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43"/>
  </p:notesMasterIdLst>
  <p:sldIdLst>
    <p:sldId id="256" r:id="rId2"/>
    <p:sldId id="310" r:id="rId3"/>
    <p:sldId id="346" r:id="rId4"/>
    <p:sldId id="348" r:id="rId5"/>
    <p:sldId id="316" r:id="rId6"/>
    <p:sldId id="317" r:id="rId7"/>
    <p:sldId id="318" r:id="rId8"/>
    <p:sldId id="343" r:id="rId9"/>
    <p:sldId id="325" r:id="rId10"/>
    <p:sldId id="326" r:id="rId11"/>
    <p:sldId id="331" r:id="rId12"/>
    <p:sldId id="333" r:id="rId13"/>
    <p:sldId id="260" r:id="rId14"/>
    <p:sldId id="349" r:id="rId15"/>
    <p:sldId id="365" r:id="rId16"/>
    <p:sldId id="261" r:id="rId17"/>
    <p:sldId id="262" r:id="rId18"/>
    <p:sldId id="366" r:id="rId19"/>
    <p:sldId id="337" r:id="rId20"/>
    <p:sldId id="350" r:id="rId21"/>
    <p:sldId id="351" r:id="rId22"/>
    <p:sldId id="367" r:id="rId23"/>
    <p:sldId id="352" r:id="rId24"/>
    <p:sldId id="353" r:id="rId25"/>
    <p:sldId id="354" r:id="rId26"/>
    <p:sldId id="355" r:id="rId27"/>
    <p:sldId id="356" r:id="rId28"/>
    <p:sldId id="368" r:id="rId29"/>
    <p:sldId id="357" r:id="rId30"/>
    <p:sldId id="371" r:id="rId31"/>
    <p:sldId id="313" r:id="rId32"/>
    <p:sldId id="358" r:id="rId33"/>
    <p:sldId id="370" r:id="rId34"/>
    <p:sldId id="369" r:id="rId35"/>
    <p:sldId id="359" r:id="rId36"/>
    <p:sldId id="360" r:id="rId37"/>
    <p:sldId id="361" r:id="rId38"/>
    <p:sldId id="362" r:id="rId39"/>
    <p:sldId id="363" r:id="rId40"/>
    <p:sldId id="364" r:id="rId41"/>
    <p:sldId id="303" r:id="rId42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a Glavak" initials="MG" lastIdx="5" clrIdx="0"/>
  <p:cmAuthor id="2" name="MRMS" initials="MRMS" lastIdx="2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AB9"/>
    <a:srgbClr val="E8D4FC"/>
    <a:srgbClr val="CB9DF9"/>
    <a:srgbClr val="A14EF4"/>
    <a:srgbClr val="FBF46D"/>
    <a:srgbClr val="FEFDD3"/>
    <a:srgbClr val="02DC02"/>
    <a:srgbClr val="EF7531"/>
    <a:srgbClr val="F8E1BE"/>
    <a:srgbClr val="8EA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3" autoAdjust="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124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8FB471-7725-47AC-8C30-41B13F9790A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4ABF855D-118E-43F9-BDEE-1DCAEB5A8285}">
      <dgm:prSet phldrT="[Teks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hr-HR" sz="4000" dirty="0" smtClean="0"/>
            <a:t>Cilj 1</a:t>
          </a:r>
          <a:endParaRPr lang="hr-HR" sz="4000" dirty="0"/>
        </a:p>
      </dgm:t>
    </dgm:pt>
    <dgm:pt modelId="{AA177DC0-3284-468E-AEC6-AAD1C498F6C4}" type="parTrans" cxnId="{E8C4D225-8899-4C93-91BF-76690AB7767B}">
      <dgm:prSet/>
      <dgm:spPr/>
      <dgm:t>
        <a:bodyPr/>
        <a:lstStyle/>
        <a:p>
          <a:endParaRPr lang="hr-HR"/>
        </a:p>
      </dgm:t>
    </dgm:pt>
    <dgm:pt modelId="{C134D501-8A79-4CE8-9BBB-815C95A69DAA}" type="sibTrans" cxnId="{E8C4D225-8899-4C93-91BF-76690AB7767B}">
      <dgm:prSet/>
      <dgm:spPr/>
      <dgm:t>
        <a:bodyPr/>
        <a:lstStyle/>
        <a:p>
          <a:endParaRPr lang="hr-HR"/>
        </a:p>
      </dgm:t>
    </dgm:pt>
    <dgm:pt modelId="{DFB4729D-4264-45E4-82A0-1829F40C0D5F}">
      <dgm:prSet phldrT="[Teks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hr-HR" sz="4000" dirty="0" smtClean="0"/>
            <a:t>Cilj </a:t>
          </a:r>
          <a:r>
            <a:rPr lang="hr-HR" sz="4000" dirty="0"/>
            <a:t>2</a:t>
          </a:r>
        </a:p>
      </dgm:t>
    </dgm:pt>
    <dgm:pt modelId="{B53FDF95-4196-4B6C-9AD4-27A16EE69BEF}" type="parTrans" cxnId="{0E3A91B6-2CF5-4440-8794-14636346D4EC}">
      <dgm:prSet/>
      <dgm:spPr/>
      <dgm:t>
        <a:bodyPr/>
        <a:lstStyle/>
        <a:p>
          <a:endParaRPr lang="hr-HR"/>
        </a:p>
      </dgm:t>
    </dgm:pt>
    <dgm:pt modelId="{D7A70921-9284-4F5F-848D-F5B21FEE6868}" type="sibTrans" cxnId="{0E3A91B6-2CF5-4440-8794-14636346D4EC}">
      <dgm:prSet/>
      <dgm:spPr/>
      <dgm:t>
        <a:bodyPr/>
        <a:lstStyle/>
        <a:p>
          <a:endParaRPr lang="hr-HR"/>
        </a:p>
      </dgm:t>
    </dgm:pt>
    <dgm:pt modelId="{B9ADEF56-0D0A-4490-AC73-ACD9FFA854EA}">
      <dgm:prSet phldrT="[Tekst]"/>
      <dgm:spPr/>
      <dgm:t>
        <a:bodyPr/>
        <a:lstStyle/>
        <a:p>
          <a:pPr algn="l"/>
          <a:r>
            <a:rPr lang="hr-HR" dirty="0" smtClean="0"/>
            <a:t>Razviti i unaprijediti </a:t>
          </a:r>
          <a:r>
            <a:rPr lang="hr-HR" dirty="0" err="1" smtClean="0"/>
            <a:t>interkulturalne</a:t>
          </a:r>
          <a:r>
            <a:rPr lang="hr-HR" dirty="0" smtClean="0"/>
            <a:t> usluge/aktivnosti na prostoru urbanih aglomeracija/područja u svrhu socijalnog uključivanja ranjivih skupina.</a:t>
          </a:r>
          <a:endParaRPr lang="hr-HR" dirty="0"/>
        </a:p>
      </dgm:t>
    </dgm:pt>
    <dgm:pt modelId="{1C648903-BC3C-476E-A9C3-3083DBB7F477}" type="parTrans" cxnId="{02038642-D944-4ADC-945E-2DAD49BABA1A}">
      <dgm:prSet/>
      <dgm:spPr/>
      <dgm:t>
        <a:bodyPr/>
        <a:lstStyle/>
        <a:p>
          <a:endParaRPr lang="hr-HR"/>
        </a:p>
      </dgm:t>
    </dgm:pt>
    <dgm:pt modelId="{8904DFF4-44A5-4F44-A6AE-558B42186F34}" type="sibTrans" cxnId="{02038642-D944-4ADC-945E-2DAD49BABA1A}">
      <dgm:prSet/>
      <dgm:spPr/>
      <dgm:t>
        <a:bodyPr/>
        <a:lstStyle/>
        <a:p>
          <a:endParaRPr lang="hr-HR"/>
        </a:p>
      </dgm:t>
    </dgm:pt>
    <dgm:pt modelId="{44312964-6C87-409B-A5E8-9766897192E4}">
      <dgm:prSet/>
      <dgm:spPr/>
      <dgm:t>
        <a:bodyPr/>
        <a:lstStyle/>
        <a:p>
          <a:r>
            <a:rPr lang="hr-HR" dirty="0" smtClean="0"/>
            <a:t>Razviti/unaprijediti socijalne usluge i programe za aktivno socijalno uključivanje i/ili povećanje </a:t>
          </a:r>
          <a:r>
            <a:rPr lang="hr-HR" dirty="0" err="1" smtClean="0"/>
            <a:t>zapošljivosti</a:t>
          </a:r>
          <a:r>
            <a:rPr lang="hr-HR" dirty="0" smtClean="0"/>
            <a:t> ranjivih skupina.</a:t>
          </a:r>
          <a:endParaRPr lang="hr-HR" dirty="0"/>
        </a:p>
      </dgm:t>
    </dgm:pt>
    <dgm:pt modelId="{2FC59487-022E-4194-B505-E428835C0AFF}" type="parTrans" cxnId="{9389F54A-4102-4C13-8F7C-C32839EBECFE}">
      <dgm:prSet/>
      <dgm:spPr/>
      <dgm:t>
        <a:bodyPr/>
        <a:lstStyle/>
        <a:p>
          <a:endParaRPr lang="hr-HR"/>
        </a:p>
      </dgm:t>
    </dgm:pt>
    <dgm:pt modelId="{7DE4ADF1-8FBB-43B8-A1ED-545206EE8BE5}" type="sibTrans" cxnId="{9389F54A-4102-4C13-8F7C-C32839EBECFE}">
      <dgm:prSet/>
      <dgm:spPr/>
      <dgm:t>
        <a:bodyPr/>
        <a:lstStyle/>
        <a:p>
          <a:endParaRPr lang="hr-HR"/>
        </a:p>
      </dgm:t>
    </dgm:pt>
    <dgm:pt modelId="{41EBEFE5-82B7-4E49-9BA5-A4CB1617CEAB}" type="pres">
      <dgm:prSet presAssocID="{A58FB471-7725-47AC-8C30-41B13F9790A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A86B7AE-EE66-4542-8420-B926DDF7A4F4}" type="pres">
      <dgm:prSet presAssocID="{4ABF855D-118E-43F9-BDEE-1DCAEB5A8285}" presName="composite" presStyleCnt="0"/>
      <dgm:spPr/>
    </dgm:pt>
    <dgm:pt modelId="{3FDC7B60-7FCE-4FB3-A41C-DB9B69D77EBD}" type="pres">
      <dgm:prSet presAssocID="{4ABF855D-118E-43F9-BDEE-1DCAEB5A8285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AC1D1D0-4C92-4A15-BEF9-F37280BC1D3D}" type="pres">
      <dgm:prSet presAssocID="{4ABF855D-118E-43F9-BDEE-1DCAEB5A8285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FEA3A46-9C58-4CA2-8083-07B1B079F4E8}" type="pres">
      <dgm:prSet presAssocID="{C134D501-8A79-4CE8-9BBB-815C95A69DAA}" presName="sp" presStyleCnt="0"/>
      <dgm:spPr/>
    </dgm:pt>
    <dgm:pt modelId="{CFF7A5B3-D7DD-4583-9D45-24324B336661}" type="pres">
      <dgm:prSet presAssocID="{DFB4729D-4264-45E4-82A0-1829F40C0D5F}" presName="composite" presStyleCnt="0"/>
      <dgm:spPr/>
    </dgm:pt>
    <dgm:pt modelId="{3EB641D7-641D-4425-90CB-3EA449321902}" type="pres">
      <dgm:prSet presAssocID="{DFB4729D-4264-45E4-82A0-1829F40C0D5F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295238B-696A-4E84-80B5-0277C0A3CE75}" type="pres">
      <dgm:prSet presAssocID="{DFB4729D-4264-45E4-82A0-1829F40C0D5F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8C4D225-8899-4C93-91BF-76690AB7767B}" srcId="{A58FB471-7725-47AC-8C30-41B13F9790A9}" destId="{4ABF855D-118E-43F9-BDEE-1DCAEB5A8285}" srcOrd="0" destOrd="0" parTransId="{AA177DC0-3284-468E-AEC6-AAD1C498F6C4}" sibTransId="{C134D501-8A79-4CE8-9BBB-815C95A69DAA}"/>
    <dgm:cxn modelId="{02038642-D944-4ADC-945E-2DAD49BABA1A}" srcId="{DFB4729D-4264-45E4-82A0-1829F40C0D5F}" destId="{B9ADEF56-0D0A-4490-AC73-ACD9FFA854EA}" srcOrd="0" destOrd="0" parTransId="{1C648903-BC3C-476E-A9C3-3083DBB7F477}" sibTransId="{8904DFF4-44A5-4F44-A6AE-558B42186F34}"/>
    <dgm:cxn modelId="{597F1C8D-43A8-4B9B-B527-31526ADE4007}" type="presOf" srcId="{B9ADEF56-0D0A-4490-AC73-ACD9FFA854EA}" destId="{3295238B-696A-4E84-80B5-0277C0A3CE75}" srcOrd="0" destOrd="0" presId="urn:microsoft.com/office/officeart/2005/8/layout/chevron2"/>
    <dgm:cxn modelId="{0E3A91B6-2CF5-4440-8794-14636346D4EC}" srcId="{A58FB471-7725-47AC-8C30-41B13F9790A9}" destId="{DFB4729D-4264-45E4-82A0-1829F40C0D5F}" srcOrd="1" destOrd="0" parTransId="{B53FDF95-4196-4B6C-9AD4-27A16EE69BEF}" sibTransId="{D7A70921-9284-4F5F-848D-F5B21FEE6868}"/>
    <dgm:cxn modelId="{FF2AB7BA-F35D-4EF9-801B-4E807110B605}" type="presOf" srcId="{DFB4729D-4264-45E4-82A0-1829F40C0D5F}" destId="{3EB641D7-641D-4425-90CB-3EA449321902}" srcOrd="0" destOrd="0" presId="urn:microsoft.com/office/officeart/2005/8/layout/chevron2"/>
    <dgm:cxn modelId="{B36956D8-4792-4384-848F-FF16A18C58A0}" type="presOf" srcId="{A58FB471-7725-47AC-8C30-41B13F9790A9}" destId="{41EBEFE5-82B7-4E49-9BA5-A4CB1617CEAB}" srcOrd="0" destOrd="0" presId="urn:microsoft.com/office/officeart/2005/8/layout/chevron2"/>
    <dgm:cxn modelId="{0F1C0909-BF57-499A-B3CB-AF0C8F369CF5}" type="presOf" srcId="{4ABF855D-118E-43F9-BDEE-1DCAEB5A8285}" destId="{3FDC7B60-7FCE-4FB3-A41C-DB9B69D77EBD}" srcOrd="0" destOrd="0" presId="urn:microsoft.com/office/officeart/2005/8/layout/chevron2"/>
    <dgm:cxn modelId="{D2D47414-4237-4867-B384-FF37B20231AA}" type="presOf" srcId="{44312964-6C87-409B-A5E8-9766897192E4}" destId="{5AC1D1D0-4C92-4A15-BEF9-F37280BC1D3D}" srcOrd="0" destOrd="0" presId="urn:microsoft.com/office/officeart/2005/8/layout/chevron2"/>
    <dgm:cxn modelId="{9389F54A-4102-4C13-8F7C-C32839EBECFE}" srcId="{4ABF855D-118E-43F9-BDEE-1DCAEB5A8285}" destId="{44312964-6C87-409B-A5E8-9766897192E4}" srcOrd="0" destOrd="0" parTransId="{2FC59487-022E-4194-B505-E428835C0AFF}" sibTransId="{7DE4ADF1-8FBB-43B8-A1ED-545206EE8BE5}"/>
    <dgm:cxn modelId="{4B337E4C-7CEE-4005-A16E-46E965CBD185}" type="presParOf" srcId="{41EBEFE5-82B7-4E49-9BA5-A4CB1617CEAB}" destId="{8A86B7AE-EE66-4542-8420-B926DDF7A4F4}" srcOrd="0" destOrd="0" presId="urn:microsoft.com/office/officeart/2005/8/layout/chevron2"/>
    <dgm:cxn modelId="{214147F8-2944-458F-B8E9-C2BD112F646C}" type="presParOf" srcId="{8A86B7AE-EE66-4542-8420-B926DDF7A4F4}" destId="{3FDC7B60-7FCE-4FB3-A41C-DB9B69D77EBD}" srcOrd="0" destOrd="0" presId="urn:microsoft.com/office/officeart/2005/8/layout/chevron2"/>
    <dgm:cxn modelId="{A9D65526-5B8B-481F-825D-98223C7737BF}" type="presParOf" srcId="{8A86B7AE-EE66-4542-8420-B926DDF7A4F4}" destId="{5AC1D1D0-4C92-4A15-BEF9-F37280BC1D3D}" srcOrd="1" destOrd="0" presId="urn:microsoft.com/office/officeart/2005/8/layout/chevron2"/>
    <dgm:cxn modelId="{0AA28D57-5359-41F5-894C-C1723A210EF5}" type="presParOf" srcId="{41EBEFE5-82B7-4E49-9BA5-A4CB1617CEAB}" destId="{FFEA3A46-9C58-4CA2-8083-07B1B079F4E8}" srcOrd="1" destOrd="0" presId="urn:microsoft.com/office/officeart/2005/8/layout/chevron2"/>
    <dgm:cxn modelId="{885F5B5B-6BA6-428B-A9BD-A088E08C148C}" type="presParOf" srcId="{41EBEFE5-82B7-4E49-9BA5-A4CB1617CEAB}" destId="{CFF7A5B3-D7DD-4583-9D45-24324B336661}" srcOrd="2" destOrd="0" presId="urn:microsoft.com/office/officeart/2005/8/layout/chevron2"/>
    <dgm:cxn modelId="{691705FB-9575-47E3-BC8F-8D44915E04D6}" type="presParOf" srcId="{CFF7A5B3-D7DD-4583-9D45-24324B336661}" destId="{3EB641D7-641D-4425-90CB-3EA449321902}" srcOrd="0" destOrd="0" presId="urn:microsoft.com/office/officeart/2005/8/layout/chevron2"/>
    <dgm:cxn modelId="{8DDB2033-299F-41FF-B664-792AFC40612F}" type="presParOf" srcId="{CFF7A5B3-D7DD-4583-9D45-24324B336661}" destId="{3295238B-696A-4E84-80B5-0277C0A3CE7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D316B9-AA9D-436C-923F-D90BC09BA37B}" type="doc">
      <dgm:prSet loTypeId="urn:microsoft.com/office/officeart/2005/8/layout/vList5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hr-HR"/>
        </a:p>
      </dgm:t>
    </dgm:pt>
    <dgm:pt modelId="{1BF10062-1CE0-4928-B6B5-430B08B99E85}">
      <dgm:prSet phldrT="[Tekst]" custT="1"/>
      <dgm:spPr/>
      <dgm:t>
        <a:bodyPr/>
        <a:lstStyle/>
        <a:p>
          <a:r>
            <a:rPr lang="hr-HR" sz="1800" b="1" u="sng" dirty="0" smtClean="0"/>
            <a:t>Nezaposlene osobe </a:t>
          </a:r>
          <a:r>
            <a:rPr lang="hr-HR" sz="1800" dirty="0" smtClean="0"/>
            <a:t>koje su ujedno pripadnici najmanje jedne od sljedećih ranjivih skupina:</a:t>
          </a:r>
          <a:endParaRPr lang="hr-HR" sz="1800" dirty="0"/>
        </a:p>
      </dgm:t>
    </dgm:pt>
    <dgm:pt modelId="{99372703-2A8F-4B37-859C-A3360FE11704}" type="parTrans" cxnId="{0E15F6C7-CA9F-4242-AAC2-B19E0896585B}">
      <dgm:prSet/>
      <dgm:spPr/>
      <dgm:t>
        <a:bodyPr/>
        <a:lstStyle/>
        <a:p>
          <a:endParaRPr lang="hr-HR"/>
        </a:p>
      </dgm:t>
    </dgm:pt>
    <dgm:pt modelId="{7C6E8CBE-E847-4E68-829D-FE49D15AE90F}" type="sibTrans" cxnId="{0E15F6C7-CA9F-4242-AAC2-B19E0896585B}">
      <dgm:prSet/>
      <dgm:spPr/>
      <dgm:t>
        <a:bodyPr/>
        <a:lstStyle/>
        <a:p>
          <a:endParaRPr lang="hr-HR"/>
        </a:p>
      </dgm:t>
    </dgm:pt>
    <dgm:pt modelId="{30F0AF4E-EE28-462A-974C-D3F2CAF57F76}">
      <dgm:prSet phldrT="[Tekst]" custT="1"/>
      <dgm:spPr/>
      <dgm:t>
        <a:bodyPr/>
        <a:lstStyle/>
        <a:p>
          <a:r>
            <a:rPr lang="hr-HR" sz="1800" dirty="0" smtClean="0"/>
            <a:t>dugotrajno nezaposlene osobe;</a:t>
          </a:r>
          <a:endParaRPr lang="hr-HR" sz="1800" dirty="0"/>
        </a:p>
      </dgm:t>
    </dgm:pt>
    <dgm:pt modelId="{32EC11D0-AB3F-4D5F-AF6D-0ADF7F7CFAA5}" type="parTrans" cxnId="{F8A3BBB3-ECD1-4A36-AD09-DE20D5D96E6C}">
      <dgm:prSet/>
      <dgm:spPr/>
      <dgm:t>
        <a:bodyPr/>
        <a:lstStyle/>
        <a:p>
          <a:endParaRPr lang="hr-HR"/>
        </a:p>
      </dgm:t>
    </dgm:pt>
    <dgm:pt modelId="{2B43E207-B0E7-4593-A0E0-33900F3EF1D5}" type="sibTrans" cxnId="{F8A3BBB3-ECD1-4A36-AD09-DE20D5D96E6C}">
      <dgm:prSet/>
      <dgm:spPr/>
      <dgm:t>
        <a:bodyPr/>
        <a:lstStyle/>
        <a:p>
          <a:endParaRPr lang="hr-HR"/>
        </a:p>
      </dgm:t>
    </dgm:pt>
    <dgm:pt modelId="{DC5E7558-6039-411A-B64F-662452A98EA2}">
      <dgm:prSet phldrT="[Tekst]" custT="1"/>
      <dgm:spPr/>
      <dgm:t>
        <a:bodyPr/>
        <a:lstStyle/>
        <a:p>
          <a:r>
            <a:rPr lang="hr-HR" sz="1800" dirty="0" smtClean="0"/>
            <a:t>korisnici prava na zajamčenu minimalnu naknadu</a:t>
          </a:r>
          <a:endParaRPr lang="hr-HR" sz="1800" dirty="0"/>
        </a:p>
      </dgm:t>
    </dgm:pt>
    <dgm:pt modelId="{D66D8561-3FF7-449B-8C03-069F6F1F4ADF}" type="parTrans" cxnId="{4182E145-FD9E-4C94-A743-4EDE6F1B451F}">
      <dgm:prSet/>
      <dgm:spPr/>
      <dgm:t>
        <a:bodyPr/>
        <a:lstStyle/>
        <a:p>
          <a:endParaRPr lang="hr-HR"/>
        </a:p>
      </dgm:t>
    </dgm:pt>
    <dgm:pt modelId="{208D21FA-E64F-466F-A89C-3034EF83C89D}" type="sibTrans" cxnId="{4182E145-FD9E-4C94-A743-4EDE6F1B451F}">
      <dgm:prSet/>
      <dgm:spPr/>
      <dgm:t>
        <a:bodyPr/>
        <a:lstStyle/>
        <a:p>
          <a:endParaRPr lang="hr-HR"/>
        </a:p>
      </dgm:t>
    </dgm:pt>
    <dgm:pt modelId="{DB2D6FE0-D9F8-4468-9904-6C4DC0B2F639}">
      <dgm:prSet phldrT="[Tekst]" custT="1"/>
      <dgm:spPr/>
      <dgm:t>
        <a:bodyPr/>
        <a:lstStyle/>
        <a:p>
          <a:r>
            <a:rPr lang="hr-HR" sz="1800" b="1" u="sng" dirty="0" smtClean="0"/>
            <a:t>starije osobe </a:t>
          </a:r>
          <a:endParaRPr lang="hr-HR" sz="1800" b="1" u="sng" dirty="0"/>
        </a:p>
      </dgm:t>
    </dgm:pt>
    <dgm:pt modelId="{AAA220E8-45C4-4FC8-AFCA-1D38C0880E88}" type="parTrans" cxnId="{8194FAAE-28D2-4F1D-B3BF-CEFD37C9BE2A}">
      <dgm:prSet/>
      <dgm:spPr/>
      <dgm:t>
        <a:bodyPr/>
        <a:lstStyle/>
        <a:p>
          <a:endParaRPr lang="hr-HR"/>
        </a:p>
      </dgm:t>
    </dgm:pt>
    <dgm:pt modelId="{E30FFD09-3A2C-482C-8005-60BD0B0851DF}" type="sibTrans" cxnId="{8194FAAE-28D2-4F1D-B3BF-CEFD37C9BE2A}">
      <dgm:prSet/>
      <dgm:spPr/>
      <dgm:t>
        <a:bodyPr/>
        <a:lstStyle/>
        <a:p>
          <a:endParaRPr lang="hr-HR"/>
        </a:p>
      </dgm:t>
    </dgm:pt>
    <dgm:pt modelId="{FD3AF721-5245-4D4A-8243-5F7278BBD01C}">
      <dgm:prSet phldrT="[Tekst]" custT="1"/>
      <dgm:spPr/>
      <dgm:t>
        <a:bodyPr/>
        <a:lstStyle/>
        <a:p>
          <a:r>
            <a:rPr lang="hr-HR" sz="1800" dirty="0" smtClean="0"/>
            <a:t>odnosi se na osobe starije od 54 godine</a:t>
          </a:r>
          <a:endParaRPr lang="hr-HR" sz="1800" dirty="0"/>
        </a:p>
      </dgm:t>
    </dgm:pt>
    <dgm:pt modelId="{8ED0D1FD-CE82-4EDD-988D-850C486E3C40}" type="parTrans" cxnId="{5BE697A6-129E-473C-B671-0446436724CC}">
      <dgm:prSet/>
      <dgm:spPr/>
      <dgm:t>
        <a:bodyPr/>
        <a:lstStyle/>
        <a:p>
          <a:endParaRPr lang="hr-HR"/>
        </a:p>
      </dgm:t>
    </dgm:pt>
    <dgm:pt modelId="{C3932EA7-5E40-425B-8409-3469E627936E}" type="sibTrans" cxnId="{5BE697A6-129E-473C-B671-0446436724CC}">
      <dgm:prSet/>
      <dgm:spPr/>
      <dgm:t>
        <a:bodyPr/>
        <a:lstStyle/>
        <a:p>
          <a:endParaRPr lang="hr-HR"/>
        </a:p>
      </dgm:t>
    </dgm:pt>
    <dgm:pt modelId="{F61977FE-79BE-4276-BD1C-2179676FF306}">
      <dgm:prSet custT="1"/>
      <dgm:spPr/>
      <dgm:t>
        <a:bodyPr/>
        <a:lstStyle/>
        <a:p>
          <a:r>
            <a:rPr lang="hr-HR" sz="1800" b="1" u="sng" dirty="0" smtClean="0"/>
            <a:t>osobe s invaliditetom </a:t>
          </a:r>
          <a:endParaRPr lang="hr-HR" sz="1800" b="1" u="sng" dirty="0"/>
        </a:p>
      </dgm:t>
    </dgm:pt>
    <dgm:pt modelId="{F5691765-6D12-4F49-8068-70BC9D17AB7D}" type="parTrans" cxnId="{B0C40227-AFEB-416B-8DB1-57025367A5BE}">
      <dgm:prSet/>
      <dgm:spPr/>
      <dgm:t>
        <a:bodyPr/>
        <a:lstStyle/>
        <a:p>
          <a:endParaRPr lang="hr-HR"/>
        </a:p>
      </dgm:t>
    </dgm:pt>
    <dgm:pt modelId="{2204CFA0-6870-4EF3-82A8-BA07D7BC99AF}" type="sibTrans" cxnId="{B0C40227-AFEB-416B-8DB1-57025367A5BE}">
      <dgm:prSet/>
      <dgm:spPr/>
      <dgm:t>
        <a:bodyPr/>
        <a:lstStyle/>
        <a:p>
          <a:endParaRPr lang="hr-HR"/>
        </a:p>
      </dgm:t>
    </dgm:pt>
    <dgm:pt modelId="{57EBD680-8AE7-47EE-BFB9-762565D876AC}">
      <dgm:prSet custT="1"/>
      <dgm:spPr/>
      <dgm:t>
        <a:bodyPr/>
        <a:lstStyle/>
        <a:p>
          <a:r>
            <a:rPr lang="hr-HR" sz="1800" b="1" u="sng" dirty="0" smtClean="0"/>
            <a:t>djeca i mladi u dobi od 15 do 29 godina starosti </a:t>
          </a:r>
          <a:endParaRPr lang="hr-HR" sz="1800" b="1" u="sng" dirty="0"/>
        </a:p>
      </dgm:t>
    </dgm:pt>
    <dgm:pt modelId="{8AA4CB4A-4124-4E8B-A86C-9F6C25728439}" type="parTrans" cxnId="{7527E989-1EE6-44C6-A6D6-1AB9CF706653}">
      <dgm:prSet/>
      <dgm:spPr/>
      <dgm:t>
        <a:bodyPr/>
        <a:lstStyle/>
        <a:p>
          <a:endParaRPr lang="hr-HR"/>
        </a:p>
      </dgm:t>
    </dgm:pt>
    <dgm:pt modelId="{7CD106E7-8097-4134-8372-782E3ED07B5A}" type="sibTrans" cxnId="{7527E989-1EE6-44C6-A6D6-1AB9CF706653}">
      <dgm:prSet/>
      <dgm:spPr/>
      <dgm:t>
        <a:bodyPr/>
        <a:lstStyle/>
        <a:p>
          <a:endParaRPr lang="hr-HR"/>
        </a:p>
      </dgm:t>
    </dgm:pt>
    <dgm:pt modelId="{FF908F6B-8967-4C5C-913C-F0DF80A48AE5}">
      <dgm:prSet custT="1"/>
      <dgm:spPr/>
      <dgm:t>
        <a:bodyPr/>
        <a:lstStyle/>
        <a:p>
          <a:r>
            <a:rPr lang="hr-HR" sz="1800" dirty="0" smtClean="0"/>
            <a:t>uključujući i 29. godinu</a:t>
          </a:r>
          <a:endParaRPr lang="hr-HR" sz="1800" dirty="0"/>
        </a:p>
      </dgm:t>
    </dgm:pt>
    <dgm:pt modelId="{C70A9379-2EFB-4AD4-91E1-93AC22679C99}" type="parTrans" cxnId="{FDC47ACE-6848-4AD4-AD1C-92E931AE2339}">
      <dgm:prSet/>
      <dgm:spPr/>
      <dgm:t>
        <a:bodyPr/>
        <a:lstStyle/>
        <a:p>
          <a:endParaRPr lang="hr-HR"/>
        </a:p>
      </dgm:t>
    </dgm:pt>
    <dgm:pt modelId="{AAD105D8-47D0-46B3-9B9B-2F17B4539F90}" type="sibTrans" cxnId="{FDC47ACE-6848-4AD4-AD1C-92E931AE2339}">
      <dgm:prSet/>
      <dgm:spPr/>
      <dgm:t>
        <a:bodyPr/>
        <a:lstStyle/>
        <a:p>
          <a:endParaRPr lang="hr-HR"/>
        </a:p>
      </dgm:t>
    </dgm:pt>
    <dgm:pt modelId="{AF32DD34-2179-4E4B-BE2E-9130B5C089FF}" type="pres">
      <dgm:prSet presAssocID="{2DD316B9-AA9D-436C-923F-D90BC09BA37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8BF37F0-192E-4D71-87E4-F2380FD3531F}" type="pres">
      <dgm:prSet presAssocID="{1BF10062-1CE0-4928-B6B5-430B08B99E85}" presName="linNode" presStyleCnt="0"/>
      <dgm:spPr/>
    </dgm:pt>
    <dgm:pt modelId="{29C312B0-0BAC-4745-8B9C-EEBF8821F833}" type="pres">
      <dgm:prSet presAssocID="{1BF10062-1CE0-4928-B6B5-430B08B99E85}" presName="parentText" presStyleLbl="node1" presStyleIdx="0" presStyleCnt="4" custScaleX="173241" custScaleY="13650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0FC06E9-23E5-4725-9067-29C48730F3FC}" type="pres">
      <dgm:prSet presAssocID="{1BF10062-1CE0-4928-B6B5-430B08B99E85}" presName="descendantText" presStyleLbl="alignAccFollowNode1" presStyleIdx="0" presStyleCnt="3" custScaleY="148938" custLinFactNeighborX="20202" custLinFactNeighborY="187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403DE91-4153-4C2E-AEBE-03C49844EA1C}" type="pres">
      <dgm:prSet presAssocID="{7C6E8CBE-E847-4E68-829D-FE49D15AE90F}" presName="sp" presStyleCnt="0"/>
      <dgm:spPr/>
    </dgm:pt>
    <dgm:pt modelId="{758C505E-7362-4FC5-B955-FB1C040D3CAD}" type="pres">
      <dgm:prSet presAssocID="{DB2D6FE0-D9F8-4468-9904-6C4DC0B2F639}" presName="linNode" presStyleCnt="0"/>
      <dgm:spPr/>
    </dgm:pt>
    <dgm:pt modelId="{2AC9F5E4-5868-4B91-B983-31E8AEB637C2}" type="pres">
      <dgm:prSet presAssocID="{DB2D6FE0-D9F8-4468-9904-6C4DC0B2F639}" presName="parentText" presStyleLbl="node1" presStyleIdx="1" presStyleCnt="4" custScaleX="174097" custScaleY="95767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D585485-C124-43C0-857D-3A8D3E74E4C7}" type="pres">
      <dgm:prSet presAssocID="{DB2D6FE0-D9F8-4468-9904-6C4DC0B2F639}" presName="descendantText" presStyleLbl="alignAccFollowNode1" presStyleIdx="1" presStyleCnt="3" custLinFactNeighborX="0" custLinFactNeighborY="539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F1B46ED-D124-4A26-BFF9-E4B34A8320A9}" type="pres">
      <dgm:prSet presAssocID="{E30FFD09-3A2C-482C-8005-60BD0B0851DF}" presName="sp" presStyleCnt="0"/>
      <dgm:spPr/>
    </dgm:pt>
    <dgm:pt modelId="{901F81FF-C669-43DD-B574-F8867CD3A396}" type="pres">
      <dgm:prSet presAssocID="{57EBD680-8AE7-47EE-BFB9-762565D876AC}" presName="linNode" presStyleCnt="0"/>
      <dgm:spPr/>
    </dgm:pt>
    <dgm:pt modelId="{6089E68D-0147-4B9D-B543-EDDB99428526}" type="pres">
      <dgm:prSet presAssocID="{57EBD680-8AE7-47EE-BFB9-762565D876AC}" presName="parentText" presStyleLbl="node1" presStyleIdx="2" presStyleCnt="4" custScaleX="174097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A17E145-0526-499A-A0DD-41482DB7F38E}" type="pres">
      <dgm:prSet presAssocID="{57EBD680-8AE7-47EE-BFB9-762565D876AC}" presName="descendantText" presStyleLbl="alignAccFollowNode1" presStyleIdx="2" presStyleCnt="3" custLinFactNeighborX="-1353" custLinFactNeighborY="502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A140BA6-2378-4594-B8EC-E2FDA6342DFE}" type="pres">
      <dgm:prSet presAssocID="{7CD106E7-8097-4134-8372-782E3ED07B5A}" presName="sp" presStyleCnt="0"/>
      <dgm:spPr/>
    </dgm:pt>
    <dgm:pt modelId="{8E739116-B1EA-4B2A-AF11-AE784D2F4207}" type="pres">
      <dgm:prSet presAssocID="{F61977FE-79BE-4276-BD1C-2179676FF306}" presName="linNode" presStyleCnt="0"/>
      <dgm:spPr/>
    </dgm:pt>
    <dgm:pt modelId="{92CDEF8E-A3A9-4281-8CB3-F1D3F6F49FF3}" type="pres">
      <dgm:prSet presAssocID="{F61977FE-79BE-4276-BD1C-2179676FF306}" presName="parentText" presStyleLbl="node1" presStyleIdx="3" presStyleCnt="4" custScaleX="136531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3DB34C3-3602-455D-879D-8DDEB71536A2}" type="presOf" srcId="{DC5E7558-6039-411A-B64F-662452A98EA2}" destId="{80FC06E9-23E5-4725-9067-29C48730F3FC}" srcOrd="0" destOrd="1" presId="urn:microsoft.com/office/officeart/2005/8/layout/vList5"/>
    <dgm:cxn modelId="{9CB22E46-FCCC-4B03-851E-7B3ACC18B18A}" type="presOf" srcId="{57EBD680-8AE7-47EE-BFB9-762565D876AC}" destId="{6089E68D-0147-4B9D-B543-EDDB99428526}" srcOrd="0" destOrd="0" presId="urn:microsoft.com/office/officeart/2005/8/layout/vList5"/>
    <dgm:cxn modelId="{4182E145-FD9E-4C94-A743-4EDE6F1B451F}" srcId="{1BF10062-1CE0-4928-B6B5-430B08B99E85}" destId="{DC5E7558-6039-411A-B64F-662452A98EA2}" srcOrd="1" destOrd="0" parTransId="{D66D8561-3FF7-449B-8C03-069F6F1F4ADF}" sibTransId="{208D21FA-E64F-466F-A89C-3034EF83C89D}"/>
    <dgm:cxn modelId="{4DACDECF-7264-42FE-955A-B5CA4722A2C3}" type="presOf" srcId="{1BF10062-1CE0-4928-B6B5-430B08B99E85}" destId="{29C312B0-0BAC-4745-8B9C-EEBF8821F833}" srcOrd="0" destOrd="0" presId="urn:microsoft.com/office/officeart/2005/8/layout/vList5"/>
    <dgm:cxn modelId="{8194FAAE-28D2-4F1D-B3BF-CEFD37C9BE2A}" srcId="{2DD316B9-AA9D-436C-923F-D90BC09BA37B}" destId="{DB2D6FE0-D9F8-4468-9904-6C4DC0B2F639}" srcOrd="1" destOrd="0" parTransId="{AAA220E8-45C4-4FC8-AFCA-1D38C0880E88}" sibTransId="{E30FFD09-3A2C-482C-8005-60BD0B0851DF}"/>
    <dgm:cxn modelId="{7527E989-1EE6-44C6-A6D6-1AB9CF706653}" srcId="{2DD316B9-AA9D-436C-923F-D90BC09BA37B}" destId="{57EBD680-8AE7-47EE-BFB9-762565D876AC}" srcOrd="2" destOrd="0" parTransId="{8AA4CB4A-4124-4E8B-A86C-9F6C25728439}" sibTransId="{7CD106E7-8097-4134-8372-782E3ED07B5A}"/>
    <dgm:cxn modelId="{D8EA2B9E-9541-45E1-8189-563C4FAA2127}" type="presOf" srcId="{30F0AF4E-EE28-462A-974C-D3F2CAF57F76}" destId="{80FC06E9-23E5-4725-9067-29C48730F3FC}" srcOrd="0" destOrd="0" presId="urn:microsoft.com/office/officeart/2005/8/layout/vList5"/>
    <dgm:cxn modelId="{2E7571DF-47D3-447E-A5E0-E6EA2077B4CC}" type="presOf" srcId="{F61977FE-79BE-4276-BD1C-2179676FF306}" destId="{92CDEF8E-A3A9-4281-8CB3-F1D3F6F49FF3}" srcOrd="0" destOrd="0" presId="urn:microsoft.com/office/officeart/2005/8/layout/vList5"/>
    <dgm:cxn modelId="{FDC47ACE-6848-4AD4-AD1C-92E931AE2339}" srcId="{57EBD680-8AE7-47EE-BFB9-762565D876AC}" destId="{FF908F6B-8967-4C5C-913C-F0DF80A48AE5}" srcOrd="0" destOrd="0" parTransId="{C70A9379-2EFB-4AD4-91E1-93AC22679C99}" sibTransId="{AAD105D8-47D0-46B3-9B9B-2F17B4539F90}"/>
    <dgm:cxn modelId="{B0C40227-AFEB-416B-8DB1-57025367A5BE}" srcId="{2DD316B9-AA9D-436C-923F-D90BC09BA37B}" destId="{F61977FE-79BE-4276-BD1C-2179676FF306}" srcOrd="3" destOrd="0" parTransId="{F5691765-6D12-4F49-8068-70BC9D17AB7D}" sibTransId="{2204CFA0-6870-4EF3-82A8-BA07D7BC99AF}"/>
    <dgm:cxn modelId="{5BE697A6-129E-473C-B671-0446436724CC}" srcId="{DB2D6FE0-D9F8-4468-9904-6C4DC0B2F639}" destId="{FD3AF721-5245-4D4A-8243-5F7278BBD01C}" srcOrd="0" destOrd="0" parTransId="{8ED0D1FD-CE82-4EDD-988D-850C486E3C40}" sibTransId="{C3932EA7-5E40-425B-8409-3469E627936E}"/>
    <dgm:cxn modelId="{F8A3BBB3-ECD1-4A36-AD09-DE20D5D96E6C}" srcId="{1BF10062-1CE0-4928-B6B5-430B08B99E85}" destId="{30F0AF4E-EE28-462A-974C-D3F2CAF57F76}" srcOrd="0" destOrd="0" parTransId="{32EC11D0-AB3F-4D5F-AF6D-0ADF7F7CFAA5}" sibTransId="{2B43E207-B0E7-4593-A0E0-33900F3EF1D5}"/>
    <dgm:cxn modelId="{0E15F6C7-CA9F-4242-AAC2-B19E0896585B}" srcId="{2DD316B9-AA9D-436C-923F-D90BC09BA37B}" destId="{1BF10062-1CE0-4928-B6B5-430B08B99E85}" srcOrd="0" destOrd="0" parTransId="{99372703-2A8F-4B37-859C-A3360FE11704}" sibTransId="{7C6E8CBE-E847-4E68-829D-FE49D15AE90F}"/>
    <dgm:cxn modelId="{2D1B4AFE-1B56-419D-BA33-CB03CBA4E135}" type="presOf" srcId="{FF908F6B-8967-4C5C-913C-F0DF80A48AE5}" destId="{BA17E145-0526-499A-A0DD-41482DB7F38E}" srcOrd="0" destOrd="0" presId="urn:microsoft.com/office/officeart/2005/8/layout/vList5"/>
    <dgm:cxn modelId="{DA3C4578-19FB-4358-8030-EE30F179290C}" type="presOf" srcId="{2DD316B9-AA9D-436C-923F-D90BC09BA37B}" destId="{AF32DD34-2179-4E4B-BE2E-9130B5C089FF}" srcOrd="0" destOrd="0" presId="urn:microsoft.com/office/officeart/2005/8/layout/vList5"/>
    <dgm:cxn modelId="{C63B5ADF-C444-4EE6-B5EF-97FB94D7A8F1}" type="presOf" srcId="{FD3AF721-5245-4D4A-8243-5F7278BBD01C}" destId="{2D585485-C124-43C0-857D-3A8D3E74E4C7}" srcOrd="0" destOrd="0" presId="urn:microsoft.com/office/officeart/2005/8/layout/vList5"/>
    <dgm:cxn modelId="{E374F06F-B783-43C1-915B-170B3CC6A0A6}" type="presOf" srcId="{DB2D6FE0-D9F8-4468-9904-6C4DC0B2F639}" destId="{2AC9F5E4-5868-4B91-B983-31E8AEB637C2}" srcOrd="0" destOrd="0" presId="urn:microsoft.com/office/officeart/2005/8/layout/vList5"/>
    <dgm:cxn modelId="{4D81A5C1-F92D-42A4-BBFA-29183E27F8CD}" type="presParOf" srcId="{AF32DD34-2179-4E4B-BE2E-9130B5C089FF}" destId="{E8BF37F0-192E-4D71-87E4-F2380FD3531F}" srcOrd="0" destOrd="0" presId="urn:microsoft.com/office/officeart/2005/8/layout/vList5"/>
    <dgm:cxn modelId="{98E8C8C3-632B-4F93-85D5-14C6FCF3781D}" type="presParOf" srcId="{E8BF37F0-192E-4D71-87E4-F2380FD3531F}" destId="{29C312B0-0BAC-4745-8B9C-EEBF8821F833}" srcOrd="0" destOrd="0" presId="urn:microsoft.com/office/officeart/2005/8/layout/vList5"/>
    <dgm:cxn modelId="{765102FF-2BDB-4D4E-AF40-6D5D0B66683C}" type="presParOf" srcId="{E8BF37F0-192E-4D71-87E4-F2380FD3531F}" destId="{80FC06E9-23E5-4725-9067-29C48730F3FC}" srcOrd="1" destOrd="0" presId="urn:microsoft.com/office/officeart/2005/8/layout/vList5"/>
    <dgm:cxn modelId="{A9722299-436D-4EAB-BF72-CCD1EA23F26E}" type="presParOf" srcId="{AF32DD34-2179-4E4B-BE2E-9130B5C089FF}" destId="{8403DE91-4153-4C2E-AEBE-03C49844EA1C}" srcOrd="1" destOrd="0" presId="urn:microsoft.com/office/officeart/2005/8/layout/vList5"/>
    <dgm:cxn modelId="{760867DD-75F9-4AC7-BAFE-657C84D210B8}" type="presParOf" srcId="{AF32DD34-2179-4E4B-BE2E-9130B5C089FF}" destId="{758C505E-7362-4FC5-B955-FB1C040D3CAD}" srcOrd="2" destOrd="0" presId="urn:microsoft.com/office/officeart/2005/8/layout/vList5"/>
    <dgm:cxn modelId="{BF13EA57-F81C-4D2D-A006-9D5C5FA8933C}" type="presParOf" srcId="{758C505E-7362-4FC5-B955-FB1C040D3CAD}" destId="{2AC9F5E4-5868-4B91-B983-31E8AEB637C2}" srcOrd="0" destOrd="0" presId="urn:microsoft.com/office/officeart/2005/8/layout/vList5"/>
    <dgm:cxn modelId="{E57FD380-D66E-4E66-88D8-B36008D2B256}" type="presParOf" srcId="{758C505E-7362-4FC5-B955-FB1C040D3CAD}" destId="{2D585485-C124-43C0-857D-3A8D3E74E4C7}" srcOrd="1" destOrd="0" presId="urn:microsoft.com/office/officeart/2005/8/layout/vList5"/>
    <dgm:cxn modelId="{80F9A5EE-3CDD-4F1D-B494-5ACD860D6732}" type="presParOf" srcId="{AF32DD34-2179-4E4B-BE2E-9130B5C089FF}" destId="{6F1B46ED-D124-4A26-BFF9-E4B34A8320A9}" srcOrd="3" destOrd="0" presId="urn:microsoft.com/office/officeart/2005/8/layout/vList5"/>
    <dgm:cxn modelId="{89403FEB-CC92-4D4F-A7A2-3D7AC1F4A660}" type="presParOf" srcId="{AF32DD34-2179-4E4B-BE2E-9130B5C089FF}" destId="{901F81FF-C669-43DD-B574-F8867CD3A396}" srcOrd="4" destOrd="0" presId="urn:microsoft.com/office/officeart/2005/8/layout/vList5"/>
    <dgm:cxn modelId="{B67C91E6-F03A-4F6E-AB99-625012732BF4}" type="presParOf" srcId="{901F81FF-C669-43DD-B574-F8867CD3A396}" destId="{6089E68D-0147-4B9D-B543-EDDB99428526}" srcOrd="0" destOrd="0" presId="urn:microsoft.com/office/officeart/2005/8/layout/vList5"/>
    <dgm:cxn modelId="{9D6DAA23-5BE6-432C-B5E9-09CB08B4CB51}" type="presParOf" srcId="{901F81FF-C669-43DD-B574-F8867CD3A396}" destId="{BA17E145-0526-499A-A0DD-41482DB7F38E}" srcOrd="1" destOrd="0" presId="urn:microsoft.com/office/officeart/2005/8/layout/vList5"/>
    <dgm:cxn modelId="{7B24669E-B92C-4045-B0E9-715D7398E8BB}" type="presParOf" srcId="{AF32DD34-2179-4E4B-BE2E-9130B5C089FF}" destId="{2A140BA6-2378-4594-B8EC-E2FDA6342DFE}" srcOrd="5" destOrd="0" presId="urn:microsoft.com/office/officeart/2005/8/layout/vList5"/>
    <dgm:cxn modelId="{3D07CB5B-01B4-466B-94B8-0856E8908862}" type="presParOf" srcId="{AF32DD34-2179-4E4B-BE2E-9130B5C089FF}" destId="{8E739116-B1EA-4B2A-AF11-AE784D2F4207}" srcOrd="6" destOrd="0" presId="urn:microsoft.com/office/officeart/2005/8/layout/vList5"/>
    <dgm:cxn modelId="{4F67A0E7-B7F7-426E-9F99-6EE41956B2D9}" type="presParOf" srcId="{8E739116-B1EA-4B2A-AF11-AE784D2F4207}" destId="{92CDEF8E-A3A9-4281-8CB3-F1D3F6F49FF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2D01BF-A000-4AA7-B04D-D775C8614E34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88359B8-F8CE-42F9-8664-A84983AC6271}">
      <dgm:prSet phldrT="[Tekst]" custT="1"/>
      <dgm:spPr/>
      <dgm:t>
        <a:bodyPr/>
        <a:lstStyle/>
        <a:p>
          <a:r>
            <a:rPr lang="hr-HR" sz="1800" b="1" dirty="0"/>
            <a:t>VAŽNO!</a:t>
          </a:r>
        </a:p>
      </dgm:t>
    </dgm:pt>
    <dgm:pt modelId="{B9A243F6-4C12-455E-9F73-76FD9D35291F}" type="parTrans" cxnId="{0B923150-40C6-44F6-B442-913F6B034817}">
      <dgm:prSet/>
      <dgm:spPr/>
      <dgm:t>
        <a:bodyPr/>
        <a:lstStyle/>
        <a:p>
          <a:endParaRPr lang="hr-HR"/>
        </a:p>
      </dgm:t>
    </dgm:pt>
    <dgm:pt modelId="{A6BFD7E1-6B9B-4ADA-8D03-DD961A0B22D9}" type="sibTrans" cxnId="{0B923150-40C6-44F6-B442-913F6B034817}">
      <dgm:prSet/>
      <dgm:spPr/>
      <dgm:t>
        <a:bodyPr/>
        <a:lstStyle/>
        <a:p>
          <a:endParaRPr lang="hr-HR"/>
        </a:p>
      </dgm:t>
    </dgm:pt>
    <dgm:pt modelId="{64757A50-5447-4133-B597-50CF42670034}">
      <dgm:prSet phldrT="[Tekst]" custT="1"/>
      <dgm:spPr/>
      <dgm:t>
        <a:bodyPr/>
        <a:lstStyle/>
        <a:p>
          <a:r>
            <a:rPr lang="hr-HR" sz="1600" b="1" dirty="0" smtClean="0"/>
            <a:t>Element 2. je obavezan ukoliko projektni prijedlog doprinosi specifičnom cilju 1. </a:t>
          </a:r>
          <a:endParaRPr lang="hr-HR" sz="1600" b="1" dirty="0"/>
        </a:p>
      </dgm:t>
    </dgm:pt>
    <dgm:pt modelId="{E700381C-1F87-4E69-B992-D1CCC25E8CDC}" type="parTrans" cxnId="{974F7712-CCDF-4488-B4B2-4F67F98AA714}">
      <dgm:prSet/>
      <dgm:spPr/>
      <dgm:t>
        <a:bodyPr/>
        <a:lstStyle/>
        <a:p>
          <a:endParaRPr lang="hr-HR"/>
        </a:p>
      </dgm:t>
    </dgm:pt>
    <dgm:pt modelId="{C4EF0776-BB5D-408B-AFB2-D305F2BDCE0A}" type="sibTrans" cxnId="{974F7712-CCDF-4488-B4B2-4F67F98AA714}">
      <dgm:prSet/>
      <dgm:spPr/>
      <dgm:t>
        <a:bodyPr/>
        <a:lstStyle/>
        <a:p>
          <a:endParaRPr lang="hr-HR"/>
        </a:p>
      </dgm:t>
    </dgm:pt>
    <dgm:pt modelId="{C3D6A487-8950-468E-804C-9C971BFE00BC}">
      <dgm:prSet phldrT="[Tekst]" custT="1"/>
      <dgm:spPr/>
      <dgm:t>
        <a:bodyPr/>
        <a:lstStyle/>
        <a:p>
          <a:r>
            <a:rPr lang="hr-HR" sz="1600" b="1" dirty="0" smtClean="0"/>
            <a:t>VAŽNO!</a:t>
          </a:r>
          <a:endParaRPr lang="hr-HR" sz="600" b="1" dirty="0"/>
        </a:p>
      </dgm:t>
    </dgm:pt>
    <dgm:pt modelId="{DEFD20A9-8CD0-453B-AC91-6ACCCD4C3AB7}" type="parTrans" cxnId="{D3DC5152-58C4-4E4F-A3FF-4B981AC1CBB3}">
      <dgm:prSet/>
      <dgm:spPr/>
      <dgm:t>
        <a:bodyPr/>
        <a:lstStyle/>
        <a:p>
          <a:endParaRPr lang="hr-HR"/>
        </a:p>
      </dgm:t>
    </dgm:pt>
    <dgm:pt modelId="{6B94F224-04B9-426C-97DF-852A5867879C}" type="sibTrans" cxnId="{D3DC5152-58C4-4E4F-A3FF-4B981AC1CBB3}">
      <dgm:prSet/>
      <dgm:spPr/>
      <dgm:t>
        <a:bodyPr/>
        <a:lstStyle/>
        <a:p>
          <a:endParaRPr lang="hr-HR"/>
        </a:p>
      </dgm:t>
    </dgm:pt>
    <dgm:pt modelId="{B0B52A34-5729-4D13-ABC0-0AEE4A2B1C63}">
      <dgm:prSet phldrT="[Tekst]"/>
      <dgm:spPr/>
      <dgm:t>
        <a:bodyPr/>
        <a:lstStyle/>
        <a:p>
          <a:endParaRPr lang="hr-HR" dirty="0"/>
        </a:p>
      </dgm:t>
    </dgm:pt>
    <dgm:pt modelId="{5D90DC3E-34B2-45D1-A194-B747A7DBB456}" type="parTrans" cxnId="{702F033A-5103-4F76-9CCB-ADB9545EDAA3}">
      <dgm:prSet/>
      <dgm:spPr/>
      <dgm:t>
        <a:bodyPr/>
        <a:lstStyle/>
        <a:p>
          <a:endParaRPr lang="hr-HR"/>
        </a:p>
      </dgm:t>
    </dgm:pt>
    <dgm:pt modelId="{09A3E22D-724F-47E2-8980-7B769CAB697A}" type="sibTrans" cxnId="{702F033A-5103-4F76-9CCB-ADB9545EDAA3}">
      <dgm:prSet/>
      <dgm:spPr/>
      <dgm:t>
        <a:bodyPr/>
        <a:lstStyle/>
        <a:p>
          <a:endParaRPr lang="hr-HR"/>
        </a:p>
      </dgm:t>
    </dgm:pt>
    <dgm:pt modelId="{A5A34C59-2AE9-4FA1-BA74-6F8AE038D2D7}">
      <dgm:prSet custT="1"/>
      <dgm:spPr/>
      <dgm:t>
        <a:bodyPr/>
        <a:lstStyle/>
        <a:p>
          <a:r>
            <a:rPr lang="hr-HR" sz="1600" b="1" dirty="0" smtClean="0"/>
            <a:t>Element 3. je </a:t>
          </a:r>
          <a:r>
            <a:rPr lang="hr-HR" sz="1600" b="1" dirty="0"/>
            <a:t>obavezan ukoliko projektni prijedlog doprinosi specifičnom cilju 2. </a:t>
          </a:r>
        </a:p>
      </dgm:t>
    </dgm:pt>
    <dgm:pt modelId="{0382F384-DE0F-4290-A388-D03641CF99AA}" type="parTrans" cxnId="{4B683C08-2089-4E1E-A6C1-8B2E179105E0}">
      <dgm:prSet/>
      <dgm:spPr/>
      <dgm:t>
        <a:bodyPr/>
        <a:lstStyle/>
        <a:p>
          <a:endParaRPr lang="hr-HR"/>
        </a:p>
      </dgm:t>
    </dgm:pt>
    <dgm:pt modelId="{2609A4C3-A2A9-4F8D-91D6-C7FDF7E0D31D}" type="sibTrans" cxnId="{4B683C08-2089-4E1E-A6C1-8B2E179105E0}">
      <dgm:prSet/>
      <dgm:spPr/>
      <dgm:t>
        <a:bodyPr/>
        <a:lstStyle/>
        <a:p>
          <a:endParaRPr lang="hr-HR"/>
        </a:p>
      </dgm:t>
    </dgm:pt>
    <dgm:pt modelId="{E61A50B0-21A5-43D6-9BE9-2F061116B0AB}" type="pres">
      <dgm:prSet presAssocID="{8A2D01BF-A000-4AA7-B04D-D775C8614E34}" presName="Name0" presStyleCnt="0">
        <dgm:presLayoutVars>
          <dgm:dir/>
        </dgm:presLayoutVars>
      </dgm:prSet>
      <dgm:spPr/>
      <dgm:t>
        <a:bodyPr/>
        <a:lstStyle/>
        <a:p>
          <a:endParaRPr lang="hr-HR"/>
        </a:p>
      </dgm:t>
    </dgm:pt>
    <dgm:pt modelId="{54C60FF3-1C97-45ED-9C03-ABACE6527FD0}" type="pres">
      <dgm:prSet presAssocID="{288359B8-F8CE-42F9-8664-A84983AC6271}" presName="withChildren" presStyleCnt="0"/>
      <dgm:spPr/>
    </dgm:pt>
    <dgm:pt modelId="{EA09A211-FC80-4794-83D0-0069D58115B9}" type="pres">
      <dgm:prSet presAssocID="{288359B8-F8CE-42F9-8664-A84983AC6271}" presName="bigCircle" presStyleLbl="vennNode1" presStyleIdx="0" presStyleCnt="5"/>
      <dgm:spPr>
        <a:solidFill>
          <a:schemeClr val="accent4">
            <a:lumMod val="40000"/>
            <a:lumOff val="60000"/>
            <a:alpha val="50000"/>
          </a:schemeClr>
        </a:solidFill>
      </dgm:spPr>
    </dgm:pt>
    <dgm:pt modelId="{6B3736B8-F03F-4C10-AD9C-106A58C035B6}" type="pres">
      <dgm:prSet presAssocID="{288359B8-F8CE-42F9-8664-A84983AC6271}" presName="medCircle" presStyleLbl="vennNode1" presStyleIdx="1" presStyleCnt="5"/>
      <dgm:spPr>
        <a:solidFill>
          <a:schemeClr val="accent4">
            <a:lumMod val="75000"/>
            <a:alpha val="50000"/>
          </a:schemeClr>
        </a:solidFill>
      </dgm:spPr>
    </dgm:pt>
    <dgm:pt modelId="{79227DC5-DDB5-4059-BBD6-B95A33C14B69}" type="pres">
      <dgm:prSet presAssocID="{288359B8-F8CE-42F9-8664-A84983AC6271}" presName="txLvl1" presStyleLbl="revTx" presStyleIdx="0" presStyleCnt="5"/>
      <dgm:spPr/>
      <dgm:t>
        <a:bodyPr/>
        <a:lstStyle/>
        <a:p>
          <a:endParaRPr lang="hr-HR"/>
        </a:p>
      </dgm:t>
    </dgm:pt>
    <dgm:pt modelId="{EF83E118-711B-4B0D-9AE6-C374436B4B3D}" type="pres">
      <dgm:prSet presAssocID="{288359B8-F8CE-42F9-8664-A84983AC6271}" presName="lin" presStyleCnt="0"/>
      <dgm:spPr/>
    </dgm:pt>
    <dgm:pt modelId="{F7EB7EC6-AE20-4D35-BA80-0860DBA0C02F}" type="pres">
      <dgm:prSet presAssocID="{64757A50-5447-4133-B597-50CF42670034}" presName="txLvl2" presStyleLbl="revTx" presStyleIdx="1" presStyleCnt="5" custScaleX="132698" custScaleY="1793290" custLinFactY="-100000" custLinFactNeighborX="-4140" custLinFactNeighborY="-163221"/>
      <dgm:spPr/>
      <dgm:t>
        <a:bodyPr/>
        <a:lstStyle/>
        <a:p>
          <a:endParaRPr lang="hr-HR"/>
        </a:p>
      </dgm:t>
    </dgm:pt>
    <dgm:pt modelId="{B236FA27-6FA5-4543-A32C-0977393C1289}" type="pres">
      <dgm:prSet presAssocID="{288359B8-F8CE-42F9-8664-A84983AC6271}" presName="overlap" presStyleCnt="0"/>
      <dgm:spPr/>
    </dgm:pt>
    <dgm:pt modelId="{FAC6D770-18CF-45FE-9E54-A36B188432EB}" type="pres">
      <dgm:prSet presAssocID="{C3D6A487-8950-468E-804C-9C971BFE00BC}" presName="withChildren" presStyleCnt="0"/>
      <dgm:spPr/>
    </dgm:pt>
    <dgm:pt modelId="{E98BF692-0319-41E0-BD11-57897A4668AF}" type="pres">
      <dgm:prSet presAssocID="{C3D6A487-8950-468E-804C-9C971BFE00BC}" presName="bigCircle" presStyleLbl="vennNode1" presStyleIdx="2" presStyleCnt="5" custLinFactNeighborX="-2672" custLinFactNeighborY="-19770"/>
      <dgm:spPr>
        <a:solidFill>
          <a:schemeClr val="accent4">
            <a:lumMod val="60000"/>
            <a:lumOff val="40000"/>
            <a:alpha val="50000"/>
          </a:schemeClr>
        </a:solidFill>
      </dgm:spPr>
    </dgm:pt>
    <dgm:pt modelId="{B6184B08-F718-4216-822B-3E4C9721CA5C}" type="pres">
      <dgm:prSet presAssocID="{C3D6A487-8950-468E-804C-9C971BFE00BC}" presName="medCircle" presStyleLbl="vennNode1" presStyleIdx="3" presStyleCnt="5" custLinFactNeighborX="2969" custLinFactNeighborY="-84725"/>
      <dgm:spPr>
        <a:solidFill>
          <a:schemeClr val="accent4">
            <a:lumMod val="60000"/>
            <a:lumOff val="40000"/>
            <a:alpha val="50000"/>
          </a:schemeClr>
        </a:solidFill>
      </dgm:spPr>
    </dgm:pt>
    <dgm:pt modelId="{2F762F5E-748C-47E7-BA6A-535E224A4A0F}" type="pres">
      <dgm:prSet presAssocID="{C3D6A487-8950-468E-804C-9C971BFE00BC}" presName="txLvl1" presStyleLbl="revTx" presStyleIdx="2" presStyleCnt="5" custLinFactNeighborX="1471" custLinFactNeighborY="-84725"/>
      <dgm:spPr/>
      <dgm:t>
        <a:bodyPr/>
        <a:lstStyle/>
        <a:p>
          <a:endParaRPr lang="hr-HR"/>
        </a:p>
      </dgm:t>
    </dgm:pt>
    <dgm:pt modelId="{CEC45BD8-AB25-4C65-9446-7EF9884A3297}" type="pres">
      <dgm:prSet presAssocID="{C3D6A487-8950-468E-804C-9C971BFE00BC}" presName="lin" presStyleCnt="0"/>
      <dgm:spPr/>
    </dgm:pt>
    <dgm:pt modelId="{A19FA299-3291-4C8E-B04F-B9586691C6C7}" type="pres">
      <dgm:prSet presAssocID="{B0B52A34-5729-4D13-ABC0-0AEE4A2B1C63}" presName="txLvl2" presStyleLbl="revTx" presStyleIdx="3" presStyleCnt="5"/>
      <dgm:spPr/>
      <dgm:t>
        <a:bodyPr/>
        <a:lstStyle/>
        <a:p>
          <a:endParaRPr lang="hr-HR"/>
        </a:p>
      </dgm:t>
    </dgm:pt>
    <dgm:pt modelId="{08D4A1BA-A0B0-4D98-9592-D27BB5BB6C5D}" type="pres">
      <dgm:prSet presAssocID="{09A3E22D-724F-47E2-8980-7B769CAB697A}" presName="smCircle" presStyleLbl="vennNode1" presStyleIdx="4" presStyleCnt="5"/>
      <dgm:spPr/>
    </dgm:pt>
    <dgm:pt modelId="{7D6C0809-3A18-4BFD-AE85-7326531EF83A}" type="pres">
      <dgm:prSet presAssocID="{A5A34C59-2AE9-4FA1-BA74-6F8AE038D2D7}" presName="txLvl2" presStyleLbl="revTx" presStyleIdx="4" presStyleCnt="5" custScaleX="110048" custScaleY="2000000" custLinFactY="-700000" custLinFactNeighborX="-6104" custLinFactNeighborY="-777365"/>
      <dgm:spPr/>
      <dgm:t>
        <a:bodyPr/>
        <a:lstStyle/>
        <a:p>
          <a:endParaRPr lang="hr-HR"/>
        </a:p>
      </dgm:t>
    </dgm:pt>
  </dgm:ptLst>
  <dgm:cxnLst>
    <dgm:cxn modelId="{B6D25B44-95F5-4C8E-BEBA-041DA849FFC0}" type="presOf" srcId="{A5A34C59-2AE9-4FA1-BA74-6F8AE038D2D7}" destId="{7D6C0809-3A18-4BFD-AE85-7326531EF83A}" srcOrd="0" destOrd="0" presId="urn:microsoft.com/office/officeart/2008/layout/VerticalCircleList"/>
    <dgm:cxn modelId="{4B683C08-2089-4E1E-A6C1-8B2E179105E0}" srcId="{C3D6A487-8950-468E-804C-9C971BFE00BC}" destId="{A5A34C59-2AE9-4FA1-BA74-6F8AE038D2D7}" srcOrd="1" destOrd="0" parTransId="{0382F384-DE0F-4290-A388-D03641CF99AA}" sibTransId="{2609A4C3-A2A9-4F8D-91D6-C7FDF7E0D31D}"/>
    <dgm:cxn modelId="{0B923150-40C6-44F6-B442-913F6B034817}" srcId="{8A2D01BF-A000-4AA7-B04D-D775C8614E34}" destId="{288359B8-F8CE-42F9-8664-A84983AC6271}" srcOrd="0" destOrd="0" parTransId="{B9A243F6-4C12-455E-9F73-76FD9D35291F}" sibTransId="{A6BFD7E1-6B9B-4ADA-8D03-DD961A0B22D9}"/>
    <dgm:cxn modelId="{974F7712-CCDF-4488-B4B2-4F67F98AA714}" srcId="{288359B8-F8CE-42F9-8664-A84983AC6271}" destId="{64757A50-5447-4133-B597-50CF42670034}" srcOrd="0" destOrd="0" parTransId="{E700381C-1F87-4E69-B992-D1CCC25E8CDC}" sibTransId="{C4EF0776-BB5D-408B-AFB2-D305F2BDCE0A}"/>
    <dgm:cxn modelId="{13880F51-8ED2-40CC-BF19-36DEB897BBC3}" type="presOf" srcId="{288359B8-F8CE-42F9-8664-A84983AC6271}" destId="{79227DC5-DDB5-4059-BBD6-B95A33C14B69}" srcOrd="0" destOrd="0" presId="urn:microsoft.com/office/officeart/2008/layout/VerticalCircleList"/>
    <dgm:cxn modelId="{D3DC5152-58C4-4E4F-A3FF-4B981AC1CBB3}" srcId="{8A2D01BF-A000-4AA7-B04D-D775C8614E34}" destId="{C3D6A487-8950-468E-804C-9C971BFE00BC}" srcOrd="1" destOrd="0" parTransId="{DEFD20A9-8CD0-453B-AC91-6ACCCD4C3AB7}" sibTransId="{6B94F224-04B9-426C-97DF-852A5867879C}"/>
    <dgm:cxn modelId="{1DCA1455-C1EC-49A7-A273-6A5EA95D6DA9}" type="presOf" srcId="{64757A50-5447-4133-B597-50CF42670034}" destId="{F7EB7EC6-AE20-4D35-BA80-0860DBA0C02F}" srcOrd="0" destOrd="0" presId="urn:microsoft.com/office/officeart/2008/layout/VerticalCircleList"/>
    <dgm:cxn modelId="{2520E150-AF7E-4E50-BB5A-51D544C17D77}" type="presOf" srcId="{B0B52A34-5729-4D13-ABC0-0AEE4A2B1C63}" destId="{A19FA299-3291-4C8E-B04F-B9586691C6C7}" srcOrd="0" destOrd="0" presId="urn:microsoft.com/office/officeart/2008/layout/VerticalCircleList"/>
    <dgm:cxn modelId="{702F033A-5103-4F76-9CCB-ADB9545EDAA3}" srcId="{C3D6A487-8950-468E-804C-9C971BFE00BC}" destId="{B0B52A34-5729-4D13-ABC0-0AEE4A2B1C63}" srcOrd="0" destOrd="0" parTransId="{5D90DC3E-34B2-45D1-A194-B747A7DBB456}" sibTransId="{09A3E22D-724F-47E2-8980-7B769CAB697A}"/>
    <dgm:cxn modelId="{BB7B02E3-B202-4009-BAD3-6912B210325A}" type="presOf" srcId="{8A2D01BF-A000-4AA7-B04D-D775C8614E34}" destId="{E61A50B0-21A5-43D6-9BE9-2F061116B0AB}" srcOrd="0" destOrd="0" presId="urn:microsoft.com/office/officeart/2008/layout/VerticalCircleList"/>
    <dgm:cxn modelId="{E69D04B6-766A-4804-A806-CFE1EA77001B}" type="presOf" srcId="{C3D6A487-8950-468E-804C-9C971BFE00BC}" destId="{2F762F5E-748C-47E7-BA6A-535E224A4A0F}" srcOrd="0" destOrd="0" presId="urn:microsoft.com/office/officeart/2008/layout/VerticalCircleList"/>
    <dgm:cxn modelId="{075E7ECA-EBD2-4A80-82A6-6F3334267410}" type="presParOf" srcId="{E61A50B0-21A5-43D6-9BE9-2F061116B0AB}" destId="{54C60FF3-1C97-45ED-9C03-ABACE6527FD0}" srcOrd="0" destOrd="0" presId="urn:microsoft.com/office/officeart/2008/layout/VerticalCircleList"/>
    <dgm:cxn modelId="{B4809491-A58D-4994-B0A1-65C9F7DA3576}" type="presParOf" srcId="{54C60FF3-1C97-45ED-9C03-ABACE6527FD0}" destId="{EA09A211-FC80-4794-83D0-0069D58115B9}" srcOrd="0" destOrd="0" presId="urn:microsoft.com/office/officeart/2008/layout/VerticalCircleList"/>
    <dgm:cxn modelId="{2DD4A92B-9FBD-4216-AF60-BF3CEE8D0AC9}" type="presParOf" srcId="{54C60FF3-1C97-45ED-9C03-ABACE6527FD0}" destId="{6B3736B8-F03F-4C10-AD9C-106A58C035B6}" srcOrd="1" destOrd="0" presId="urn:microsoft.com/office/officeart/2008/layout/VerticalCircleList"/>
    <dgm:cxn modelId="{B304BDBF-39C8-498D-BA55-C53D0DAE1914}" type="presParOf" srcId="{54C60FF3-1C97-45ED-9C03-ABACE6527FD0}" destId="{79227DC5-DDB5-4059-BBD6-B95A33C14B69}" srcOrd="2" destOrd="0" presId="urn:microsoft.com/office/officeart/2008/layout/VerticalCircleList"/>
    <dgm:cxn modelId="{7DEB7E1B-4AB8-43F9-8DFF-2901DAA00B5F}" type="presParOf" srcId="{54C60FF3-1C97-45ED-9C03-ABACE6527FD0}" destId="{EF83E118-711B-4B0D-9AE6-C374436B4B3D}" srcOrd="3" destOrd="0" presId="urn:microsoft.com/office/officeart/2008/layout/VerticalCircleList"/>
    <dgm:cxn modelId="{4058F038-60B8-4022-B9DE-7376790E5D9D}" type="presParOf" srcId="{EF83E118-711B-4B0D-9AE6-C374436B4B3D}" destId="{F7EB7EC6-AE20-4D35-BA80-0860DBA0C02F}" srcOrd="0" destOrd="0" presId="urn:microsoft.com/office/officeart/2008/layout/VerticalCircleList"/>
    <dgm:cxn modelId="{474E76DE-E40C-4748-8CD2-20D1D22945B8}" type="presParOf" srcId="{E61A50B0-21A5-43D6-9BE9-2F061116B0AB}" destId="{B236FA27-6FA5-4543-A32C-0977393C1289}" srcOrd="1" destOrd="0" presId="urn:microsoft.com/office/officeart/2008/layout/VerticalCircleList"/>
    <dgm:cxn modelId="{EFD03107-9244-4DE3-B5CC-7D1753AE6BC1}" type="presParOf" srcId="{E61A50B0-21A5-43D6-9BE9-2F061116B0AB}" destId="{FAC6D770-18CF-45FE-9E54-A36B188432EB}" srcOrd="2" destOrd="0" presId="urn:microsoft.com/office/officeart/2008/layout/VerticalCircleList"/>
    <dgm:cxn modelId="{BFD32231-0990-42B0-B46D-70FB13B78FAD}" type="presParOf" srcId="{FAC6D770-18CF-45FE-9E54-A36B188432EB}" destId="{E98BF692-0319-41E0-BD11-57897A4668AF}" srcOrd="0" destOrd="0" presId="urn:microsoft.com/office/officeart/2008/layout/VerticalCircleList"/>
    <dgm:cxn modelId="{C55AFEA2-8C0B-4545-A83C-F508E0111DA8}" type="presParOf" srcId="{FAC6D770-18CF-45FE-9E54-A36B188432EB}" destId="{B6184B08-F718-4216-822B-3E4C9721CA5C}" srcOrd="1" destOrd="0" presId="urn:microsoft.com/office/officeart/2008/layout/VerticalCircleList"/>
    <dgm:cxn modelId="{C7365122-34A2-4D24-B9C3-61E7B751D7D2}" type="presParOf" srcId="{FAC6D770-18CF-45FE-9E54-A36B188432EB}" destId="{2F762F5E-748C-47E7-BA6A-535E224A4A0F}" srcOrd="2" destOrd="0" presId="urn:microsoft.com/office/officeart/2008/layout/VerticalCircleList"/>
    <dgm:cxn modelId="{8F3FA0F2-DF3B-489A-8155-11AB44675D97}" type="presParOf" srcId="{FAC6D770-18CF-45FE-9E54-A36B188432EB}" destId="{CEC45BD8-AB25-4C65-9446-7EF9884A3297}" srcOrd="3" destOrd="0" presId="urn:microsoft.com/office/officeart/2008/layout/VerticalCircleList"/>
    <dgm:cxn modelId="{86C820CE-729A-43E3-845D-930E0786CB4C}" type="presParOf" srcId="{CEC45BD8-AB25-4C65-9446-7EF9884A3297}" destId="{A19FA299-3291-4C8E-B04F-B9586691C6C7}" srcOrd="0" destOrd="0" presId="urn:microsoft.com/office/officeart/2008/layout/VerticalCircleList"/>
    <dgm:cxn modelId="{A2540BA7-8687-467C-AC70-3AA4CDDF7206}" type="presParOf" srcId="{CEC45BD8-AB25-4C65-9446-7EF9884A3297}" destId="{08D4A1BA-A0B0-4D98-9592-D27BB5BB6C5D}" srcOrd="1" destOrd="0" presId="urn:microsoft.com/office/officeart/2008/layout/VerticalCircleList"/>
    <dgm:cxn modelId="{84DFA0E6-1471-40A1-B664-4C3263653C7B}" type="presParOf" srcId="{CEC45BD8-AB25-4C65-9446-7EF9884A3297}" destId="{7D6C0809-3A18-4BFD-AE85-7326531EF83A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C7B60-7FCE-4FB3-A41C-DB9B69D77EBD}">
      <dsp:nvSpPr>
        <dsp:cNvPr id="0" name=""/>
        <dsp:cNvSpPr/>
      </dsp:nvSpPr>
      <dsp:spPr>
        <a:xfrm rot="5400000">
          <a:off x="-360662" y="361516"/>
          <a:ext cx="2404417" cy="1683092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000" kern="1200" dirty="0" smtClean="0"/>
            <a:t>Cilj 1</a:t>
          </a:r>
          <a:endParaRPr lang="hr-HR" sz="4000" kern="1200" dirty="0"/>
        </a:p>
      </dsp:txBody>
      <dsp:txXfrm rot="-5400000">
        <a:off x="1" y="842399"/>
        <a:ext cx="1683092" cy="721325"/>
      </dsp:txXfrm>
    </dsp:sp>
    <dsp:sp modelId="{5AC1D1D0-4C92-4A15-BEF9-F37280BC1D3D}">
      <dsp:nvSpPr>
        <dsp:cNvPr id="0" name=""/>
        <dsp:cNvSpPr/>
      </dsp:nvSpPr>
      <dsp:spPr>
        <a:xfrm rot="5400000">
          <a:off x="4174910" y="-2490964"/>
          <a:ext cx="1562871" cy="6546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dirty="0" smtClean="0"/>
            <a:t>Razviti/unaprijediti socijalne usluge i programe za aktivno socijalno uključivanje i/ili povećanje </a:t>
          </a:r>
          <a:r>
            <a:rPr lang="hr-HR" sz="2400" kern="1200" dirty="0" err="1" smtClean="0"/>
            <a:t>zapošljivosti</a:t>
          </a:r>
          <a:r>
            <a:rPr lang="hr-HR" sz="2400" kern="1200" dirty="0" smtClean="0"/>
            <a:t> ranjivih skupina.</a:t>
          </a:r>
          <a:endParaRPr lang="hr-HR" sz="2400" kern="1200" dirty="0"/>
        </a:p>
      </dsp:txBody>
      <dsp:txXfrm rot="-5400000">
        <a:off x="1683093" y="77146"/>
        <a:ext cx="6470214" cy="1410285"/>
      </dsp:txXfrm>
    </dsp:sp>
    <dsp:sp modelId="{3EB641D7-641D-4425-90CB-3EA449321902}">
      <dsp:nvSpPr>
        <dsp:cNvPr id="0" name=""/>
        <dsp:cNvSpPr/>
      </dsp:nvSpPr>
      <dsp:spPr>
        <a:xfrm rot="5400000">
          <a:off x="-360662" y="2481354"/>
          <a:ext cx="2404417" cy="1683092"/>
        </a:xfrm>
        <a:prstGeom prst="chevron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000" kern="1200" dirty="0" smtClean="0"/>
            <a:t>Cilj </a:t>
          </a:r>
          <a:r>
            <a:rPr lang="hr-HR" sz="4000" kern="1200" dirty="0"/>
            <a:t>2</a:t>
          </a:r>
        </a:p>
      </dsp:txBody>
      <dsp:txXfrm rot="-5400000">
        <a:off x="1" y="2962237"/>
        <a:ext cx="1683092" cy="721325"/>
      </dsp:txXfrm>
    </dsp:sp>
    <dsp:sp modelId="{3295238B-696A-4E84-80B5-0277C0A3CE75}">
      <dsp:nvSpPr>
        <dsp:cNvPr id="0" name=""/>
        <dsp:cNvSpPr/>
      </dsp:nvSpPr>
      <dsp:spPr>
        <a:xfrm rot="5400000">
          <a:off x="4174910" y="-371126"/>
          <a:ext cx="1562871" cy="6546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dirty="0" smtClean="0"/>
            <a:t>Razviti i unaprijediti </a:t>
          </a:r>
          <a:r>
            <a:rPr lang="hr-HR" sz="2400" kern="1200" dirty="0" err="1" smtClean="0"/>
            <a:t>interkulturalne</a:t>
          </a:r>
          <a:r>
            <a:rPr lang="hr-HR" sz="2400" kern="1200" dirty="0" smtClean="0"/>
            <a:t> usluge/aktivnosti na prostoru urbanih aglomeracija/područja u svrhu socijalnog uključivanja ranjivih skupina.</a:t>
          </a:r>
          <a:endParaRPr lang="hr-HR" sz="2400" kern="1200" dirty="0"/>
        </a:p>
      </dsp:txBody>
      <dsp:txXfrm rot="-5400000">
        <a:off x="1683093" y="2196984"/>
        <a:ext cx="6470214" cy="14102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C06E9-23E5-4725-9067-29C48730F3FC}">
      <dsp:nvSpPr>
        <dsp:cNvPr id="0" name=""/>
        <dsp:cNvSpPr/>
      </dsp:nvSpPr>
      <dsp:spPr>
        <a:xfrm rot="5400000">
          <a:off x="5569026" y="-1310136"/>
          <a:ext cx="1382559" cy="4243387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/>
            <a:t>dugotrajno nezaposlene osobe;</a:t>
          </a:r>
          <a:endParaRPr lang="hr-H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/>
            <a:t>korisnici prava na zajamčenu minimalnu naknadu</a:t>
          </a:r>
          <a:endParaRPr lang="hr-HR" sz="1800" kern="1200" dirty="0"/>
        </a:p>
      </dsp:txBody>
      <dsp:txXfrm rot="-5400000">
        <a:off x="4138613" y="187768"/>
        <a:ext cx="4175896" cy="1247577"/>
      </dsp:txXfrm>
    </dsp:sp>
    <dsp:sp modelId="{29C312B0-0BAC-4745-8B9C-EEBF8821F833}">
      <dsp:nvSpPr>
        <dsp:cNvPr id="0" name=""/>
        <dsp:cNvSpPr/>
      </dsp:nvSpPr>
      <dsp:spPr>
        <a:xfrm>
          <a:off x="1756" y="2206"/>
          <a:ext cx="4135098" cy="158390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u="sng" kern="1200" dirty="0" smtClean="0"/>
            <a:t>Nezaposlene osobe </a:t>
          </a:r>
          <a:r>
            <a:rPr lang="hr-HR" sz="1800" kern="1200" dirty="0" smtClean="0"/>
            <a:t>koje su ujedno pripadnici najmanje jedne od sljedećih ranjivih skupina:</a:t>
          </a:r>
          <a:endParaRPr lang="hr-HR" sz="1800" kern="1200" dirty="0"/>
        </a:p>
      </dsp:txBody>
      <dsp:txXfrm>
        <a:off x="79076" y="79526"/>
        <a:ext cx="3980458" cy="1429269"/>
      </dsp:txXfrm>
    </dsp:sp>
    <dsp:sp modelId="{2D585485-C124-43C0-857D-3A8D3E74E4C7}">
      <dsp:nvSpPr>
        <dsp:cNvPr id="0" name=""/>
        <dsp:cNvSpPr/>
      </dsp:nvSpPr>
      <dsp:spPr>
        <a:xfrm rot="5400000">
          <a:off x="5799342" y="133346"/>
          <a:ext cx="928278" cy="4232910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/>
            <a:t>odnosi se na osobe starije od 54 godine</a:t>
          </a:r>
          <a:endParaRPr lang="hr-HR" sz="1800" kern="1200" dirty="0"/>
        </a:p>
      </dsp:txBody>
      <dsp:txXfrm rot="-5400000">
        <a:off x="4147027" y="1830977"/>
        <a:ext cx="4187595" cy="837648"/>
      </dsp:txXfrm>
    </dsp:sp>
    <dsp:sp modelId="{2AC9F5E4-5868-4B91-B983-31E8AEB637C2}">
      <dsp:nvSpPr>
        <dsp:cNvPr id="0" name=""/>
        <dsp:cNvSpPr/>
      </dsp:nvSpPr>
      <dsp:spPr>
        <a:xfrm>
          <a:off x="1756" y="1644133"/>
          <a:ext cx="4145270" cy="11112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u="sng" kern="1200" dirty="0" smtClean="0"/>
            <a:t>starije osobe </a:t>
          </a:r>
          <a:endParaRPr lang="hr-HR" sz="1800" b="1" u="sng" kern="1200" dirty="0"/>
        </a:p>
      </dsp:txBody>
      <dsp:txXfrm>
        <a:off x="56002" y="1698379"/>
        <a:ext cx="4036778" cy="1002738"/>
      </dsp:txXfrm>
    </dsp:sp>
    <dsp:sp modelId="{BA17E145-0526-499A-A0DD-41482DB7F38E}">
      <dsp:nvSpPr>
        <dsp:cNvPr id="0" name=""/>
        <dsp:cNvSpPr/>
      </dsp:nvSpPr>
      <dsp:spPr>
        <a:xfrm rot="5400000">
          <a:off x="5767127" y="1323717"/>
          <a:ext cx="928278" cy="4232910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/>
            <a:t>uključujući i 29. godinu</a:t>
          </a:r>
          <a:endParaRPr lang="hr-HR" sz="1800" kern="1200" dirty="0"/>
        </a:p>
      </dsp:txBody>
      <dsp:txXfrm rot="-5400000">
        <a:off x="4114812" y="3021348"/>
        <a:ext cx="4187595" cy="837648"/>
      </dsp:txXfrm>
    </dsp:sp>
    <dsp:sp modelId="{6089E68D-0147-4B9D-B543-EDDB99428526}">
      <dsp:nvSpPr>
        <dsp:cNvPr id="0" name=""/>
        <dsp:cNvSpPr/>
      </dsp:nvSpPr>
      <dsp:spPr>
        <a:xfrm>
          <a:off x="1756" y="2813380"/>
          <a:ext cx="4145270" cy="116034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u="sng" kern="1200" dirty="0" smtClean="0"/>
            <a:t>djeca i mladi u dobi od 15 do 29 godina starosti </a:t>
          </a:r>
          <a:endParaRPr lang="hr-HR" sz="1800" b="1" u="sng" kern="1200" dirty="0"/>
        </a:p>
      </dsp:txBody>
      <dsp:txXfrm>
        <a:off x="58399" y="2870023"/>
        <a:ext cx="4031984" cy="1047061"/>
      </dsp:txXfrm>
    </dsp:sp>
    <dsp:sp modelId="{92CDEF8E-A3A9-4281-8CB3-F1D3F6F49FF3}">
      <dsp:nvSpPr>
        <dsp:cNvPr id="0" name=""/>
        <dsp:cNvSpPr/>
      </dsp:nvSpPr>
      <dsp:spPr>
        <a:xfrm>
          <a:off x="1756" y="4031745"/>
          <a:ext cx="4119850" cy="116034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u="sng" kern="1200" dirty="0" smtClean="0"/>
            <a:t>osobe s invaliditetom </a:t>
          </a:r>
          <a:endParaRPr lang="hr-HR" sz="1800" b="1" u="sng" kern="1200" dirty="0"/>
        </a:p>
      </dsp:txBody>
      <dsp:txXfrm>
        <a:off x="58399" y="4088388"/>
        <a:ext cx="4006564" cy="10470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9A211-FC80-4794-83D0-0069D58115B9}">
      <dsp:nvSpPr>
        <dsp:cNvPr id="0" name=""/>
        <dsp:cNvSpPr/>
      </dsp:nvSpPr>
      <dsp:spPr>
        <a:xfrm>
          <a:off x="630292" y="2456"/>
          <a:ext cx="2376885" cy="2376885"/>
        </a:xfrm>
        <a:prstGeom prst="ellipse">
          <a:avLst/>
        </a:prstGeom>
        <a:solidFill>
          <a:schemeClr val="accent4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B3736B8-F03F-4C10-AD9C-106A58C035B6}">
      <dsp:nvSpPr>
        <dsp:cNvPr id="0" name=""/>
        <dsp:cNvSpPr/>
      </dsp:nvSpPr>
      <dsp:spPr>
        <a:xfrm>
          <a:off x="742730" y="102285"/>
          <a:ext cx="427839" cy="427839"/>
        </a:xfrm>
        <a:prstGeom prst="ellipse">
          <a:avLst/>
        </a:prstGeom>
        <a:solidFill>
          <a:schemeClr val="accent4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9227DC5-DDB5-4059-BBD6-B95A33C14B69}">
      <dsp:nvSpPr>
        <dsp:cNvPr id="0" name=""/>
        <dsp:cNvSpPr/>
      </dsp:nvSpPr>
      <dsp:spPr>
        <a:xfrm>
          <a:off x="956650" y="102285"/>
          <a:ext cx="2288478" cy="427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/>
            <a:t>VAŽNO!</a:t>
          </a:r>
        </a:p>
      </dsp:txBody>
      <dsp:txXfrm>
        <a:off x="956650" y="102285"/>
        <a:ext cx="2288478" cy="427839"/>
      </dsp:txXfrm>
    </dsp:sp>
    <dsp:sp modelId="{F7EB7EC6-AE20-4D35-BA80-0860DBA0C02F}">
      <dsp:nvSpPr>
        <dsp:cNvPr id="0" name=""/>
        <dsp:cNvSpPr/>
      </dsp:nvSpPr>
      <dsp:spPr>
        <a:xfrm>
          <a:off x="711892" y="339636"/>
          <a:ext cx="2614835" cy="1297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/>
            <a:t>Element 2. je obavezan ukoliko projektni prijedlog doprinosi specifičnom cilju 1. </a:t>
          </a:r>
          <a:endParaRPr lang="hr-HR" sz="1600" b="1" kern="1200" dirty="0"/>
        </a:p>
      </dsp:txBody>
      <dsp:txXfrm>
        <a:off x="711892" y="339636"/>
        <a:ext cx="2614835" cy="1297768"/>
      </dsp:txXfrm>
    </dsp:sp>
    <dsp:sp modelId="{E98BF692-0319-41E0-BD11-57897A4668AF}">
      <dsp:nvSpPr>
        <dsp:cNvPr id="0" name=""/>
        <dsp:cNvSpPr/>
      </dsp:nvSpPr>
      <dsp:spPr>
        <a:xfrm>
          <a:off x="560759" y="1676711"/>
          <a:ext cx="2376885" cy="2376885"/>
        </a:xfrm>
        <a:prstGeom prst="ellipse">
          <a:avLst/>
        </a:prstGeom>
        <a:solidFill>
          <a:schemeClr val="accent4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6184B08-F718-4216-822B-3E4C9721CA5C}">
      <dsp:nvSpPr>
        <dsp:cNvPr id="0" name=""/>
        <dsp:cNvSpPr/>
      </dsp:nvSpPr>
      <dsp:spPr>
        <a:xfrm>
          <a:off x="751882" y="1883963"/>
          <a:ext cx="427839" cy="427839"/>
        </a:xfrm>
        <a:prstGeom prst="ellipse">
          <a:avLst/>
        </a:prstGeom>
        <a:solidFill>
          <a:schemeClr val="accent4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F762F5E-748C-47E7-BA6A-535E224A4A0F}">
      <dsp:nvSpPr>
        <dsp:cNvPr id="0" name=""/>
        <dsp:cNvSpPr/>
      </dsp:nvSpPr>
      <dsp:spPr>
        <a:xfrm>
          <a:off x="986763" y="1883963"/>
          <a:ext cx="2288478" cy="427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/>
            <a:t>VAŽNO!</a:t>
          </a:r>
          <a:endParaRPr lang="hr-HR" sz="600" b="1" kern="1200" dirty="0"/>
        </a:p>
      </dsp:txBody>
      <dsp:txXfrm>
        <a:off x="986763" y="1883963"/>
        <a:ext cx="2288478" cy="427839"/>
      </dsp:txXfrm>
    </dsp:sp>
    <dsp:sp modelId="{A19FA299-3291-4C8E-B04F-B9586691C6C7}">
      <dsp:nvSpPr>
        <dsp:cNvPr id="0" name=""/>
        <dsp:cNvSpPr/>
      </dsp:nvSpPr>
      <dsp:spPr>
        <a:xfrm>
          <a:off x="835362" y="2674289"/>
          <a:ext cx="2343492" cy="66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350" rIns="0" bIns="63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 dirty="0"/>
        </a:p>
      </dsp:txBody>
      <dsp:txXfrm>
        <a:off x="835362" y="2674289"/>
        <a:ext cx="2343492" cy="66840"/>
      </dsp:txXfrm>
    </dsp:sp>
    <dsp:sp modelId="{08D4A1BA-A0B0-4D98-9592-D27BB5BB6C5D}">
      <dsp:nvSpPr>
        <dsp:cNvPr id="0" name=""/>
        <dsp:cNvSpPr/>
      </dsp:nvSpPr>
      <dsp:spPr>
        <a:xfrm>
          <a:off x="835362" y="2741130"/>
          <a:ext cx="23994" cy="239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D6C0809-3A18-4BFD-AE85-7326531EF83A}">
      <dsp:nvSpPr>
        <dsp:cNvPr id="0" name=""/>
        <dsp:cNvSpPr/>
      </dsp:nvSpPr>
      <dsp:spPr>
        <a:xfrm>
          <a:off x="692316" y="2045355"/>
          <a:ext cx="2578966" cy="1523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/>
            <a:t>Element 3. je </a:t>
          </a:r>
          <a:r>
            <a:rPr lang="hr-HR" sz="1600" b="1" kern="1200" dirty="0"/>
            <a:t>obavezan ukoliko projektni prijedlog doprinosi specifičnom cilju 2. </a:t>
          </a:r>
        </a:p>
      </dsp:txBody>
      <dsp:txXfrm>
        <a:off x="692316" y="2045355"/>
        <a:ext cx="2578966" cy="1523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317E2-B77F-42FE-9053-A15B82C22C5E}" type="datetimeFigureOut">
              <a:rPr lang="hr-HR" smtClean="0"/>
              <a:t>20.1.2020.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0A816-E2B7-49CF-A51B-64754752A6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6213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071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6F505-945E-1340-8C6E-075965925092}" type="datetimeFigureOut">
              <a:rPr lang="en-US"/>
              <a:pPr>
                <a:defRPr/>
              </a:pPr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189FE-4D72-B14D-B108-82D2BC9F0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73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90B84-9B9A-E444-A55F-3692B6194E41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D5C58-1EE0-AF42-8F42-66B6CA9F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9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5FF04-3375-6248-BCCA-DC50FA269FDC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28F80-A2C5-6444-8C20-3416AE24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5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705D4-9437-6C4E-B0E7-4BEC39E6AE7B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60FB7-28DF-BD40-8AA6-BA2DC5A8A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938C8-44A3-E044-A417-FA1DE24B5A1B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66A8A-0715-664A-A9E8-E9BD2B9FE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5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AC4D6-16C1-CB44-9A13-5C12B890ED59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31CC9-1563-1E4A-B7DF-AD4D96240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5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D20B4-8306-E84F-B9E9-B0079BD50CC9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9B8E4-9785-5542-A2CC-E3EFD9AF0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2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DFEE9-576F-5E45-8621-364A5537E477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3ED7B-F1CE-404E-B6C6-A6F40C47A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1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C6922-B274-1743-A281-13DD15E8BB52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4F2D7-2B5A-E84B-ACF2-17EC346B5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9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5CF65-2596-834F-A5D8-67057DBC0AA1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6BB5F-A257-FC43-92A4-C378033C3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5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/>
              <a:t>Kliknite ikonu da biste dodali  sliku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FB7FD-D324-5D49-9915-200C3D5C7D72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14F0B-DC76-F446-AE64-469189A38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1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FDD4EA0-941F-274C-B2B2-AF78876049DE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296F69E-54AF-244F-916A-3E30C0821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1" descr="unutarnja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-7938"/>
            <a:ext cx="9217026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Date Placeholder 3"/>
          <p:cNvSpPr txBox="1">
            <a:spLocks/>
          </p:cNvSpPr>
          <p:nvPr/>
        </p:nvSpPr>
        <p:spPr>
          <a:xfrm>
            <a:off x="457200" y="63849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7CF87D7-4170-F241-849B-560067D2E352}" type="datetimeFigureOut">
              <a:rPr lang="en-US" sz="1200" smtClean="0">
                <a:solidFill>
                  <a:srgbClr val="777877"/>
                </a:solidFill>
                <a:latin typeface="Myriad Pro Bold SemiCond"/>
                <a:cs typeface="Myriad Pro Bold SemiCond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1/20/2020</a:t>
            </a:fld>
            <a:endParaRPr lang="en-US" sz="1200" dirty="0">
              <a:solidFill>
                <a:srgbClr val="777877"/>
              </a:solidFill>
              <a:latin typeface="Myriad Pro Bold SemiCond"/>
              <a:cs typeface="Myriad Pro Bold SemiCon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ukturnifondovi.hr/" TargetMode="External"/><Relationship Id="rId2" Type="http://schemas.openxmlformats.org/officeDocument/2006/relationships/hyperlink" Target="http://www.esf.hr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esf.info@mrms.hr" TargetMode="External"/><Relationship Id="rId4" Type="http://schemas.openxmlformats.org/officeDocument/2006/relationships/hyperlink" Target="http://www.mrms.hr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naslovna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9088" cy="690562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itle 7"/>
          <p:cNvSpPr>
            <a:spLocks noGrp="1"/>
          </p:cNvSpPr>
          <p:nvPr>
            <p:ph type="ctrTitle" idx="4294967295"/>
          </p:nvPr>
        </p:nvSpPr>
        <p:spPr>
          <a:xfrm>
            <a:off x="490450" y="568326"/>
            <a:ext cx="5319801" cy="376237"/>
          </a:xfrm>
        </p:spPr>
        <p:txBody>
          <a:bodyPr/>
          <a:lstStyle/>
          <a:p>
            <a:pPr algn="l" eaLnBrk="1" hangingPunct="1"/>
            <a:r>
              <a:rPr lang="ta-IN" sz="1700" dirty="0">
                <a:solidFill>
                  <a:srgbClr val="777877"/>
                </a:solidFill>
                <a:latin typeface="Myriad Pro Bold SemiExt" charset="0"/>
                <a:cs typeface="Myriad Pro Bold SemiExt" charset="0"/>
              </a:rPr>
              <a:t>OPERATIVNI PROGRAM</a:t>
            </a:r>
            <a:endParaRPr lang="en-US" sz="1700" dirty="0">
              <a:solidFill>
                <a:srgbClr val="777877"/>
              </a:solidFill>
              <a:latin typeface="Myriad Pro Bold SemiExt" charset="0"/>
              <a:cs typeface="Myriad Pro Bold SemiExt" charset="0"/>
            </a:endParaRPr>
          </a:p>
        </p:txBody>
      </p:sp>
      <p:sp>
        <p:nvSpPr>
          <p:cNvPr id="13315" name="Title 7"/>
          <p:cNvSpPr txBox="1">
            <a:spLocks/>
          </p:cNvSpPr>
          <p:nvPr/>
        </p:nvSpPr>
        <p:spPr bwMode="auto">
          <a:xfrm>
            <a:off x="419100" y="856212"/>
            <a:ext cx="7654780" cy="66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„</a:t>
            </a:r>
            <a:r>
              <a:rPr lang="ta-IN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Učinkoviti ljudski potencijal</a:t>
            </a: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i”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Myriad Pro Light SemiExt" charset="0"/>
              <a:cs typeface="Myriad Pro Light SemiExt" charset="0"/>
            </a:endParaRPr>
          </a:p>
        </p:txBody>
      </p:sp>
      <p:sp>
        <p:nvSpPr>
          <p:cNvPr id="13316" name="Title 7"/>
          <p:cNvSpPr txBox="1">
            <a:spLocks/>
          </p:cNvSpPr>
          <p:nvPr/>
        </p:nvSpPr>
        <p:spPr bwMode="auto">
          <a:xfrm>
            <a:off x="4414058" y="1003360"/>
            <a:ext cx="195349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ta-IN" sz="1700" dirty="0">
                <a:solidFill>
                  <a:srgbClr val="777877"/>
                </a:solidFill>
                <a:latin typeface="Myriad Pro Bold SemiExt" charset="0"/>
                <a:cs typeface="Myriad Pro Bold SemiExt" charset="0"/>
              </a:rPr>
              <a:t>2014. - 2020. </a:t>
            </a:r>
            <a:endParaRPr lang="en-US" sz="1700" dirty="0">
              <a:solidFill>
                <a:srgbClr val="777877"/>
              </a:solidFill>
              <a:latin typeface="Myriad Pro Bold SemiExt" charset="0"/>
              <a:cs typeface="Myriad Pro Bold SemiExt" charset="0"/>
            </a:endParaRPr>
          </a:p>
        </p:txBody>
      </p:sp>
      <p:sp>
        <p:nvSpPr>
          <p:cNvPr id="21" name="Title 7"/>
          <p:cNvSpPr txBox="1">
            <a:spLocks/>
          </p:cNvSpPr>
          <p:nvPr/>
        </p:nvSpPr>
        <p:spPr>
          <a:xfrm>
            <a:off x="225425" y="5190975"/>
            <a:ext cx="2747963" cy="1446212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ta-IN" sz="1600" dirty="0">
                <a:solidFill>
                  <a:srgbClr val="2797C9"/>
                </a:solidFill>
                <a:effectLst>
                  <a:outerShdw blurRad="292100" dist="50800" dir="5400000" algn="ctr" rotWithShape="0">
                    <a:srgbClr val="000000"/>
                  </a:outerShdw>
                </a:effectLst>
                <a:latin typeface="Myriad Pro Light SemiExt"/>
                <a:cs typeface="Myriad Pro Light SemiExt"/>
              </a:rPr>
              <a:t>ZAPOŠLJAVANJE</a:t>
            </a:r>
          </a:p>
          <a:p>
            <a:pPr algn="l" fontAlgn="auto">
              <a:spcAft>
                <a:spcPts val="0"/>
              </a:spcAft>
              <a:defRPr/>
            </a:pPr>
            <a:endParaRPr lang="ta-IN" sz="1600" dirty="0">
              <a:solidFill>
                <a:srgbClr val="2797C9"/>
              </a:solidFill>
              <a:effectLst>
                <a:outerShdw blurRad="292100" dist="50800" dir="5400000" algn="ctr" rotWithShape="0">
                  <a:srgbClr val="000000"/>
                </a:outerShdw>
              </a:effectLst>
              <a:latin typeface="Myriad Pro Light SemiExt"/>
              <a:cs typeface="Myriad Pro Light SemiExt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ta-IN" sz="1600" dirty="0">
                <a:solidFill>
                  <a:srgbClr val="A41568"/>
                </a:solidFill>
                <a:effectLst>
                  <a:outerShdw blurRad="292100" dist="50800" dir="5400000" algn="ctr" rotWithShape="0">
                    <a:srgbClr val="000000"/>
                  </a:outerShdw>
                </a:effectLst>
                <a:latin typeface="Myriad Pro Light SemiExt"/>
                <a:cs typeface="Myriad Pro Light SemiExt"/>
              </a:rPr>
              <a:t>SOCIJALNO UKLJUČIVANJE</a:t>
            </a:r>
          </a:p>
          <a:p>
            <a:pPr algn="l" fontAlgn="auto">
              <a:spcAft>
                <a:spcPts val="0"/>
              </a:spcAft>
              <a:defRPr/>
            </a:pPr>
            <a:endParaRPr lang="ta-IN" sz="1600" dirty="0">
              <a:solidFill>
                <a:srgbClr val="A41568"/>
              </a:solidFill>
              <a:effectLst>
                <a:outerShdw blurRad="292100" dist="50800" dir="5400000" algn="ctr" rotWithShape="0">
                  <a:srgbClr val="000000"/>
                </a:outerShdw>
              </a:effectLst>
              <a:latin typeface="Myriad Pro Light SemiExt"/>
              <a:cs typeface="Myriad Pro Light SemiExt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ta-IN" sz="1600" dirty="0">
                <a:solidFill>
                  <a:srgbClr val="149A4B"/>
                </a:solidFill>
                <a:effectLst>
                  <a:outerShdw blurRad="292100" dist="50800" dir="5400000" algn="ctr" rotWithShape="0">
                    <a:srgbClr val="000000"/>
                  </a:outerShdw>
                </a:effectLst>
                <a:latin typeface="Myriad Pro Light SemiExt"/>
                <a:cs typeface="Myriad Pro Light SemiExt"/>
              </a:rPr>
              <a:t>OBRAZOVANJE</a:t>
            </a:r>
          </a:p>
          <a:p>
            <a:pPr algn="l" fontAlgn="auto">
              <a:spcAft>
                <a:spcPts val="0"/>
              </a:spcAft>
              <a:defRPr/>
            </a:pPr>
            <a:endParaRPr lang="ta-IN" sz="1600" dirty="0">
              <a:solidFill>
                <a:srgbClr val="149A4B"/>
              </a:solidFill>
              <a:effectLst>
                <a:outerShdw blurRad="292100" dist="50800" dir="5400000" algn="ctr" rotWithShape="0">
                  <a:srgbClr val="000000"/>
                </a:outerShdw>
              </a:effectLst>
              <a:latin typeface="Myriad Pro Light SemiExt"/>
              <a:cs typeface="Myriad Pro Light SemiExt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ta-IN" sz="1600" dirty="0">
                <a:solidFill>
                  <a:srgbClr val="E88E31"/>
                </a:solidFill>
                <a:effectLst>
                  <a:outerShdw blurRad="292100" dist="50800" dir="5400000" algn="ctr" rotWithShape="0">
                    <a:srgbClr val="000000"/>
                  </a:outerShdw>
                </a:effectLst>
                <a:latin typeface="Myriad Pro Light SemiExt"/>
                <a:cs typeface="Myriad Pro Light SemiExt"/>
              </a:rPr>
              <a:t>DOBRO UPRAVLJANJE</a:t>
            </a:r>
          </a:p>
          <a:p>
            <a:pPr algn="l" fontAlgn="auto">
              <a:spcAft>
                <a:spcPts val="0"/>
              </a:spcAft>
              <a:defRPr/>
            </a:pPr>
            <a:endParaRPr lang="en-US" sz="1600" dirty="0">
              <a:solidFill>
                <a:srgbClr val="2797C9"/>
              </a:solidFill>
              <a:effectLst>
                <a:outerShdw blurRad="292100" dist="50800" dir="5400000" algn="ctr" rotWithShape="0">
                  <a:srgbClr val="000000"/>
                </a:outerShdw>
              </a:effectLst>
              <a:latin typeface="Myriad Pro Light SemiExt"/>
              <a:cs typeface="Myriad Pro Light SemiExt"/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490450" y="1746586"/>
            <a:ext cx="6652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Predstavljanje Poziva na dostavu projektnih prijedloga</a:t>
            </a:r>
            <a:endParaRPr lang="en-US" dirty="0"/>
          </a:p>
        </p:txBody>
      </p:sp>
      <p:sp>
        <p:nvSpPr>
          <p:cNvPr id="3" name="TekstniOkvir 2"/>
          <p:cNvSpPr txBox="1"/>
          <p:nvPr/>
        </p:nvSpPr>
        <p:spPr>
          <a:xfrm flipH="1">
            <a:off x="419100" y="2490633"/>
            <a:ext cx="843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/>
              <a:t>„</a:t>
            </a:r>
            <a:r>
              <a:rPr lang="hr-HR" sz="2400" b="1" dirty="0"/>
              <a:t>AKTIVNO UKLJUČIVANJE I POBOLJŠANJE ZAPOŠLJIVOSTI TE RAZVOJ INOVATIVNIH SOCIJALNIH USLUGA ZA RANJIVE SKUPINE UNUTAR 7 ODABRANIH URBANIH PODRUČJA Osijek, Pula, Rijeka, Slavonski Brod, Split, Zadar i </a:t>
            </a:r>
            <a:r>
              <a:rPr lang="hr-HR" sz="2400" b="1" dirty="0" smtClean="0"/>
              <a:t>Zagreb”</a:t>
            </a:r>
            <a:endParaRPr lang="hr-H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4156" y="274639"/>
            <a:ext cx="8082644" cy="688748"/>
          </a:xfrm>
        </p:spPr>
        <p:txBody>
          <a:bodyPr/>
          <a:lstStyle/>
          <a:p>
            <a:r>
              <a:rPr lang="hr-HR" sz="3200" b="1" dirty="0"/>
              <a:t>Dokaz o pripadnosti ciljanoj </a:t>
            </a:r>
            <a:r>
              <a:rPr lang="hr-HR" sz="3200" b="1" dirty="0" smtClean="0"/>
              <a:t>skupini (II)</a:t>
            </a:r>
            <a:endParaRPr lang="hr-HR" sz="3200" b="1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1772260"/>
              </p:ext>
            </p:extLst>
          </p:nvPr>
        </p:nvGraphicFramePr>
        <p:xfrm>
          <a:off x="330200" y="1175125"/>
          <a:ext cx="8547100" cy="3913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4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2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8648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Ciljana</a:t>
                      </a:r>
                      <a:r>
                        <a:rPr lang="hr-HR" baseline="0" dirty="0"/>
                        <a:t> skupina</a:t>
                      </a:r>
                      <a:endParaRPr lang="hr-HR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Dokazi (dokumenti)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90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osobe </a:t>
                      </a:r>
                      <a:r>
                        <a:rPr kumimoji="0" lang="hr-H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starije </a:t>
                      </a:r>
                      <a:r>
                        <a:rPr lang="hr-HR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 </a:t>
                      </a:r>
                      <a:r>
                        <a:rPr lang="hr-H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 godine 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 defTabSz="457200" rtl="0" eaLnBrk="1" fontAlgn="base" latinLnBrk="0" hangingPunct="1"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hr-HR" sz="1400" b="0" i="0" u="none" strike="noStrike" kern="1200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osobna iskaznica </a:t>
                      </a:r>
                      <a:r>
                        <a:rPr lang="hr-HR" sz="1400" b="0" i="0" u="none" strike="noStrike" kern="12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ili</a:t>
                      </a:r>
                      <a:endParaRPr lang="hr-HR" sz="1400" b="0" i="0" u="none" strike="noStrike" kern="1200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285750" lvl="0" indent="-285750" algn="l" defTabSz="457200" rtl="0" eaLnBrk="1" fontAlgn="base" latinLnBrk="0" hangingPunct="1"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hr-HR" sz="1400" b="0" i="0" u="none" strike="noStrike" kern="12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uvjerenje </a:t>
                      </a:r>
                      <a:r>
                        <a:rPr lang="hr-HR" sz="1400" b="0" i="0" u="none" strike="noStrike" kern="1200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 boravištu  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949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djeca </a:t>
                      </a:r>
                      <a:r>
                        <a:rPr lang="hr-H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mladi u dobi od 15 do 29 godina starosti (uključujući i 29. godinu) 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osobna iskaznica ili uvjerenje o boravištu ili neki drugi dokument kojim se dokazuje pripadnost navedenoj dobnoj skupini </a:t>
                      </a:r>
                    </a:p>
                    <a:p>
                      <a:r>
                        <a:rPr lang="hr-HR" sz="14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	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270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osobe </a:t>
                      </a:r>
                      <a:r>
                        <a:rPr lang="hr-H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 invaliditetom 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uvjerenje o boravištu ili osobna iskaznica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nalaz, rješenje ili mišljenje relevantnog tijela vještačenja o vrsti oštećenja ili potvrda/izvod o upisu u Hrvatski registar osoba s invaliditetom </a:t>
                      </a:r>
                    </a:p>
                    <a:p>
                      <a:r>
                        <a:rPr lang="hr-HR" sz="14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	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 </a:t>
                      </a:r>
                      <a:endParaRPr lang="hr-HR" sz="1600" dirty="0">
                        <a:solidFill>
                          <a:srgbClr val="000000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09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7541"/>
          </a:xfrm>
        </p:spPr>
        <p:txBody>
          <a:bodyPr/>
          <a:lstStyle/>
          <a:p>
            <a:r>
              <a:rPr lang="hr-HR" sz="3200" b="1" dirty="0"/>
              <a:t>Pokazatelji </a:t>
            </a:r>
            <a:r>
              <a:rPr lang="hr-HR" sz="3200" b="1" dirty="0" smtClean="0"/>
              <a:t>9.i.1 (I)</a:t>
            </a:r>
            <a:endParaRPr lang="hr-HR" sz="3200" b="1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0202926"/>
              </p:ext>
            </p:extLst>
          </p:nvPr>
        </p:nvGraphicFramePr>
        <p:xfrm>
          <a:off x="457200" y="992413"/>
          <a:ext cx="8229600" cy="5565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0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8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45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Droid Sans Fallback"/>
                          <a:cs typeface="Times New Roman"/>
                        </a:rPr>
                        <a:t>Šifra i naziv pokazatelja OP ULJP-a</a:t>
                      </a:r>
                      <a:endParaRPr lang="hr-H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/>
                          <a:cs typeface="Times New Roman"/>
                        </a:rPr>
                        <a:t>  </a:t>
                      </a:r>
                      <a:r>
                        <a:rPr lang="hr-HR" sz="12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Droid Sans Fallback"/>
                          <a:cs typeface="Times New Roman"/>
                        </a:rPr>
                        <a:t>Opis pokazatelja</a:t>
                      </a:r>
                      <a:endParaRPr lang="hr-H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/>
                          <a:cs typeface="Times New Roman"/>
                        </a:rPr>
                        <a:t> </a:t>
                      </a:r>
                      <a:r>
                        <a:rPr lang="hr-HR" sz="12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Droid Sans Fallback"/>
                          <a:cs typeface="Times New Roman"/>
                        </a:rPr>
                        <a:t>Dokaz ostvarenja</a:t>
                      </a:r>
                      <a:endParaRPr lang="hr-H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3101">
                <a:tc>
                  <a:txBody>
                    <a:bodyPr/>
                    <a:lstStyle/>
                    <a:p>
                      <a:r>
                        <a:rPr lang="hr-H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 01  nezaposleni, uključujući dugotrajno nezaposlene</a:t>
                      </a:r>
                      <a:endParaRPr lang="hr-HR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Definicija dugotrajno nezaposlenih osoba razlikuje se ovisno o dobi:</a:t>
                      </a:r>
                    </a:p>
                    <a:p>
                      <a:r>
                        <a:rPr lang="hr-H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hr-H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r-H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Mladi (&lt; 29 godina) – kontinuirano nezaposleni dulje od 6 mjeseci (&gt;6 mjeseci)</a:t>
                      </a:r>
                    </a:p>
                    <a:p>
                      <a:r>
                        <a:rPr lang="hr-H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hr-H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Odrasli (30 godina ili više) – kontinuirano nezaposleni dulje od 12 mjeseci (&gt; 12 mjeseci)</a:t>
                      </a:r>
                      <a:endParaRPr lang="hr-HR" sz="9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hr-HR" sz="115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 dugotrajno nezaposlene osobe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15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Ukoliko su u evidenciji nezaposlenih osoba HZZ-a: potvrda o vođenju u evidenciji HZZ-a iz koje je vidljiva nezaposlenost duža od 6 odnosno 12 mjeseci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hr-HR" sz="115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ili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15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Ukoliko nisu u evidenciji nezaposlenih osoba HZZ-a: izjava osobe da nije redovit učenik ili student te da nema posao, raspoloživa je za posao i aktivno traži posao koja treba sadržavati informaciju o razdoblju nezaposlenosti (iznad 6 odnosno iznad 12 mjeseci), ili ispis iz e-radne knjižice Hrvatskog zavoda za mirovinsko osiguranje (HZMO)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hr-HR" sz="115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 korisnike zajamčene minimalne naknade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15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Ukoliko su u evidenciji nezaposlenih osoba HZZ-a: potvrda o vođenju u evidenciji HZZ-a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ili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Ukoliko nisu u evidenciji nezaposlenih osoba HZZ-a: izjava osobe da nije redovit učenik ili student te da nema posao, raspoloživa je za posao i aktivno traži posao koja treba sadržavati informaciju o razdoblju nezaposlenosti (iznad 6 odnosno iznad 12 mjeseci), ili ispis iz e-radne knjižice Hrvatskog zavoda za mirovinsko osiguranje (HZMO);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Uvjerenje nadležnog centra za socijalnu skrb da je osoba primatelj zajamčene minimalne naknade u trenutku ulaska u projektne aktivnosti.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824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hr-HR" sz="3200" b="1" dirty="0"/>
              <a:t>Pokazatelji </a:t>
            </a:r>
            <a:r>
              <a:rPr lang="hr-HR" sz="3200" b="1" dirty="0" smtClean="0"/>
              <a:t>9.i.1 </a:t>
            </a:r>
            <a:r>
              <a:rPr lang="hr-HR" sz="3200" b="1" dirty="0"/>
              <a:t>(</a:t>
            </a:r>
            <a:r>
              <a:rPr lang="hr-HR" sz="3200" b="1" dirty="0" smtClean="0"/>
              <a:t>II)</a:t>
            </a:r>
            <a:endParaRPr lang="hr-HR" sz="3200" b="1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074423"/>
              </p:ext>
            </p:extLst>
          </p:nvPr>
        </p:nvGraphicFramePr>
        <p:xfrm>
          <a:off x="355600" y="965200"/>
          <a:ext cx="8470900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1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1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8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Droid Sans Fallback"/>
                          <a:cs typeface="Times New Roman"/>
                        </a:rPr>
                        <a:t> </a:t>
                      </a:r>
                      <a:endParaRPr lang="hr-H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Droid Sans Fallback"/>
                          <a:cs typeface="Times New Roman"/>
                        </a:rPr>
                        <a:t>Opis pokazatelja</a:t>
                      </a:r>
                      <a:endParaRPr lang="hr-H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/>
                          <a:cs typeface="Times New Roman"/>
                        </a:rPr>
                        <a:t> </a:t>
                      </a:r>
                      <a:r>
                        <a:rPr lang="hr-HR" sz="12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Droid Sans Fallback"/>
                          <a:cs typeface="Times New Roman"/>
                        </a:rPr>
                        <a:t>Dokaz ostvarenja</a:t>
                      </a:r>
                      <a:endParaRPr lang="hr-H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1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 07 stariji od 54 godine </a:t>
                      </a:r>
                      <a:endParaRPr lang="hr-HR" sz="105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Starije osobe dobi od 54 godina nadalje (uključujući i 54. godinu), a koje sudjeluju u aktivnostima i imaju izravnu korist od ESF aktivnosti te za koje nastaje izdatak (izravno ili neizravno), a mogu se identificirati i na način da se od njih traže osobni podaci. Dob sudionika računa se od datuma rođenja i određuje na dan ulaska u projektnu aktivnost.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hr-H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osobna iskaznica </a:t>
                      </a:r>
                      <a:endParaRPr lang="hr-HR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5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50" spc="-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hr-H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 16 sudionici s invaliditetom </a:t>
                      </a:r>
                      <a:endParaRPr lang="hr-HR" sz="105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Odrasle osobe s invaliditetom - odnosi se na osobe u dobi od navršenih 18 i više godina koje imaju dugotrajna tjelesna, mentalna, intelektualna ili osjetilna oštećenja, koje u međudjelovanju s različitim preprekama mogu sprječavati njezino puno i učinkovito sudjelovanje u društvu na ravnopravnoj osnovi s osobama bez invaliditeta.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hr-H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nalaz, rješenje ili mišljenje relevantnog tijela vještačenja o vrsti oštećenja ili potvrda o upisu u Hrvatski registar osoba s invaliditetom</a:t>
                      </a:r>
                      <a:endParaRPr lang="hr-HR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5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 06 mlađi od 25 godina </a:t>
                      </a:r>
                      <a:endParaRPr lang="hr-HR" sz="105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Djeca i mladi u dobi do 24 godine starosti  (uključujući 24. godinu života) koji sudjeluju u aktivnostima i imaju izravnu korist od ESF aktivnosti te za koje nastaje izdatak (izravno ili neizravno), a može se identificirati na način da se od njega traže osobni podaci. Dob sudionika računa se od datuma rođenja i određuje na dan ulaska u projektnu aktivnost.</a:t>
                      </a:r>
                    </a:p>
                    <a:p>
                      <a:pPr algn="l"/>
                      <a:endParaRPr lang="hr-HR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hr-H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osobna iskaznica ili neki drugi dokument kojim se dokazuje pripadnost dobnoj skupini</a:t>
                      </a:r>
                      <a:endParaRPr lang="hr-HR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Pravokutnik 2"/>
          <p:cNvSpPr/>
          <p:nvPr/>
        </p:nvSpPr>
        <p:spPr>
          <a:xfrm>
            <a:off x="355600" y="5590570"/>
            <a:ext cx="8470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Napomena: Projektni prijedlog mora doprinositi najmanje jednom pokazatelju ostvarenja OP-a.</a:t>
            </a:r>
          </a:p>
        </p:txBody>
      </p:sp>
    </p:spTree>
    <p:extLst>
      <p:ext uri="{BB962C8B-B14F-4D97-AF65-F5344CB8AC3E}">
        <p14:creationId xmlns:p14="http://schemas.microsoft.com/office/powerpoint/2010/main" val="238202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482139" y="507318"/>
            <a:ext cx="8221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/>
              <a:t>Prihvatljivi </a:t>
            </a:r>
            <a:r>
              <a:rPr lang="hr-HR" sz="3200" b="1" dirty="0" smtClean="0"/>
              <a:t>Prijavitelji</a:t>
            </a:r>
            <a:endParaRPr lang="hr-HR" sz="3200" b="1" dirty="0"/>
          </a:p>
        </p:txBody>
      </p:sp>
      <p:sp>
        <p:nvSpPr>
          <p:cNvPr id="4" name="TekstniOkvir 3"/>
          <p:cNvSpPr txBox="1"/>
          <p:nvPr/>
        </p:nvSpPr>
        <p:spPr>
          <a:xfrm>
            <a:off x="709729" y="1778923"/>
            <a:ext cx="822128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r-HR" sz="1600" dirty="0"/>
          </a:p>
          <a:p>
            <a:r>
              <a:rPr lang="hr-HR" dirty="0"/>
              <a:t>Prijavitelj mora biti pravna osoba sa sljedećim pravnim statusom</a:t>
            </a:r>
            <a:r>
              <a:rPr lang="hr-HR" dirty="0" smtClean="0"/>
              <a:t>:</a:t>
            </a:r>
          </a:p>
          <a:p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jedinica </a:t>
            </a:r>
            <a:r>
              <a:rPr lang="hr-HR" dirty="0"/>
              <a:t>lokalne samouprave na prostoru jedne od odabranih Urbanih aglomeracija/područja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javna </a:t>
            </a:r>
            <a:r>
              <a:rPr lang="hr-HR" dirty="0"/>
              <a:t>ustanova kojoj je osnivač jedinica lokalne samouprave (grad ili općina), sa sjedištem na prostoru jedne od odabranih UA/UP i registrirana za obavljanje djelatnosti u području obrazovanja i/ili kulture i/ili socijalne skrbi</a:t>
            </a:r>
            <a:r>
              <a:rPr lang="hr-HR" dirty="0" smtClean="0"/>
              <a:t>.</a:t>
            </a:r>
          </a:p>
          <a:p>
            <a:pPr marL="285750" indent="-285750">
              <a:buFontTx/>
              <a:buChar char="-"/>
            </a:pPr>
            <a:endParaRPr lang="hr-HR" dirty="0" smtClean="0"/>
          </a:p>
          <a:p>
            <a:pPr algn="just"/>
            <a:r>
              <a:rPr lang="hr-HR" dirty="0"/>
              <a:t>Prijavitelj može djelovati u partnerstvu s </a:t>
            </a:r>
            <a:r>
              <a:rPr lang="hr-HR" dirty="0" smtClean="0"/>
              <a:t>udrugama, zakladama, pravnim osobama </a:t>
            </a:r>
            <a:r>
              <a:rPr lang="hr-HR" dirty="0"/>
              <a:t>vjerske zajednice, </a:t>
            </a:r>
            <a:r>
              <a:rPr lang="hr-HR" dirty="0" smtClean="0"/>
              <a:t>pravnim osobama </a:t>
            </a:r>
            <a:r>
              <a:rPr lang="hr-HR" dirty="0"/>
              <a:t>katoličke crkve u Republici </a:t>
            </a:r>
            <a:r>
              <a:rPr lang="hr-HR" dirty="0" smtClean="0"/>
              <a:t>Hrvatskoj, javnim ustanovama i jedinicama lokalne samouprave.</a:t>
            </a:r>
          </a:p>
          <a:p>
            <a:pPr algn="just"/>
            <a:endParaRPr lang="hr-HR" dirty="0"/>
          </a:p>
          <a:p>
            <a:pPr algn="just"/>
            <a:r>
              <a:rPr lang="hr-HR" dirty="0"/>
              <a:t>Na Poziv na dostavu projektnih prijedloga </a:t>
            </a:r>
            <a:r>
              <a:rPr lang="hr-HR" b="1" dirty="0"/>
              <a:t>obvezno je partnerstvo </a:t>
            </a:r>
            <a:r>
              <a:rPr lang="hr-HR" dirty="0"/>
              <a:t>(prijavitelj i minimalno 1 partner).</a:t>
            </a:r>
            <a:endParaRPr lang="hr-HR" b="1" u="sng" dirty="0"/>
          </a:p>
          <a:p>
            <a:pPr algn="just"/>
            <a:endParaRPr lang="hr-HR" dirty="0"/>
          </a:p>
          <a:p>
            <a:pPr algn="just"/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/>
              <a:t>P</a:t>
            </a:r>
            <a:r>
              <a:rPr lang="hr-HR" sz="2800" b="1" dirty="0" smtClean="0"/>
              <a:t>regled </a:t>
            </a:r>
            <a:r>
              <a:rPr lang="hr-HR" sz="2800" b="1" dirty="0"/>
              <a:t>uvjeta prihvatljivosti i izvora provjere uvjeta prihvatljivosti za prijavitelje</a:t>
            </a:r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18210400"/>
              </p:ext>
            </p:extLst>
          </p:nvPr>
        </p:nvGraphicFramePr>
        <p:xfrm>
          <a:off x="457200" y="1548739"/>
          <a:ext cx="8039100" cy="4020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8586">
                  <a:extLst>
                    <a:ext uri="{9D8B030D-6E8A-4147-A177-3AD203B41FA5}">
                      <a16:colId xmlns:a16="http://schemas.microsoft.com/office/drawing/2014/main" val="3301112696"/>
                    </a:ext>
                  </a:extLst>
                </a:gridCol>
                <a:gridCol w="2244934">
                  <a:extLst>
                    <a:ext uri="{9D8B030D-6E8A-4147-A177-3AD203B41FA5}">
                      <a16:colId xmlns:a16="http://schemas.microsoft.com/office/drawing/2014/main" val="3361348773"/>
                    </a:ext>
                  </a:extLst>
                </a:gridCol>
                <a:gridCol w="1367790">
                  <a:extLst>
                    <a:ext uri="{9D8B030D-6E8A-4147-A177-3AD203B41FA5}">
                      <a16:colId xmlns:a16="http://schemas.microsoft.com/office/drawing/2014/main" val="4135630436"/>
                    </a:ext>
                  </a:extLst>
                </a:gridCol>
                <a:gridCol w="1367790">
                  <a:extLst>
                    <a:ext uri="{9D8B030D-6E8A-4147-A177-3AD203B41FA5}">
                      <a16:colId xmlns:a16="http://schemas.microsoft.com/office/drawing/2014/main" val="203206190"/>
                    </a:ext>
                  </a:extLst>
                </a:gridCol>
              </a:tblGrid>
              <a:tr h="322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50" dirty="0">
                          <a:effectLst/>
                        </a:rPr>
                        <a:t>UVJET</a:t>
                      </a:r>
                      <a:endParaRPr lang="hr-H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50" dirty="0">
                          <a:effectLst/>
                        </a:rPr>
                        <a:t>IZVOR PROVJERE/POTVRDA O ISPUNJAVANJU UVJETA</a:t>
                      </a:r>
                      <a:endParaRPr lang="hr-H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50" dirty="0">
                          <a:effectLst/>
                        </a:rPr>
                        <a:t>JEDINICA LOKALNE SAMOUPRAVE</a:t>
                      </a:r>
                      <a:endParaRPr lang="hr-H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JAVNE USTANOVE KOJIMA JE OSNIVAČ JEDINICA LOKALNE SAMOUPRAVE</a:t>
                      </a:r>
                      <a:endParaRPr lang="hr-H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400946"/>
                  </a:ext>
                </a:extLst>
              </a:tr>
              <a:tr h="74616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1200" dirty="0" smtClean="0">
                          <a:effectLst/>
                        </a:rPr>
                        <a:t>1. </a:t>
                      </a:r>
                      <a:r>
                        <a:rPr lang="pl-PL" sz="1200" dirty="0" smtClean="0">
                          <a:effectLst/>
                        </a:rPr>
                        <a:t>Biti jedinica lokalne samouprave na prostoru jedne od odabranih Urbanih aglomeracije/područja</a:t>
                      </a: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200" dirty="0" smtClean="0">
                          <a:effectLst/>
                        </a:rPr>
                        <a:t>Popis općina i gradova koji se vodi pri Ministarstvu uprave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200" dirty="0" smtClean="0">
                          <a:effectLst/>
                        </a:rPr>
                        <a:t>Odluka o ustrojavanju urbane aglomeracije /Odluka o sastavu urbanog područja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dirty="0" smtClean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marL="48636" marR="48636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n/p</a:t>
                      </a:r>
                      <a:endParaRPr lang="hr-H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695123"/>
                  </a:ext>
                </a:extLst>
              </a:tr>
              <a:tr h="112341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1200" dirty="0" smtClean="0">
                          <a:effectLst/>
                        </a:rPr>
                        <a:t>2. Javna ustanova kojoj je osnivač jedinica lokalne samouprave (grad ili općina), sa sjedištem na prostoru jedne od odabranih UA/UP i registrirana za obavljanje djelatnosti u području obrazovanja i/ili kulture i/ili socijalne skrbi</a:t>
                      </a: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Sudski registar i ukoliko je potrebno službeni dokument iz kojeg je vidljivo da je ustanova osnovana kao javna ustanova kojoj je osnivač jedinica lokalne samouprave (grad ili općina) 	</a:t>
                      </a:r>
                    </a:p>
                  </a:txBody>
                  <a:tcPr marL="48636" marR="48636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n/p</a:t>
                      </a:r>
                      <a:endParaRPr kumimoji="0" lang="hr-HR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387957"/>
                  </a:ext>
                </a:extLst>
              </a:tr>
              <a:tr h="118322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1200" dirty="0" smtClean="0">
                          <a:effectLst/>
                        </a:rPr>
                        <a:t>3. Nije u postupku </a:t>
                      </a:r>
                      <a:r>
                        <a:rPr lang="hr-HR" sz="1200" dirty="0" err="1" smtClean="0">
                          <a:effectLst/>
                        </a:rPr>
                        <a:t>predstečajne</a:t>
                      </a:r>
                      <a:r>
                        <a:rPr lang="hr-HR" sz="1200" dirty="0" smtClean="0">
                          <a:effectLst/>
                        </a:rPr>
                        <a:t> nagodbe, stečajnom postupku, postupku zatvaranja, postupku prisilne naplate ili u postupku likvidacije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Izjava prijavitelja o istinitosti podataka, izbjegavanju dvostrukog financiranja i ispunjavanju preduvjeta za sudjelovanje u postupku dodjele bespovratnih sredstava i Izjava o partnerstvu </a:t>
                      </a: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n/p</a:t>
                      </a:r>
                      <a:endParaRPr kumimoji="0" lang="hr-HR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marL="48636" marR="48636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366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679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/>
              <a:t>P</a:t>
            </a:r>
            <a:r>
              <a:rPr lang="hr-HR" sz="2800" b="1" dirty="0" smtClean="0"/>
              <a:t>regled </a:t>
            </a:r>
            <a:r>
              <a:rPr lang="hr-HR" sz="2800" b="1" dirty="0"/>
              <a:t>uvjeta prihvatljivosti i izvora provjere uvjeta prihvatljivosti za prijavitelje</a:t>
            </a:r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77639404"/>
              </p:ext>
            </p:extLst>
          </p:nvPr>
        </p:nvGraphicFramePr>
        <p:xfrm>
          <a:off x="457200" y="1548739"/>
          <a:ext cx="8039100" cy="44193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8586">
                  <a:extLst>
                    <a:ext uri="{9D8B030D-6E8A-4147-A177-3AD203B41FA5}">
                      <a16:colId xmlns:a16="http://schemas.microsoft.com/office/drawing/2014/main" val="3301112696"/>
                    </a:ext>
                  </a:extLst>
                </a:gridCol>
                <a:gridCol w="2244934">
                  <a:extLst>
                    <a:ext uri="{9D8B030D-6E8A-4147-A177-3AD203B41FA5}">
                      <a16:colId xmlns:a16="http://schemas.microsoft.com/office/drawing/2014/main" val="3361348773"/>
                    </a:ext>
                  </a:extLst>
                </a:gridCol>
                <a:gridCol w="1367790">
                  <a:extLst>
                    <a:ext uri="{9D8B030D-6E8A-4147-A177-3AD203B41FA5}">
                      <a16:colId xmlns:a16="http://schemas.microsoft.com/office/drawing/2014/main" val="4135630436"/>
                    </a:ext>
                  </a:extLst>
                </a:gridCol>
                <a:gridCol w="1367790">
                  <a:extLst>
                    <a:ext uri="{9D8B030D-6E8A-4147-A177-3AD203B41FA5}">
                      <a16:colId xmlns:a16="http://schemas.microsoft.com/office/drawing/2014/main" val="203206190"/>
                    </a:ext>
                  </a:extLst>
                </a:gridCol>
              </a:tblGrid>
              <a:tr h="322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50" dirty="0">
                          <a:effectLst/>
                        </a:rPr>
                        <a:t>UVJET</a:t>
                      </a:r>
                      <a:endParaRPr lang="hr-H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50" dirty="0">
                          <a:effectLst/>
                        </a:rPr>
                        <a:t>IZVOR PROVJERE/POTVRDA O ISPUNJAVANJU UVJETA</a:t>
                      </a:r>
                      <a:endParaRPr lang="hr-H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50" dirty="0">
                          <a:effectLst/>
                        </a:rPr>
                        <a:t>JEDINICA LOKALNE SAMOUPRAVE</a:t>
                      </a:r>
                      <a:endParaRPr lang="hr-H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JAVNE USTANOVE KOJIMA JE OSNIVAČ JEDINICA LOKALNE SAMOUPRAVE</a:t>
                      </a:r>
                      <a:endParaRPr lang="hr-H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400946"/>
                  </a:ext>
                </a:extLst>
              </a:tr>
              <a:tr h="56788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hr-H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4. Ima dostatno iskustvo u transparentnom financijskom poslovanju, stručne, organizacijske, iskustvene i ljudske potencijale koji jamče kvalitetnu provedbu projekta (u suradnji s partnerima). </a:t>
                      </a:r>
                      <a:endParaRPr kumimoji="0" lang="hr-HR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Izjava prijavitelja o istinitosti podataka, izbjegavanju dvostrukog financiranja i ispunjavanju preduvjeta za sudjelovanje u postupku dodjele bespovratnih sredstava i Izjava o partnerstvu </a:t>
                      </a:r>
                    </a:p>
                  </a:txBody>
                  <a:tcPr marL="48636" marR="48636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hr-HR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69512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Nije prekršio odredbe o namjenskom korištenju sredstava iz Europskog socijalnog fonda i drugih javnih izvora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Izjava prijavitelja o istinitosti podataka, izbjegavanju dvostrukog financiranja i ispunjavanju preduvjeta za sudjelovanje u postupku dodjele bespovratnih sredstava i Izjava o partnerstvu</a:t>
                      </a:r>
                    </a:p>
                    <a:p>
                      <a:endParaRPr lang="hr-HR" sz="1200" b="0" i="0" u="none" strike="noStrike" baseline="0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8636" marR="48636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hr-HR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159222"/>
                  </a:ext>
                </a:extLst>
              </a:tr>
              <a:tr h="112341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1200" dirty="0" smtClean="0">
                          <a:effectLst/>
                        </a:rPr>
                        <a:t>6. Nema duga po osnovi javnih davanja o kojima Porezna uprava vodi službenu evidenciju ili mu je odobrena odgoda plaćanja dospjelih poreznih obveza i obveza za mirovinsko i zdravstveno osiguranje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Potvrda Porezne uprave o stanju javnog dugovanja iz koje je vidljivo da organizacija nema duga po osnovi javnih davanja ne starija od 30 dana od datuma podnošenja prijave na Poziv 	</a:t>
                      </a:r>
                    </a:p>
                    <a:p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	</a:t>
                      </a:r>
                    </a:p>
                  </a:txBody>
                  <a:tcPr marL="48636" marR="48636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hr-HR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36" marR="48636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387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77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7"/>
          <p:cNvSpPr txBox="1">
            <a:spLocks/>
          </p:cNvSpPr>
          <p:nvPr/>
        </p:nvSpPr>
        <p:spPr>
          <a:xfrm>
            <a:off x="4105275" y="1687513"/>
            <a:ext cx="2747963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1600" dirty="0">
              <a:solidFill>
                <a:srgbClr val="2797C9"/>
              </a:solidFill>
              <a:latin typeface="Myriad Pro Light SemiExt"/>
              <a:cs typeface="Myriad Pro Light SemiExt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577444" y="1233770"/>
            <a:ext cx="848827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r-HR" i="1" dirty="0"/>
          </a:p>
          <a:p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</a:rPr>
              <a:t>Partner mora ispunjavati sljedeće uvjete: </a:t>
            </a:r>
          </a:p>
          <a:p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</a:rPr>
              <a:t>1. a) biti pravna osoba sa sljedećim pravnim statusom: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000000"/>
                </a:solidFill>
                <a:latin typeface="Calibri" panose="020F0502020204030204" pitchFamily="34" charset="0"/>
              </a:rPr>
              <a:t>udruga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– osnovana i registrirana sukladno Zakonu o udrugama (NN 74/14, 70/17),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000000"/>
                </a:solidFill>
                <a:latin typeface="Calibri" panose="020F0502020204030204" pitchFamily="34" charset="0"/>
              </a:rPr>
              <a:t>zaklada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– osnovana i registrirana sukladno Zakonu o zakladama i fundacijama (NN 36/95, 64/01),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pravna 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</a:rPr>
              <a:t>osoba vjerske zajednice – osnovana i registrirana sukladno Zakonu o pravnom položaju vjerskih zajednica (NN 83/02, 73/13),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pravna 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</a:rPr>
              <a:t>osoba katoličke crkve u Republici Hrvatskoj registrirana u Evidenciji pravnih osoba katoličke crkve u Republici Hrvatskoj ili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000000"/>
                </a:solidFill>
                <a:latin typeface="Calibri" panose="020F0502020204030204" pitchFamily="34" charset="0"/>
              </a:rPr>
              <a:t>javna 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</a:rPr>
              <a:t>ustanova kojoj je osnivač jedinica lokalne samouprave (grad ili općina) registrirana za obavljanje djelatnosti u području obrazovanja i/ili kulture i/ili socijalne skrbi. </a:t>
            </a:r>
          </a:p>
          <a:p>
            <a:endParaRPr lang="hr-H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hr-HR" dirty="0" smtClean="0">
                <a:solidFill>
                  <a:srgbClr val="000000"/>
                </a:solidFill>
                <a:latin typeface="Calibri" panose="020F0502020204030204" pitchFamily="34" charset="0"/>
              </a:rPr>
              <a:t>	b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</a:rPr>
              <a:t>) jedinica lokalne samouprave. </a:t>
            </a:r>
            <a:endParaRPr lang="hr-HR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hr-H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</a:rPr>
              <a:t>2. biti registriran/ustrojen u Republici Hrvatskoj sa sjedištem na prostoru jednog od odabranih Urbanih aglomeracija/područja. </a:t>
            </a:r>
          </a:p>
          <a:p>
            <a:r>
              <a:rPr lang="hr-HR" i="1" dirty="0"/>
              <a:t> </a:t>
            </a:r>
            <a:endParaRPr lang="hr-HR" sz="1600" dirty="0"/>
          </a:p>
        </p:txBody>
      </p:sp>
      <p:sp>
        <p:nvSpPr>
          <p:cNvPr id="2" name="TekstniOkvir 1"/>
          <p:cNvSpPr txBox="1"/>
          <p:nvPr/>
        </p:nvSpPr>
        <p:spPr>
          <a:xfrm>
            <a:off x="755555" y="444978"/>
            <a:ext cx="7162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/>
              <a:t>Prihvatljivi </a:t>
            </a:r>
            <a:r>
              <a:rPr lang="hr-HR" sz="3200" b="1" dirty="0" smtClean="0"/>
              <a:t>Partneri</a:t>
            </a:r>
            <a:endParaRPr lang="hr-HR" sz="3200" b="1" dirty="0"/>
          </a:p>
          <a:p>
            <a:pPr algn="ctr"/>
            <a:endParaRPr lang="hr-H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307569" y="415868"/>
            <a:ext cx="8455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r-HR" sz="2400" b="1" dirty="0"/>
              <a:t>Pregled uvjeta prihvatljivosti i izvora provjere uvjeta prihvatljivosti za </a:t>
            </a:r>
            <a:r>
              <a:rPr lang="hr-HR" sz="2400" b="1" dirty="0" smtClean="0"/>
              <a:t>partnere</a:t>
            </a:r>
            <a:endParaRPr lang="hr-HR" sz="2400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28520070"/>
              </p:ext>
            </p:extLst>
          </p:nvPr>
        </p:nvGraphicFramePr>
        <p:xfrm>
          <a:off x="177801" y="1388429"/>
          <a:ext cx="8686799" cy="5017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9447">
                  <a:extLst>
                    <a:ext uri="{9D8B030D-6E8A-4147-A177-3AD203B41FA5}">
                      <a16:colId xmlns:a16="http://schemas.microsoft.com/office/drawing/2014/main" val="2684596877"/>
                    </a:ext>
                  </a:extLst>
                </a:gridCol>
                <a:gridCol w="1531050">
                  <a:extLst>
                    <a:ext uri="{9D8B030D-6E8A-4147-A177-3AD203B41FA5}">
                      <a16:colId xmlns:a16="http://schemas.microsoft.com/office/drawing/2014/main" val="4066495384"/>
                    </a:ext>
                  </a:extLst>
                </a:gridCol>
                <a:gridCol w="789709">
                  <a:extLst>
                    <a:ext uri="{9D8B030D-6E8A-4147-A177-3AD203B41FA5}">
                      <a16:colId xmlns:a16="http://schemas.microsoft.com/office/drawing/2014/main" val="457760231"/>
                    </a:ext>
                  </a:extLst>
                </a:gridCol>
                <a:gridCol w="789709">
                  <a:extLst>
                    <a:ext uri="{9D8B030D-6E8A-4147-A177-3AD203B41FA5}">
                      <a16:colId xmlns:a16="http://schemas.microsoft.com/office/drawing/2014/main" val="2015116471"/>
                    </a:ext>
                  </a:extLst>
                </a:gridCol>
                <a:gridCol w="872837">
                  <a:extLst>
                    <a:ext uri="{9D8B030D-6E8A-4147-A177-3AD203B41FA5}">
                      <a16:colId xmlns:a16="http://schemas.microsoft.com/office/drawing/2014/main" val="2117186623"/>
                    </a:ext>
                  </a:extLst>
                </a:gridCol>
                <a:gridCol w="789709">
                  <a:extLst>
                    <a:ext uri="{9D8B030D-6E8A-4147-A177-3AD203B41FA5}">
                      <a16:colId xmlns:a16="http://schemas.microsoft.com/office/drawing/2014/main" val="1183623967"/>
                    </a:ext>
                  </a:extLst>
                </a:gridCol>
                <a:gridCol w="738856">
                  <a:extLst>
                    <a:ext uri="{9D8B030D-6E8A-4147-A177-3AD203B41FA5}">
                      <a16:colId xmlns:a16="http://schemas.microsoft.com/office/drawing/2014/main" val="2901619071"/>
                    </a:ext>
                  </a:extLst>
                </a:gridCol>
                <a:gridCol w="835482">
                  <a:extLst>
                    <a:ext uri="{9D8B030D-6E8A-4147-A177-3AD203B41FA5}">
                      <a16:colId xmlns:a16="http://schemas.microsoft.com/office/drawing/2014/main" val="365911454"/>
                    </a:ext>
                  </a:extLst>
                </a:gridCol>
              </a:tblGrid>
              <a:tr h="60029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UVJET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IZVOR PROVJERE /POTVRDA O ISPUNJAVANJU UVJETA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36032"/>
                  </a:ext>
                </a:extLst>
              </a:tr>
              <a:tr h="816649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UDRUGA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ZAKLADA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PRAVNA OSOBA V.Z.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PRAVNA OSOBA KATOLIČKE CRKVE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 smtClean="0">
                          <a:effectLst/>
                        </a:rPr>
                        <a:t>USTANOVA/JAVNA </a:t>
                      </a:r>
                      <a:r>
                        <a:rPr lang="hr-HR" sz="900" dirty="0">
                          <a:effectLst/>
                        </a:rPr>
                        <a:t>USTANOVA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JEDINICA LOKALNE </a:t>
                      </a:r>
                      <a:r>
                        <a:rPr lang="hr-HR" sz="900" dirty="0" smtClean="0">
                          <a:effectLst/>
                        </a:rPr>
                        <a:t>SAMOUPRAVE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147647"/>
                  </a:ext>
                </a:extLst>
              </a:tr>
              <a:tr h="29349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900" dirty="0" smtClean="0">
                          <a:effectLst/>
                        </a:rPr>
                        <a:t>1. Registrirana  kao pravna</a:t>
                      </a:r>
                      <a:r>
                        <a:rPr lang="hr-HR" sz="900" baseline="0" dirty="0" smtClean="0">
                          <a:effectLst/>
                        </a:rPr>
                        <a:t> osoba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Registar udruga</a:t>
                      </a:r>
                      <a:endParaRPr lang="hr-HR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 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Zakladna knjiga (pri Min. uprave)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Registar vjerskih zajednica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Evidencija pravnih osoba katoličke crkve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Sudski registar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n/p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095077"/>
                  </a:ext>
                </a:extLst>
              </a:tr>
              <a:tr h="14674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Biti jedinica lokalne samouprave na prostoru jedne od odabranih Urbanih aglomeracija/područja</a:t>
                      </a:r>
                      <a:endParaRPr lang="hr-H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Odluka o ustrojavanju urbane aglomeracije/Odluka o sastavu</a:t>
                      </a:r>
                      <a:r>
                        <a:rPr lang="hr-HR" sz="1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urbanog područja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n/p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n/p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n/p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n/p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n/p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Popis općina i gradova koji se</a:t>
                      </a:r>
                      <a:r>
                        <a:rPr lang="hr-HR" sz="1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vodi pri Ministarstvu uprave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893565"/>
                  </a:ext>
                </a:extLst>
              </a:tr>
              <a:tr h="14674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Registrirana je u Republici Hrvatskoj sa sjedištem na prostoru jedne od odabranih Urbanih aglomeracija/područja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Odgovarajući registar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Odluka o ustrojavanju urbane aglomeracije/Odluka o sastavu urbanog područja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Registar udruga</a:t>
                      </a:r>
                      <a:endParaRPr lang="hr-HR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 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Zakladna knjiga (pri Min. uprave)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Registar vjerskih zajednica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Evidencija pravnih osoba katoličke crkve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Sudski </a:t>
                      </a:r>
                      <a:r>
                        <a:rPr lang="hr-HR" sz="900" dirty="0" smtClean="0">
                          <a:effectLst/>
                        </a:rPr>
                        <a:t>registar i ukoliko je potrebno službeni dokument iz</a:t>
                      </a:r>
                      <a:r>
                        <a:rPr lang="hr-HR" sz="900" baseline="0" dirty="0" smtClean="0">
                          <a:effectLst/>
                        </a:rPr>
                        <a:t> kojeg je vidljivo da je ustanova osnovana od jedinice3 lokalne samouprave kao javna ustanova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n/p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446250"/>
                  </a:ext>
                </a:extLst>
              </a:tr>
              <a:tr h="48334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hr-HR" sz="9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Registrirana je za obavljanje djelatnosti u području obrazovanja i/ili kulture i/ili socijalne skrbi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Odgovarajući </a:t>
                      </a:r>
                      <a:r>
                        <a:rPr lang="hr-HR" sz="900" dirty="0" smtClean="0">
                          <a:effectLst/>
                        </a:rPr>
                        <a:t>registar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n/p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n/p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n/p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n/p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Sudski registar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n/p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53842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85888" y="-13206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hr-HR" altLang="sr-Latn-R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hr-HR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385888" y="-13206413"/>
            <a:ext cx="3017837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307569" y="415868"/>
            <a:ext cx="8455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r-HR" sz="2400" b="1" dirty="0"/>
              <a:t>Pregled uvjeta prihvatljivosti i izvora provjere uvjeta prihvatljivosti za </a:t>
            </a:r>
            <a:r>
              <a:rPr lang="hr-HR" sz="2400" b="1" dirty="0" smtClean="0"/>
              <a:t>partnere</a:t>
            </a:r>
            <a:endParaRPr lang="hr-HR" sz="2400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58925882"/>
              </p:ext>
            </p:extLst>
          </p:nvPr>
        </p:nvGraphicFramePr>
        <p:xfrm>
          <a:off x="177801" y="1388429"/>
          <a:ext cx="8686799" cy="45027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9447">
                  <a:extLst>
                    <a:ext uri="{9D8B030D-6E8A-4147-A177-3AD203B41FA5}">
                      <a16:colId xmlns:a16="http://schemas.microsoft.com/office/drawing/2014/main" val="2684596877"/>
                    </a:ext>
                  </a:extLst>
                </a:gridCol>
                <a:gridCol w="1949463">
                  <a:extLst>
                    <a:ext uri="{9D8B030D-6E8A-4147-A177-3AD203B41FA5}">
                      <a16:colId xmlns:a16="http://schemas.microsoft.com/office/drawing/2014/main" val="4066495384"/>
                    </a:ext>
                  </a:extLst>
                </a:gridCol>
                <a:gridCol w="591799">
                  <a:extLst>
                    <a:ext uri="{9D8B030D-6E8A-4147-A177-3AD203B41FA5}">
                      <a16:colId xmlns:a16="http://schemas.microsoft.com/office/drawing/2014/main" val="457760231"/>
                    </a:ext>
                  </a:extLst>
                </a:gridCol>
                <a:gridCol w="663082">
                  <a:extLst>
                    <a:ext uri="{9D8B030D-6E8A-4147-A177-3AD203B41FA5}">
                      <a16:colId xmlns:a16="http://schemas.microsoft.com/office/drawing/2014/main" val="2015116471"/>
                    </a:ext>
                  </a:extLst>
                </a:gridCol>
                <a:gridCol w="1034408">
                  <a:extLst>
                    <a:ext uri="{9D8B030D-6E8A-4147-A177-3AD203B41FA5}">
                      <a16:colId xmlns:a16="http://schemas.microsoft.com/office/drawing/2014/main" val="2117186623"/>
                    </a:ext>
                  </a:extLst>
                </a:gridCol>
                <a:gridCol w="775100">
                  <a:extLst>
                    <a:ext uri="{9D8B030D-6E8A-4147-A177-3AD203B41FA5}">
                      <a16:colId xmlns:a16="http://schemas.microsoft.com/office/drawing/2014/main" val="1183623967"/>
                    </a:ext>
                  </a:extLst>
                </a:gridCol>
                <a:gridCol w="498018">
                  <a:extLst>
                    <a:ext uri="{9D8B030D-6E8A-4147-A177-3AD203B41FA5}">
                      <a16:colId xmlns:a16="http://schemas.microsoft.com/office/drawing/2014/main" val="2901619071"/>
                    </a:ext>
                  </a:extLst>
                </a:gridCol>
                <a:gridCol w="835482">
                  <a:extLst>
                    <a:ext uri="{9D8B030D-6E8A-4147-A177-3AD203B41FA5}">
                      <a16:colId xmlns:a16="http://schemas.microsoft.com/office/drawing/2014/main" val="365911454"/>
                    </a:ext>
                  </a:extLst>
                </a:gridCol>
              </a:tblGrid>
              <a:tr h="60029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 smtClean="0">
                          <a:effectLst/>
                        </a:rPr>
                        <a:t>UVJET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IZVOR PROVJERE /POTVRDA O ISPUNJAVANJU UVJETA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36032"/>
                  </a:ext>
                </a:extLst>
              </a:tr>
              <a:tr h="816649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UDRUGA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ZAKLADA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PRAVNA OSOBA V.Z.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PRAVNA OSOBA KATOLIČKE CRKVE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 smtClean="0">
                          <a:effectLst/>
                        </a:rPr>
                        <a:t>USTANOVA/JAVNA </a:t>
                      </a:r>
                      <a:r>
                        <a:rPr lang="hr-HR" sz="900" dirty="0">
                          <a:effectLst/>
                        </a:rPr>
                        <a:t>USTANOVA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JEDINICA LOKALNE </a:t>
                      </a:r>
                      <a:r>
                        <a:rPr lang="hr-HR" sz="900" dirty="0" smtClean="0">
                          <a:effectLst/>
                        </a:rPr>
                        <a:t>SAMOUPRAVE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147647"/>
                  </a:ext>
                </a:extLst>
              </a:tr>
              <a:tr h="89777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900" dirty="0" smtClean="0">
                          <a:effectLst/>
                        </a:rPr>
                        <a:t>5.</a:t>
                      </a:r>
                      <a:r>
                        <a:rPr lang="hr-HR" sz="900" baseline="0" dirty="0" smtClean="0">
                          <a:effectLst/>
                        </a:rPr>
                        <a:t> Im</a:t>
                      </a:r>
                      <a:r>
                        <a:rPr lang="hr-HR" sz="900" dirty="0" smtClean="0">
                          <a:effectLst/>
                        </a:rPr>
                        <a:t>a dostatno iskustvo u transparentnom financijskom poslovanju, stručne, organizacijske, iskustvene i ljudske potencijale koji jamče kvalitetnu provedbu projekta (u suradnji s partnerima).</a:t>
                      </a:r>
                    </a:p>
                  </a:txBody>
                  <a:tcPr marL="22238" marR="22238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 smtClean="0">
                          <a:effectLst/>
                        </a:rPr>
                        <a:t>Izjava partnera o istinitosti podataka, izbjegavanju dvostrukog financiranja i ispunjavanju preduvjeta za sudjelovanje u postupku dodjele bespovratnih sredstava i Izjava o partnerstvu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423592"/>
                  </a:ext>
                </a:extLst>
              </a:tr>
              <a:tr h="44024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900" dirty="0" smtClean="0">
                          <a:effectLst/>
                        </a:rPr>
                        <a:t>6. </a:t>
                      </a:r>
                      <a:r>
                        <a:rPr lang="pl-PL" sz="900" dirty="0" smtClean="0">
                          <a:effectLst/>
                        </a:rPr>
                        <a:t>Nije u postupku predstečajne nagodbe, stečajnom postupku, postupku zatvaranja, postupku prisilne naplate ili u postupku likvidacije.</a:t>
                      </a:r>
                      <a:r>
                        <a:rPr lang="hr-HR" sz="900" dirty="0">
                          <a:effectLst/>
                        </a:rPr>
                        <a:t> 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Izjava partnera o istinitosti podataka, izbjegavanju dvostrukog financiranja i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ispunjavanju preduvjeta za sudjelovanje u postupku dodjele bespovratnih sredstava i Izjava o partnerstvu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 smtClean="0"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n/p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466154"/>
                  </a:ext>
                </a:extLst>
              </a:tr>
              <a:tr h="44024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900" dirty="0" smtClean="0">
                          <a:effectLst/>
                        </a:rPr>
                        <a:t>7.</a:t>
                      </a:r>
                      <a:r>
                        <a:rPr lang="hr-HR" sz="900" baseline="0" dirty="0" smtClean="0">
                          <a:effectLst/>
                        </a:rPr>
                        <a:t> </a:t>
                      </a:r>
                      <a:r>
                        <a:rPr lang="hr-HR" sz="900" dirty="0" smtClean="0">
                          <a:effectLst/>
                        </a:rPr>
                        <a:t>Nije </a:t>
                      </a:r>
                      <a:r>
                        <a:rPr lang="hr-HR" sz="900" dirty="0">
                          <a:effectLst/>
                        </a:rPr>
                        <a:t>prekršio odredbe o namjenskom korištenju sredstava iz Europskog socijalnog fonda i drugih javnih izvora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Izjava </a:t>
                      </a:r>
                      <a:r>
                        <a:rPr lang="hr-HR" sz="900" dirty="0" smtClean="0">
                          <a:effectLst/>
                        </a:rPr>
                        <a:t>partnera </a:t>
                      </a:r>
                      <a:r>
                        <a:rPr lang="hr-HR" sz="900" dirty="0">
                          <a:effectLst/>
                        </a:rPr>
                        <a:t>o istinitosti podataka, izbjegavanju dvostrukog financiranja i ispunjavanju preduvjeta za sudjelovanje u postupku dodjele bespovratnih sredstava i Izjava o </a:t>
                      </a:r>
                      <a:r>
                        <a:rPr lang="hr-HR" sz="900" dirty="0" smtClean="0">
                          <a:effectLst/>
                        </a:rPr>
                        <a:t>partnerstvu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631492"/>
                  </a:ext>
                </a:extLst>
              </a:tr>
              <a:tr h="44024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900" dirty="0" smtClean="0">
                          <a:effectLst/>
                        </a:rPr>
                        <a:t>8.</a:t>
                      </a:r>
                      <a:r>
                        <a:rPr lang="hr-HR" sz="900" baseline="0" dirty="0" smtClean="0">
                          <a:effectLst/>
                        </a:rPr>
                        <a:t> </a:t>
                      </a:r>
                      <a:r>
                        <a:rPr lang="hr-HR" sz="900" dirty="0" smtClean="0">
                          <a:effectLst/>
                        </a:rPr>
                        <a:t> Nema </a:t>
                      </a:r>
                      <a:r>
                        <a:rPr lang="hr-HR" sz="900" dirty="0">
                          <a:effectLst/>
                        </a:rPr>
                        <a:t>duga po osnovi javnih davanja o kojima Porezna uprava vodi službenu evidenciju ili mu je odobrena odgoda plaćanja dospjelih poreznih obveza i obveza za mirovinsko i zdravstveno osiguranje</a:t>
                      </a:r>
                      <a:endParaRPr lang="hr-HR" sz="1000" dirty="0">
                        <a:effectLst/>
                      </a:endParaRPr>
                    </a:p>
                    <a:p>
                      <a:pPr marL="2286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 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Potvrda Porezne uprave o stanju javnog dugovanja iz koje je vidljivo da organizacija nema duga po osnovi javnih davanja ne starija od 30 dana od datuma podnošenja prijave na Poziv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hr-H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38" marR="2223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12634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85888" y="-13206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hr-HR" altLang="sr-Latn-R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hr-HR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385888" y="-13206413"/>
            <a:ext cx="3017837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783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5362"/>
          </a:xfrm>
        </p:spPr>
        <p:txBody>
          <a:bodyPr/>
          <a:lstStyle/>
          <a:p>
            <a:r>
              <a:rPr lang="hr-HR" sz="3200" b="1" dirty="0"/>
              <a:t>Prihvatljive </a:t>
            </a:r>
            <a:r>
              <a:rPr lang="hr-HR" sz="3200" b="1" dirty="0" smtClean="0"/>
              <a:t>aktivnosti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270000"/>
            <a:ext cx="4584700" cy="4856163"/>
          </a:xfrm>
        </p:spPr>
        <p:txBody>
          <a:bodyPr/>
          <a:lstStyle/>
          <a:p>
            <a:pPr marL="0" indent="0">
              <a:buNone/>
            </a:pPr>
            <a:r>
              <a:rPr lang="vi-VN" sz="1800" dirty="0" smtClean="0">
                <a:latin typeface="Calibri" panose="020F0502020204030204" pitchFamily="34" charset="0"/>
              </a:rPr>
              <a:t>1</a:t>
            </a:r>
            <a:r>
              <a:rPr lang="vi-VN" sz="1800" dirty="0">
                <a:latin typeface="Calibri" panose="020F0502020204030204" pitchFamily="34" charset="0"/>
              </a:rPr>
              <a:t>. Upravljanje projektom i </a:t>
            </a:r>
            <a:r>
              <a:rPr lang="vi-VN" sz="1800" dirty="0" smtClean="0">
                <a:latin typeface="Calibri" panose="020F0502020204030204" pitchFamily="34" charset="0"/>
              </a:rPr>
              <a:t>administracija</a:t>
            </a:r>
            <a:endParaRPr lang="vi-VN" sz="1800" dirty="0">
              <a:latin typeface="Calibri" panose="020F0502020204030204" pitchFamily="34" charset="0"/>
            </a:endParaRPr>
          </a:p>
          <a:p>
            <a:endParaRPr lang="vi-VN" sz="1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sz="1800" dirty="0" smtClean="0">
                <a:latin typeface="Calibri" panose="020F0502020204030204" pitchFamily="34" charset="0"/>
              </a:rPr>
              <a:t>2. </a:t>
            </a:r>
            <a:r>
              <a:rPr lang="vi-VN" sz="1800" dirty="0">
                <a:latin typeface="Calibri" panose="020F0502020204030204" pitchFamily="34" charset="0"/>
              </a:rPr>
              <a:t>Aktivnosti vezane uz unaprjeđenje kvalitete i/ili razvoj/širenje socijalnih usluga i programa za aktivno socijalno uključivanje i/ili povećanje zapošljivosti ranjivih </a:t>
            </a:r>
            <a:r>
              <a:rPr lang="vi-VN" sz="1800" dirty="0" smtClean="0">
                <a:latin typeface="Calibri" panose="020F0502020204030204" pitchFamily="34" charset="0"/>
              </a:rPr>
              <a:t>skupina</a:t>
            </a:r>
            <a:endParaRPr lang="hr-HR" sz="18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vi-VN" sz="1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vi-VN" sz="1800" dirty="0">
                <a:latin typeface="Calibri" panose="020F0502020204030204" pitchFamily="34" charset="0"/>
              </a:rPr>
              <a:t>3. Aktivnosti pripreme i provedbe participativnih interkulturnih aktivnosti u svrhu socijalne integracije ranjivih skupina</a:t>
            </a:r>
          </a:p>
          <a:p>
            <a:endParaRPr lang="vi-VN" sz="1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vi-VN" sz="1800" dirty="0">
                <a:latin typeface="Calibri" panose="020F0502020204030204" pitchFamily="34" charset="0"/>
              </a:rPr>
              <a:t>4. </a:t>
            </a:r>
            <a:r>
              <a:rPr lang="vi-VN" sz="1800" dirty="0" smtClean="0">
                <a:latin typeface="Calibri" panose="020F0502020204030204" pitchFamily="34" charset="0"/>
              </a:rPr>
              <a:t>Promidžba </a:t>
            </a:r>
            <a:r>
              <a:rPr lang="vi-VN" sz="1800" dirty="0">
                <a:latin typeface="Calibri" panose="020F0502020204030204" pitchFamily="34" charset="0"/>
              </a:rPr>
              <a:t>i </a:t>
            </a:r>
            <a:r>
              <a:rPr lang="vi-VN" sz="1800" dirty="0" smtClean="0">
                <a:latin typeface="Calibri" panose="020F0502020204030204" pitchFamily="34" charset="0"/>
              </a:rPr>
              <a:t>vidljivost</a:t>
            </a:r>
            <a:endParaRPr lang="vi-VN" sz="1800" dirty="0">
              <a:latin typeface="Calibri" panose="020F0502020204030204" pitchFamily="34" charset="0"/>
            </a:endParaRPr>
          </a:p>
          <a:p>
            <a:endParaRPr lang="hr-HR" sz="1200" dirty="0">
              <a:latin typeface="Calibri" panose="020F0502020204030204" pitchFamily="34" charset="0"/>
            </a:endParaRPr>
          </a:p>
        </p:txBody>
      </p:sp>
      <p:graphicFrame>
        <p:nvGraphicFramePr>
          <p:cNvPr id="8" name="Rezervirano mjesto sadržaja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24223096"/>
              </p:ext>
            </p:extLst>
          </p:nvPr>
        </p:nvGraphicFramePr>
        <p:xfrm>
          <a:off x="484505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216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/>
              <a:t>Osnovni podaci o PDP-u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hr-HR" sz="2400" u="sng" dirty="0">
                <a:solidFill>
                  <a:schemeClr val="accent4">
                    <a:lumMod val="50000"/>
                  </a:schemeClr>
                </a:solidFill>
              </a:rPr>
              <a:t>Otvoreni trajni Poziv</a:t>
            </a:r>
          </a:p>
          <a:p>
            <a:r>
              <a:rPr lang="hr-HR" sz="2400" u="sng" dirty="0" smtClean="0">
                <a:solidFill>
                  <a:schemeClr val="accent4">
                    <a:lumMod val="50000"/>
                  </a:schemeClr>
                </a:solidFill>
              </a:rPr>
              <a:t>Ukupna alokacija</a:t>
            </a:r>
            <a:r>
              <a:rPr lang="hr-HR" sz="2400" dirty="0">
                <a:solidFill>
                  <a:schemeClr val="accent4">
                    <a:lumMod val="50000"/>
                  </a:schemeClr>
                </a:solidFill>
              </a:rPr>
              <a:t>:  </a:t>
            </a:r>
            <a:r>
              <a:rPr lang="hr-HR" sz="2400" b="1" dirty="0" smtClean="0"/>
              <a:t>85.712.000,00 </a:t>
            </a:r>
            <a:r>
              <a:rPr lang="hr-HR" sz="2400" b="1" dirty="0"/>
              <a:t>HRK </a:t>
            </a:r>
          </a:p>
          <a:p>
            <a:r>
              <a:rPr lang="hr-HR" sz="2400" u="sng" dirty="0">
                <a:solidFill>
                  <a:schemeClr val="accent4">
                    <a:lumMod val="50000"/>
                  </a:schemeClr>
                </a:solidFill>
              </a:rPr>
              <a:t>Minimalni iznos bespovratnih sredstava po </a:t>
            </a:r>
            <a:r>
              <a:rPr lang="hr-HR" sz="2400" u="sng" dirty="0" smtClean="0">
                <a:solidFill>
                  <a:schemeClr val="accent4">
                    <a:lumMod val="50000"/>
                  </a:schemeClr>
                </a:solidFill>
              </a:rPr>
              <a:t>projektu: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400" b="1" dirty="0" smtClean="0"/>
              <a:t>750.000,00 HRK</a:t>
            </a:r>
          </a:p>
          <a:p>
            <a:r>
              <a:rPr lang="hr-HR" sz="2400" u="sng" dirty="0" smtClean="0">
                <a:solidFill>
                  <a:schemeClr val="accent4">
                    <a:lumMod val="50000"/>
                  </a:schemeClr>
                </a:solidFill>
              </a:rPr>
              <a:t>Maksimalni </a:t>
            </a:r>
            <a:r>
              <a:rPr lang="hr-HR" sz="2400" u="sng" dirty="0">
                <a:solidFill>
                  <a:schemeClr val="accent4">
                    <a:lumMod val="50000"/>
                  </a:schemeClr>
                </a:solidFill>
              </a:rPr>
              <a:t>iznos bespovratnih sredstava po </a:t>
            </a:r>
            <a:r>
              <a:rPr lang="hr-HR" sz="2400" u="sng" dirty="0" smtClean="0">
                <a:solidFill>
                  <a:schemeClr val="accent4">
                    <a:lumMod val="50000"/>
                  </a:schemeClr>
                </a:solidFill>
              </a:rPr>
              <a:t>projektu</a:t>
            </a:r>
            <a:r>
              <a:rPr lang="hr-HR" sz="2400" dirty="0" smtClean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400" b="1" dirty="0" smtClean="0"/>
              <a:t>3.000.000,00 HRK</a:t>
            </a:r>
            <a:endParaRPr lang="hr-HR" sz="2400" b="1" dirty="0"/>
          </a:p>
          <a:p>
            <a:r>
              <a:rPr lang="hr-HR" sz="2400" u="sng" dirty="0" smtClean="0">
                <a:solidFill>
                  <a:schemeClr val="accent4">
                    <a:lumMod val="50000"/>
                  </a:schemeClr>
                </a:solidFill>
              </a:rPr>
              <a:t>Trajanje provedbe projekta</a:t>
            </a:r>
            <a:r>
              <a:rPr lang="hr-HR" sz="2400" dirty="0" smtClean="0"/>
              <a:t>: </a:t>
            </a:r>
            <a:r>
              <a:rPr lang="hr-HR" sz="2400" b="1" dirty="0" smtClean="0"/>
              <a:t>18-24 </a:t>
            </a:r>
            <a:r>
              <a:rPr lang="hr-HR" sz="2400" b="1" dirty="0"/>
              <a:t>mjeseci</a:t>
            </a:r>
          </a:p>
          <a:p>
            <a:pPr lvl="0"/>
            <a:r>
              <a:rPr lang="hr-HR" sz="2400" u="sng" dirty="0" smtClean="0">
                <a:solidFill>
                  <a:schemeClr val="accent4">
                    <a:lumMod val="50000"/>
                  </a:schemeClr>
                </a:solidFill>
              </a:rPr>
              <a:t>Stopa financiranja</a:t>
            </a:r>
            <a:r>
              <a:rPr lang="hr-HR" sz="2400" dirty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hr-HR" sz="2400" b="1" dirty="0" smtClean="0"/>
              <a:t>100% prihvatljivih troškova </a:t>
            </a:r>
            <a:r>
              <a:rPr lang="hr-HR" sz="2400" dirty="0" smtClean="0"/>
              <a:t>(15% udio nacionalnog financiranja osiguran iz državnog proračuna RH)</a:t>
            </a:r>
          </a:p>
          <a:p>
            <a:pPr lvl="0"/>
            <a:r>
              <a:rPr lang="hr-HR" sz="2400" u="sng" dirty="0" smtClean="0">
                <a:solidFill>
                  <a:schemeClr val="accent4">
                    <a:lumMod val="50000"/>
                  </a:schemeClr>
                </a:solidFill>
              </a:rPr>
              <a:t>Lokacija: </a:t>
            </a:r>
            <a:r>
              <a:rPr lang="hr-HR" sz="2400" dirty="0"/>
              <a:t>u Republici Hrvatskoj na urbanim područjima </a:t>
            </a:r>
            <a:r>
              <a:rPr lang="hr-HR" sz="2400" b="1" dirty="0"/>
              <a:t>Osijek, Pula, Rijeka, Slavonski Brod, Split, Zadar i Zagreb. 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2557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 smtClean="0"/>
              <a:t>Element </a:t>
            </a:r>
            <a:r>
              <a:rPr lang="vi-VN" sz="2800" b="1" dirty="0">
                <a:latin typeface="Calibri" panose="020F0502020204030204" pitchFamily="34" charset="0"/>
              </a:rPr>
              <a:t>1. Upravljanje projektom i administracija</a:t>
            </a:r>
            <a:endParaRPr lang="hr-HR" sz="2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3962400"/>
          </a:xfrm>
        </p:spPr>
        <p:txBody>
          <a:bodyPr/>
          <a:lstStyle/>
          <a:p>
            <a:r>
              <a:rPr lang="hr-HR" sz="2400" dirty="0" smtClean="0"/>
              <a:t>angažiranje </a:t>
            </a:r>
            <a:r>
              <a:rPr lang="hr-HR" sz="2400" dirty="0"/>
              <a:t>osoba za provedbu upravljanja </a:t>
            </a:r>
            <a:r>
              <a:rPr lang="hr-HR" sz="2400" dirty="0" smtClean="0"/>
              <a:t>projektom</a:t>
            </a:r>
          </a:p>
          <a:p>
            <a:pPr marL="0" indent="0">
              <a:buNone/>
            </a:pPr>
            <a:endParaRPr lang="hr-HR" sz="2400" dirty="0"/>
          </a:p>
          <a:p>
            <a:r>
              <a:rPr lang="hr-HR" sz="2400" dirty="0" smtClean="0"/>
              <a:t>ostale </a:t>
            </a:r>
            <a:r>
              <a:rPr lang="hr-HR" sz="2400" dirty="0"/>
              <a:t>aktivnosti povezane s provođenjem i upravljanjem projektnim aktivnostima </a:t>
            </a:r>
            <a:endParaRPr lang="hr-HR" sz="2400" dirty="0" smtClean="0"/>
          </a:p>
          <a:p>
            <a:endParaRPr lang="hr-HR" sz="2400" dirty="0"/>
          </a:p>
          <a:p>
            <a:pPr marL="0" indent="0">
              <a:buNone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6895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66862"/>
          </a:xfrm>
        </p:spPr>
        <p:txBody>
          <a:bodyPr/>
          <a:lstStyle/>
          <a:p>
            <a:r>
              <a:rPr lang="hr-HR" sz="2400" b="1" dirty="0" smtClean="0">
                <a:latin typeface="Calibri" panose="020F0502020204030204" pitchFamily="34" charset="0"/>
              </a:rPr>
              <a:t>Element 2</a:t>
            </a:r>
            <a:r>
              <a:rPr lang="hr-HR" sz="2400" b="1" dirty="0">
                <a:latin typeface="Calibri" panose="020F0502020204030204" pitchFamily="34" charset="0"/>
              </a:rPr>
              <a:t>. </a:t>
            </a:r>
            <a:r>
              <a:rPr lang="vi-VN" sz="2400" b="1" dirty="0">
                <a:latin typeface="Calibri" panose="020F0502020204030204" pitchFamily="34" charset="0"/>
              </a:rPr>
              <a:t> Aktivnosti vezane uz razvoj/unaprjeđenje socijalnih usluga i programa za aktivno socijalno uključivanje i povećanje zapošljivosti ranjivih </a:t>
            </a:r>
            <a:r>
              <a:rPr lang="vi-VN" sz="2400" b="1" dirty="0" smtClean="0">
                <a:latin typeface="Calibri" panose="020F0502020204030204" pitchFamily="34" charset="0"/>
              </a:rPr>
              <a:t>skupina</a:t>
            </a:r>
            <a:r>
              <a:rPr lang="hr-HR" sz="2400" b="1" dirty="0" smtClean="0">
                <a:latin typeface="Calibri" panose="020F0502020204030204" pitchFamily="34" charset="0"/>
              </a:rPr>
              <a:t> (I)</a:t>
            </a:r>
            <a:r>
              <a:rPr lang="hr-HR" sz="2400" b="1" dirty="0">
                <a:latin typeface="Calibri" panose="020F0502020204030204" pitchFamily="34" charset="0"/>
              </a:rPr>
              <a:t/>
            </a:r>
            <a:br>
              <a:rPr lang="hr-HR" sz="2400" b="1" dirty="0">
                <a:latin typeface="Calibri" panose="020F0502020204030204" pitchFamily="34" charset="0"/>
              </a:rPr>
            </a:br>
            <a:endParaRPr lang="hr-HR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90500" y="1841500"/>
            <a:ext cx="8686800" cy="4525963"/>
          </a:xfrm>
        </p:spPr>
        <p:txBody>
          <a:bodyPr/>
          <a:lstStyle/>
          <a:p>
            <a:pPr lvl="0"/>
            <a:r>
              <a:rPr lang="hr-HR" sz="1400" dirty="0" smtClean="0"/>
              <a:t>aktivnosti </a:t>
            </a:r>
            <a:r>
              <a:rPr lang="hr-HR" sz="1400" dirty="0"/>
              <a:t>poticanja pripadnika ranjivih skupina za povratak na tržište rada;</a:t>
            </a:r>
          </a:p>
          <a:p>
            <a:pPr lvl="0"/>
            <a:r>
              <a:rPr lang="hr-HR" sz="1400" dirty="0" smtClean="0"/>
              <a:t>aktivnosti </a:t>
            </a:r>
            <a:r>
              <a:rPr lang="hr-HR" sz="1400" dirty="0"/>
              <a:t>individualne podrške (psihosocijalna podrška, usluge mentorstva);</a:t>
            </a:r>
          </a:p>
          <a:p>
            <a:pPr lvl="0"/>
            <a:r>
              <a:rPr lang="hr-HR" sz="1400" dirty="0" smtClean="0"/>
              <a:t>razvoj/provedba </a:t>
            </a:r>
            <a:r>
              <a:rPr lang="hr-HR" sz="1400" dirty="0"/>
              <a:t>ciljanih programa za razvoj i unaprjeđenje mekih i/ili transverzalnih (prenosivih) vještina pripadnika/</a:t>
            </a:r>
            <a:r>
              <a:rPr lang="hr-HR" sz="1400" dirty="0" err="1"/>
              <a:t>ca</a:t>
            </a:r>
            <a:r>
              <a:rPr lang="hr-HR" sz="1400" dirty="0"/>
              <a:t> ciljnih skupina;</a:t>
            </a:r>
          </a:p>
          <a:p>
            <a:pPr lvl="0"/>
            <a:r>
              <a:rPr lang="hr-HR" sz="1400" dirty="0" smtClean="0"/>
              <a:t>(</a:t>
            </a:r>
            <a:r>
              <a:rPr lang="hr-HR" sz="1400" dirty="0"/>
              <a:t>ako je primjenjivo) osiguravanje odgovarajuće informacijske pristupačnosti osobama s različitom vrstom invaliditeta putem prilagođenih pisanih i on-line materijala;</a:t>
            </a:r>
          </a:p>
          <a:p>
            <a:pPr lvl="0"/>
            <a:r>
              <a:rPr lang="hr-HR" sz="1400" dirty="0" smtClean="0"/>
              <a:t>(</a:t>
            </a:r>
            <a:r>
              <a:rPr lang="hr-HR" sz="1400" dirty="0"/>
              <a:t>ako je primjenjivo) osiguravanje odgovarajućih kanala komunikacije uz korištenje tumača znakovnog jezika, </a:t>
            </a:r>
            <a:r>
              <a:rPr lang="hr-HR" sz="1400" dirty="0" err="1"/>
              <a:t>Brailleova</a:t>
            </a:r>
            <a:r>
              <a:rPr lang="hr-HR" sz="1400" dirty="0"/>
              <a:t> pisma, zvučnog softwarea, optički čitač ili drugih pomagala i tehnika kako bi se prijenos informacija i znanja učinio dostupnim svim osobama s invaliditetom uključenim u projekt;</a:t>
            </a:r>
          </a:p>
          <a:p>
            <a:pPr lvl="0"/>
            <a:r>
              <a:rPr lang="hr-HR" sz="1400" dirty="0" smtClean="0"/>
              <a:t>aktivnosti </a:t>
            </a:r>
            <a:r>
              <a:rPr lang="hr-HR" sz="1400" dirty="0"/>
              <a:t>usmjerene na povećanje dostupnosti besplatnih sportskih i rekreacijskih programa i sadržaja;</a:t>
            </a:r>
          </a:p>
          <a:p>
            <a:pPr lvl="0"/>
            <a:r>
              <a:rPr lang="hr-HR" sz="1400" dirty="0" smtClean="0"/>
              <a:t> </a:t>
            </a:r>
            <a:r>
              <a:rPr lang="hr-HR" sz="1400" dirty="0"/>
              <a:t>pružanje programa socijalnog uključivanja kao npr. kulturni, umjetnički, sportski, obrazovni programi organizirani u obliku radionica ili kampova koji doprinose razvijanju i usmjeravanju interesa djece na nova područja, jačanju osobnih kompetencija i socijalnih vještina, a u cilju prevencije socijalnog isključivanja (plesne radionice, grafiti i ostale likovne radionice, dramske radionice, sportske radionice, </a:t>
            </a:r>
            <a:r>
              <a:rPr lang="hr-HR" sz="1400" dirty="0" err="1"/>
              <a:t>gaming</a:t>
            </a:r>
            <a:r>
              <a:rPr lang="hr-HR" sz="1400" dirty="0"/>
              <a:t> radionice i sl.)</a:t>
            </a:r>
          </a:p>
          <a:p>
            <a:pPr lvl="0"/>
            <a:r>
              <a:rPr lang="hr-HR" sz="1400" dirty="0"/>
              <a:t>a</a:t>
            </a:r>
            <a:r>
              <a:rPr lang="hr-HR" sz="1400" dirty="0" smtClean="0"/>
              <a:t>ktivnosti </a:t>
            </a:r>
            <a:r>
              <a:rPr lang="hr-HR" sz="1400" dirty="0"/>
              <a:t>kojima se poboljšava kvaliteta života osoba pripadnika ranjivih skupina kroz poboljšanje pristupa i sudjelovanja u rekreacijskim aktivnostima te sportskim događanjima i natjecanjima</a:t>
            </a:r>
            <a:r>
              <a:rPr lang="hr-HR" sz="1400" dirty="0" smtClean="0"/>
              <a:t>;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341890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66862"/>
          </a:xfrm>
        </p:spPr>
        <p:txBody>
          <a:bodyPr/>
          <a:lstStyle/>
          <a:p>
            <a:r>
              <a:rPr lang="hr-HR" sz="2400" b="1" dirty="0" smtClean="0">
                <a:latin typeface="Calibri" panose="020F0502020204030204" pitchFamily="34" charset="0"/>
              </a:rPr>
              <a:t>Element 2</a:t>
            </a:r>
            <a:r>
              <a:rPr lang="hr-HR" sz="2400" b="1" dirty="0">
                <a:latin typeface="Calibri" panose="020F0502020204030204" pitchFamily="34" charset="0"/>
              </a:rPr>
              <a:t>. </a:t>
            </a:r>
            <a:r>
              <a:rPr lang="vi-VN" sz="2400" b="1" dirty="0">
                <a:latin typeface="Calibri" panose="020F0502020204030204" pitchFamily="34" charset="0"/>
              </a:rPr>
              <a:t> Aktivnosti vezane uz razvoj/unaprjeđenje socijalnih usluga i programa za aktivno socijalno uključivanje i povećanje zapošljivosti ranjivih </a:t>
            </a:r>
            <a:r>
              <a:rPr lang="vi-VN" sz="2400" b="1" dirty="0" smtClean="0">
                <a:latin typeface="Calibri" panose="020F0502020204030204" pitchFamily="34" charset="0"/>
              </a:rPr>
              <a:t>skupina</a:t>
            </a:r>
            <a:r>
              <a:rPr lang="hr-HR" sz="2400" b="1" dirty="0" smtClean="0">
                <a:latin typeface="Calibri" panose="020F0502020204030204" pitchFamily="34" charset="0"/>
              </a:rPr>
              <a:t> (II)</a:t>
            </a:r>
            <a:r>
              <a:rPr lang="hr-HR" sz="2400" b="1" dirty="0">
                <a:latin typeface="Calibri" panose="020F0502020204030204" pitchFamily="34" charset="0"/>
              </a:rPr>
              <a:t/>
            </a:r>
            <a:br>
              <a:rPr lang="hr-HR" sz="2400" b="1" dirty="0">
                <a:latin typeface="Calibri" panose="020F0502020204030204" pitchFamily="34" charset="0"/>
              </a:rPr>
            </a:br>
            <a:endParaRPr lang="hr-HR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90500" y="1841500"/>
            <a:ext cx="8686800" cy="4525963"/>
          </a:xfrm>
        </p:spPr>
        <p:txBody>
          <a:bodyPr/>
          <a:lstStyle/>
          <a:p>
            <a:pPr lvl="0"/>
            <a:r>
              <a:rPr lang="hr-HR" sz="1400" dirty="0" smtClean="0"/>
              <a:t>(</a:t>
            </a:r>
            <a:r>
              <a:rPr lang="hr-HR" sz="1400" dirty="0"/>
              <a:t>ako je primjenjivo) prilagodbe infrastrukture radi otklanjanja fizičkih zapreka s ciljem poboljšanja pristupa uslugama osoba s invaliditetom;</a:t>
            </a:r>
          </a:p>
          <a:p>
            <a:pPr lvl="0"/>
            <a:r>
              <a:rPr lang="hr-HR" sz="1400" dirty="0" smtClean="0"/>
              <a:t>razvoj </a:t>
            </a:r>
            <a:r>
              <a:rPr lang="hr-HR" sz="1400" dirty="0"/>
              <a:t>i provedba novih programa izvannastavnih aktivnosti usmjerenih na sprječavanje nasilnog i antisocijalnog ponašanja među djecom i mladima;</a:t>
            </a:r>
          </a:p>
          <a:p>
            <a:pPr lvl="0"/>
            <a:r>
              <a:rPr lang="hr-HR" sz="1400" dirty="0" smtClean="0"/>
              <a:t>uspostava </a:t>
            </a:r>
            <a:r>
              <a:rPr lang="hr-HR" sz="1400" dirty="0"/>
              <a:t>novih i poboljšanje postojećih programa za mlade koji će unaprijediti njihovo socijalno uključivanje u život zajednice (npr. osnivanje klubova mladih i centara za mlade u područjima gdje nedostaju, širenje mreže centara za mlade i info-centara, savjetovanje s mladima, obrazovanje mladih i sl.);</a:t>
            </a:r>
          </a:p>
          <a:p>
            <a:pPr lvl="0"/>
            <a:r>
              <a:rPr lang="hr-HR" sz="1400" dirty="0" smtClean="0"/>
              <a:t>aktivnosti </a:t>
            </a:r>
            <a:r>
              <a:rPr lang="hr-HR" sz="1400" dirty="0"/>
              <a:t>usmjerene na obrazovanje i stjecanje novih znanja i vještina pripadnika ciljanih skupina;</a:t>
            </a:r>
          </a:p>
          <a:p>
            <a:pPr lvl="0"/>
            <a:r>
              <a:rPr lang="hr-HR" sz="1400" dirty="0" smtClean="0"/>
              <a:t>zapošljavanje/angažiranje </a:t>
            </a:r>
            <a:r>
              <a:rPr lang="hr-HR" sz="1400" dirty="0"/>
              <a:t>stručnjaka za provedbu aktivnosti širenja i/ili unaprjeđenja i/ili pružanja socijalnih usluga;</a:t>
            </a:r>
          </a:p>
          <a:p>
            <a:pPr lvl="0"/>
            <a:r>
              <a:rPr lang="hr-HR" sz="1400" dirty="0" smtClean="0"/>
              <a:t>organiziranje </a:t>
            </a:r>
            <a:r>
              <a:rPr lang="hr-HR" sz="1400" dirty="0"/>
              <a:t>i provedba aktivnosti usmjerenih na promociju </a:t>
            </a:r>
            <a:r>
              <a:rPr lang="hr-HR" sz="1400" dirty="0" err="1"/>
              <a:t>izvaninstitucijskih</a:t>
            </a:r>
            <a:r>
              <a:rPr lang="hr-HR" sz="1400" dirty="0"/>
              <a:t> usluga, mjera i programa za ciljne skupine;</a:t>
            </a:r>
          </a:p>
          <a:p>
            <a:pPr lvl="0"/>
            <a:r>
              <a:rPr lang="hr-HR" sz="1400" dirty="0" smtClean="0"/>
              <a:t>socijalne </a:t>
            </a:r>
            <a:r>
              <a:rPr lang="hr-HR" sz="1400" dirty="0"/>
              <a:t>usluge/aktivnosti, mjere i programi namijenjeni sprječavanju, prepoznavanju i rješavanju problema i poteškoća pojedinaca i obitelji te poboljšanju kvalitete njihovog života u zajednici.</a:t>
            </a:r>
          </a:p>
        </p:txBody>
      </p:sp>
    </p:spTree>
    <p:extLst>
      <p:ext uri="{BB962C8B-B14F-4D97-AF65-F5344CB8AC3E}">
        <p14:creationId xmlns:p14="http://schemas.microsoft.com/office/powerpoint/2010/main" val="392444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98500" y="257176"/>
            <a:ext cx="7302500" cy="1325562"/>
          </a:xfrm>
        </p:spPr>
        <p:txBody>
          <a:bodyPr/>
          <a:lstStyle/>
          <a:p>
            <a:r>
              <a:rPr lang="hr-HR" sz="2400" b="1" dirty="0" smtClean="0">
                <a:latin typeface="Calibri" panose="020F0502020204030204" pitchFamily="34" charset="0"/>
              </a:rPr>
              <a:t>Element </a:t>
            </a:r>
            <a:r>
              <a:rPr lang="vi-VN" sz="2400" b="1" dirty="0" smtClean="0">
                <a:latin typeface="Calibri" panose="020F0502020204030204" pitchFamily="34" charset="0"/>
              </a:rPr>
              <a:t>3</a:t>
            </a:r>
            <a:r>
              <a:rPr lang="vi-VN" sz="2400" b="1" dirty="0">
                <a:latin typeface="Calibri" panose="020F0502020204030204" pitchFamily="34" charset="0"/>
              </a:rPr>
              <a:t>. Aktivnosti pripreme i provedbe participativnih interkulturnih aktivnosti u svrhu socijalne integracije ranjivih skupina</a:t>
            </a:r>
            <a:endParaRPr lang="hr-HR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816102"/>
            <a:ext cx="7785100" cy="3835400"/>
          </a:xfrm>
        </p:spPr>
        <p:txBody>
          <a:bodyPr/>
          <a:lstStyle/>
          <a:p>
            <a:pPr lvl="0"/>
            <a:r>
              <a:rPr lang="hr-HR" sz="2000" dirty="0" smtClean="0"/>
              <a:t>aktivnosti </a:t>
            </a:r>
            <a:r>
              <a:rPr lang="hr-HR" sz="2000" dirty="0"/>
              <a:t>razvoja znanja i vještina iz kulturnih i umjetničkih područja;</a:t>
            </a:r>
          </a:p>
          <a:p>
            <a:pPr lvl="0"/>
            <a:r>
              <a:rPr lang="hr-HR" sz="2000" dirty="0" smtClean="0"/>
              <a:t>aktivnosti </a:t>
            </a:r>
            <a:r>
              <a:rPr lang="hr-HR" sz="2000" dirty="0"/>
              <a:t>poticanja na primjenu znanja i vještina iz kulturnih i umjetničkih područja;</a:t>
            </a:r>
          </a:p>
          <a:p>
            <a:pPr lvl="0"/>
            <a:r>
              <a:rPr lang="hr-HR" sz="2000" dirty="0" smtClean="0"/>
              <a:t>aktivnosti </a:t>
            </a:r>
            <a:r>
              <a:rPr lang="hr-HR" sz="2000" dirty="0"/>
              <a:t>razvoja socijalnih kompetencija i kreativnog mišljenja;</a:t>
            </a:r>
          </a:p>
          <a:p>
            <a:pPr lvl="0"/>
            <a:r>
              <a:rPr lang="hr-HR" sz="2000" dirty="0" smtClean="0"/>
              <a:t>aktivnosti </a:t>
            </a:r>
            <a:r>
              <a:rPr lang="hr-HR" sz="2000" dirty="0"/>
              <a:t>poboljšanja pristupa stanovnika urbanih aglomeracija/područja kulturnim i umjetničkim sadržajima te poticanje njihovog aktivnog sudjelovanja u kulturnom životu;</a:t>
            </a:r>
          </a:p>
          <a:p>
            <a:pPr lvl="0"/>
            <a:r>
              <a:rPr lang="hr-HR" sz="2000" dirty="0" smtClean="0"/>
              <a:t>izrada</a:t>
            </a:r>
            <a:r>
              <a:rPr lang="hr-HR" sz="2000" dirty="0"/>
              <a:t>, tisak i objava na web stranicama materijala koji promoviraju usluge, mjere i programe za ciljane skupine Poziva.</a:t>
            </a:r>
          </a:p>
        </p:txBody>
      </p:sp>
    </p:spTree>
    <p:extLst>
      <p:ext uri="{BB962C8B-B14F-4D97-AF65-F5344CB8AC3E}">
        <p14:creationId xmlns:p14="http://schemas.microsoft.com/office/powerpoint/2010/main" val="29877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 smtClean="0">
                <a:latin typeface="Calibri" panose="020F0502020204030204" pitchFamily="34" charset="0"/>
              </a:rPr>
              <a:t>Element </a:t>
            </a:r>
            <a:r>
              <a:rPr lang="vi-VN" sz="2800" b="1" dirty="0" smtClean="0">
                <a:latin typeface="Calibri" panose="020F0502020204030204" pitchFamily="34" charset="0"/>
              </a:rPr>
              <a:t>4</a:t>
            </a:r>
            <a:r>
              <a:rPr lang="vi-VN" sz="2800" b="1" dirty="0">
                <a:latin typeface="Calibri" panose="020F0502020204030204" pitchFamily="34" charset="0"/>
              </a:rPr>
              <a:t>. Promidžba i vidljivost</a:t>
            </a:r>
            <a:endParaRPr lang="hr-HR" sz="2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8331200" cy="4165599"/>
          </a:xfrm>
        </p:spPr>
        <p:txBody>
          <a:bodyPr/>
          <a:lstStyle/>
          <a:p>
            <a:pPr lvl="0"/>
            <a:r>
              <a:rPr lang="hr-HR" sz="2000" dirty="0"/>
              <a:t>organizacija početne i završne konferencije ili tiskovnih konferencija za predstavljanje projekta / rezultata projekta;</a:t>
            </a:r>
          </a:p>
          <a:p>
            <a:pPr lvl="0"/>
            <a:r>
              <a:rPr lang="hr-HR" sz="2000" dirty="0" smtClean="0"/>
              <a:t>oglašavanje</a:t>
            </a:r>
            <a:r>
              <a:rPr lang="hr-HR" sz="2000" dirty="0"/>
              <a:t>, odnosa s javnošću i sl.;</a:t>
            </a:r>
          </a:p>
          <a:p>
            <a:pPr lvl="0"/>
            <a:r>
              <a:rPr lang="hr-HR" sz="2000" dirty="0" smtClean="0"/>
              <a:t>dizajn </a:t>
            </a:r>
            <a:r>
              <a:rPr lang="hr-HR" sz="2000" dirty="0"/>
              <a:t>i tisak promotivnog materijala;</a:t>
            </a:r>
          </a:p>
          <a:p>
            <a:pPr lvl="0"/>
            <a:r>
              <a:rPr lang="hr-HR" sz="2000" dirty="0" smtClean="0"/>
              <a:t>uspostava</a:t>
            </a:r>
            <a:r>
              <a:rPr lang="hr-HR" sz="2000" dirty="0"/>
              <a:t>, održavanje i ažuriranje internetskih stranica.</a:t>
            </a:r>
          </a:p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r>
              <a:rPr lang="pl-PL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Element 1. i 4. zadani su Prijavnim obrascem te obvezni za sve projektne prijedloge. 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86925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7262"/>
          </a:xfrm>
        </p:spPr>
        <p:txBody>
          <a:bodyPr/>
          <a:lstStyle/>
          <a:p>
            <a:r>
              <a:rPr lang="hr-HR" sz="3200" b="1" dirty="0" smtClean="0"/>
              <a:t>Neprihvatljive aktivnosti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9017000" cy="5448300"/>
          </a:xfrm>
        </p:spPr>
        <p:txBody>
          <a:bodyPr/>
          <a:lstStyle/>
          <a:p>
            <a:pPr marL="0" indent="0">
              <a:buNone/>
            </a:pPr>
            <a:r>
              <a:rPr lang="hr-HR" sz="1600" dirty="0"/>
              <a:t>U okviru ovog Poziva za dostavu projektnih prijedloga neprihvatljive su sljedeće skupine </a:t>
            </a:r>
            <a:r>
              <a:rPr lang="hr-HR" sz="1600" dirty="0" smtClean="0"/>
              <a:t>aktivnosti:</a:t>
            </a:r>
          </a:p>
          <a:p>
            <a:pPr marL="0" indent="0">
              <a:buNone/>
            </a:pPr>
            <a:endParaRPr lang="hr-HR" sz="1400" dirty="0"/>
          </a:p>
          <a:p>
            <a:r>
              <a:rPr lang="hr-HR" sz="1400" dirty="0"/>
              <a:t>aktivnosti koje se odnose isključivo ili većinski na pojedinačno financiranje sudjelovanja na radionicama, seminarima, konferencijama i kongresima</a:t>
            </a:r>
          </a:p>
          <a:p>
            <a:r>
              <a:rPr lang="hr-HR" sz="1400" dirty="0" smtClean="0"/>
              <a:t>projekti </a:t>
            </a:r>
            <a:r>
              <a:rPr lang="hr-HR" sz="1400" dirty="0"/>
              <a:t>čije su jedine aktivnosti u okviru Elemenata 2 i 3, usmjerene na osiguravanje odgovarajuće informacijske pristupačnosti osobama s invaliditetom ili osiguravanje odgovarajućih kanala komunikacije uz korištenje tumača znakovnog jezika, </a:t>
            </a:r>
            <a:r>
              <a:rPr lang="hr-HR" sz="1400" dirty="0" err="1"/>
              <a:t>Brailleova</a:t>
            </a:r>
            <a:r>
              <a:rPr lang="hr-HR" sz="1400" dirty="0"/>
              <a:t> pisma, zvučnog softwarea ili drugih pomagala i tehnika;</a:t>
            </a:r>
          </a:p>
          <a:p>
            <a:r>
              <a:rPr lang="hr-HR" sz="1400" dirty="0" smtClean="0"/>
              <a:t>aktivnosti </a:t>
            </a:r>
            <a:r>
              <a:rPr lang="hr-HR" sz="1400" dirty="0"/>
              <a:t>koje se odnose isključivo ili većinski na individualne školarine za studij ili pojedinačne tečajeve ili radionice;</a:t>
            </a:r>
          </a:p>
          <a:p>
            <a:r>
              <a:rPr lang="hr-HR" sz="1400" dirty="0" smtClean="0"/>
              <a:t>jednokratna </a:t>
            </a:r>
            <a:r>
              <a:rPr lang="hr-HR" sz="1400" dirty="0"/>
              <a:t>događanja poput konferencija, okruglih stolova, seminara ili sličnih događanja (takve aktivnosti se mogu financirati samo ako su dijelom šireg projekta, a same pripremne aktivnosti za konferenciju i slična događanja ne predstavljaju takav širi projekt);</a:t>
            </a:r>
          </a:p>
          <a:p>
            <a:r>
              <a:rPr lang="hr-HR" sz="1400" dirty="0" smtClean="0"/>
              <a:t>aktivnosti </a:t>
            </a:r>
            <a:r>
              <a:rPr lang="hr-HR" sz="1400" dirty="0"/>
              <a:t>koje se odnose isključivo na razvoj strategija, planova ili drugih sličnih dokumenata;</a:t>
            </a:r>
          </a:p>
          <a:p>
            <a:r>
              <a:rPr lang="hr-HR" sz="1400" dirty="0" smtClean="0"/>
              <a:t>aktivnosti </a:t>
            </a:r>
            <a:r>
              <a:rPr lang="hr-HR" sz="1400" dirty="0"/>
              <a:t>koje se odnose isključivo ili prvenstveno na kapitalna ulaganja u zemljišta, zgrade, vozila;</a:t>
            </a:r>
          </a:p>
          <a:p>
            <a:r>
              <a:rPr lang="hr-HR" sz="1400" dirty="0" smtClean="0"/>
              <a:t>aktivnosti </a:t>
            </a:r>
            <a:r>
              <a:rPr lang="hr-HR" sz="1400" dirty="0"/>
              <a:t>koje se odnose isključivo na istraživanje;</a:t>
            </a:r>
          </a:p>
          <a:p>
            <a:r>
              <a:rPr lang="hr-HR" sz="1400" dirty="0" smtClean="0"/>
              <a:t>aktivnosti </a:t>
            </a:r>
            <a:r>
              <a:rPr lang="hr-HR" sz="1400" dirty="0"/>
              <a:t>koje su povezane s političkim ili vjerskim aktivnostima;</a:t>
            </a:r>
          </a:p>
          <a:p>
            <a:r>
              <a:rPr lang="hr-HR" sz="1400" dirty="0" smtClean="0"/>
              <a:t>donacije </a:t>
            </a:r>
            <a:r>
              <a:rPr lang="hr-HR" sz="1400" dirty="0"/>
              <a:t>u dobrotvorne svrhe;</a:t>
            </a:r>
          </a:p>
          <a:p>
            <a:r>
              <a:rPr lang="hr-HR" sz="1400" dirty="0" smtClean="0"/>
              <a:t>zajmovi </a:t>
            </a:r>
            <a:r>
              <a:rPr lang="hr-HR" sz="1400" dirty="0"/>
              <a:t>drugim organizacijama ili pojedincima;</a:t>
            </a:r>
          </a:p>
          <a:p>
            <a:r>
              <a:rPr lang="hr-HR" sz="1400" dirty="0" smtClean="0"/>
              <a:t>aktivnosti </a:t>
            </a:r>
            <a:r>
              <a:rPr lang="hr-HR" sz="1400" dirty="0"/>
              <a:t>vezane uz ostvarivanje prihoda odnosno dobiti, a osobito aktivnosti kojima se ostvaruje prihod naplatom usluga od ciljanih skupina,</a:t>
            </a:r>
          </a:p>
          <a:p>
            <a:r>
              <a:rPr lang="hr-HR" sz="1400" dirty="0" smtClean="0"/>
              <a:t>aktivnosti </a:t>
            </a:r>
            <a:r>
              <a:rPr lang="hr-HR" sz="1400" dirty="0"/>
              <a:t>koje se tiču isključivo odnosa s javnošću</a:t>
            </a:r>
            <a:r>
              <a:rPr lang="hr-HR" sz="1400" dirty="0" smtClean="0"/>
              <a:t>;</a:t>
            </a:r>
            <a:endParaRPr lang="hr-HR" sz="1400" dirty="0"/>
          </a:p>
          <a:p>
            <a:r>
              <a:rPr lang="hr-HR" sz="1400" dirty="0" smtClean="0"/>
              <a:t>ostale </a:t>
            </a:r>
            <a:r>
              <a:rPr lang="hr-HR" sz="1400" dirty="0"/>
              <a:t>aktivnosti koje nisu usmjerene na ostvarivanje općeg i/ili specifičnih ciljeva operacije.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126755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hr-HR" sz="2800" b="1" dirty="0" smtClean="0"/>
              <a:t>Prihvatljivi izdaci (I)</a:t>
            </a:r>
            <a:endParaRPr lang="hr-HR" sz="2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330200" y="1219200"/>
            <a:ext cx="8356600" cy="5638800"/>
          </a:xfrm>
        </p:spPr>
        <p:txBody>
          <a:bodyPr/>
          <a:lstStyle/>
          <a:p>
            <a:pPr marL="0" indent="0">
              <a:buNone/>
            </a:pPr>
            <a:r>
              <a:rPr lang="hr-HR" sz="1600" dirty="0"/>
              <a:t>Prihvatljivi izdaci su izdaci koji kumulativno ispunjavaju opće uvjete prihvatljivosti izdataka:</a:t>
            </a:r>
          </a:p>
          <a:p>
            <a:pPr marL="400050" lvl="1" indent="0">
              <a:buNone/>
            </a:pPr>
            <a:r>
              <a:rPr lang="hr-HR" sz="1600" dirty="0"/>
              <a:t>1. u skladu su sa Pravilnikom o prihvatljivosti izdataka u okviru Europskog socijalnog fonda;</a:t>
            </a:r>
          </a:p>
          <a:p>
            <a:pPr marL="400050" lvl="1" indent="0">
              <a:buNone/>
            </a:pPr>
            <a:r>
              <a:rPr lang="hr-HR" sz="1600" dirty="0"/>
              <a:t>2. povezani su s projektom i nastali u okviru projekta za koji je preuzeta obveza ugovorom o dodjeli bespovratnih sredstava;</a:t>
            </a:r>
          </a:p>
          <a:p>
            <a:pPr marL="400050" lvl="1" indent="0">
              <a:buNone/>
            </a:pPr>
            <a:r>
              <a:rPr lang="hr-HR" sz="1600" dirty="0"/>
              <a:t>3. nastali su u skladu s nacionalnim zakonodavstvom i zakonodavstvom Europske unije;</a:t>
            </a:r>
          </a:p>
          <a:p>
            <a:pPr marL="400050" lvl="1" indent="0">
              <a:buNone/>
            </a:pPr>
            <a:r>
              <a:rPr lang="hr-HR" sz="1600" dirty="0"/>
              <a:t>4. stvarno su nastali kod Korisnika i/ili Partnera;</a:t>
            </a:r>
          </a:p>
          <a:p>
            <a:pPr marL="400050" lvl="1" indent="0">
              <a:buNone/>
            </a:pPr>
            <a:r>
              <a:rPr lang="hr-HR" sz="1600" dirty="0"/>
              <a:t>5. dokazivi su putem računa ili računovodstvenih dokumenata jednake dokazne vrijednosti, pri čemu su predujmovi isplaćeni dobavljačima roba, izvođačima radova te pružateljima usluga u skladu s odredbama ugovora sklopljenih s tim subjektima prihvatljivi za sufinanciranje;</a:t>
            </a:r>
          </a:p>
          <a:p>
            <a:pPr marL="400050" lvl="1" indent="0">
              <a:buNone/>
            </a:pPr>
            <a:r>
              <a:rPr lang="hr-HR" sz="1600" dirty="0"/>
              <a:t>6. nastali su u razdoblju prihvatljivosti izdataka sukladno točki 2.4 Posebnih uvjeta Ugovora o dodjeli bespovratnih sredstava za projekte koji se financiraju iz Europskog socijalnog fonda u financijskom razdoblju 2014.-2020.;</a:t>
            </a:r>
          </a:p>
          <a:p>
            <a:pPr marL="400050" lvl="1" indent="0">
              <a:buNone/>
            </a:pPr>
            <a:r>
              <a:rPr lang="hr-HR" sz="1600" dirty="0"/>
              <a:t>7. usklađeni su s primjenjivim pravilima javne nabave;</a:t>
            </a:r>
          </a:p>
          <a:p>
            <a:pPr marL="400050" lvl="1" indent="0">
              <a:buNone/>
            </a:pPr>
            <a:r>
              <a:rPr lang="hr-HR" sz="1600" dirty="0"/>
              <a:t>8. usklađeni su s odredbama čl. 65. stavka 11. Uredbe (EU) br. 1303/2013 te izmjenama istog kako je definirano u čl. 272. stavka 27. Uredbe (EU) br. 2018/1046 koje se odnose na zabranu dvostrukog financiranja iz drugoga financijskog instrumenta Europske unije;</a:t>
            </a:r>
          </a:p>
          <a:p>
            <a:pPr marL="400050" lvl="1" indent="0">
              <a:buNone/>
            </a:pPr>
            <a:r>
              <a:rPr lang="hr-HR" sz="1600" dirty="0"/>
              <a:t>9. usklađeni su s odredbama Uredbe (EU) br. 1304/2013 koje se odnose na pokazatelje provedbe.</a:t>
            </a:r>
            <a:br>
              <a:rPr lang="hr-HR" sz="1600" dirty="0"/>
            </a:br>
            <a:endParaRPr lang="hr-HR" sz="1600" dirty="0"/>
          </a:p>
          <a:p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274888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r>
              <a:rPr lang="hr-HR" sz="2800" b="1" dirty="0" smtClean="0"/>
              <a:t>Prihvatljivi </a:t>
            </a:r>
            <a:r>
              <a:rPr lang="hr-HR" sz="2800" b="1" dirty="0"/>
              <a:t>izdaci (</a:t>
            </a:r>
            <a:r>
              <a:rPr lang="hr-HR" sz="2800" b="1" dirty="0" smtClean="0"/>
              <a:t>II)</a:t>
            </a:r>
            <a:br>
              <a:rPr lang="hr-HR" sz="2800" b="1" dirty="0" smtClean="0"/>
            </a:br>
            <a:r>
              <a:rPr lang="hr-HR" sz="2800" b="1" dirty="0" smtClean="0"/>
              <a:t/>
            </a:r>
            <a:br>
              <a:rPr lang="hr-HR" sz="2800" b="1" dirty="0" smtClean="0"/>
            </a:br>
            <a:r>
              <a:rPr lang="hr-HR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IZRAVNI TROŠKOVI </a:t>
            </a:r>
            <a:r>
              <a:rPr lang="hr-HR" sz="12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hr-HR" sz="12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hr-HR" sz="12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hr-HR" sz="12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hr-HR" sz="1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2120900"/>
            <a:ext cx="4038600" cy="4525963"/>
          </a:xfrm>
        </p:spPr>
        <p:txBody>
          <a:bodyPr/>
          <a:lstStyle/>
          <a:p>
            <a:r>
              <a:rPr lang="hr-HR" sz="1800" b="1" dirty="0"/>
              <a:t>Izravni troškovi </a:t>
            </a:r>
            <a:r>
              <a:rPr lang="hr-HR" sz="1800" dirty="0"/>
              <a:t>su oni troškovi koji su u izravnoj vezi s provedbom i ostvarenjem ciljeva projekta, odnosno izravno povezani s pojedinačnom aktivnosti projekta i kada se veza s tom pojedinačnom aktivnošću može dokazati. Takvi troškovi uključuju troškove za koje se može utvrditi točan iznos koji se može pripisati određenoj aktivnosti. </a:t>
            </a:r>
            <a:endParaRPr lang="hr-HR" sz="1800" dirty="0" smtClean="0"/>
          </a:p>
          <a:p>
            <a:pPr marL="0" indent="0">
              <a:buNone/>
            </a:pPr>
            <a:endParaRPr lang="hr-HR" sz="1800" dirty="0"/>
          </a:p>
          <a:p>
            <a:r>
              <a:rPr lang="hr-HR" sz="1800" dirty="0"/>
              <a:t>Izravni troškovi mogu biti izravni troškovi osoblja i ostali izravni troškovi 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724400" y="2120899"/>
            <a:ext cx="4038600" cy="4525963"/>
          </a:xfrm>
        </p:spPr>
        <p:txBody>
          <a:bodyPr/>
          <a:lstStyle/>
          <a:p>
            <a:r>
              <a:rPr lang="hr-HR" sz="1400" dirty="0"/>
              <a:t>Izravni troškovi osoblja su izravni troškovi rada koji imaju obilježja radnog odnosa (temelje se na npr. ugovoru o radu, rješenju o rasporedu na radno mjesto ili sl. dokumentu, a obračunavaju se platnom listom</a:t>
            </a:r>
            <a:r>
              <a:rPr lang="hr-HR" sz="1400" dirty="0" smtClean="0"/>
              <a:t>).</a:t>
            </a:r>
          </a:p>
          <a:p>
            <a:endParaRPr lang="hr-HR" sz="1400" dirty="0"/>
          </a:p>
          <a:p>
            <a:r>
              <a:rPr lang="hr-HR" sz="1400" dirty="0" smtClean="0"/>
              <a:t>Ostali izravni troškovi su:</a:t>
            </a:r>
          </a:p>
          <a:p>
            <a:pPr marL="0" indent="0">
              <a:buNone/>
            </a:pPr>
            <a:endParaRPr lang="hr-HR" sz="1400" dirty="0"/>
          </a:p>
          <a:p>
            <a:pPr marL="0" indent="0">
              <a:buNone/>
            </a:pPr>
            <a:r>
              <a:rPr lang="hr-HR" sz="1400" dirty="0"/>
              <a:t>	</a:t>
            </a:r>
            <a:r>
              <a:rPr lang="hr-HR" sz="1400" dirty="0" smtClean="0"/>
              <a:t>1. Troškovi </a:t>
            </a:r>
            <a:r>
              <a:rPr lang="hr-HR" sz="1400" dirty="0"/>
              <a:t>putovanja u zemlji i inozemstvu za osobe koje sudjeluju u projektnim aktivnostima (isključivo unutar EU</a:t>
            </a:r>
            <a:r>
              <a:rPr lang="hr-HR" sz="1400" dirty="0" smtClean="0"/>
              <a:t>)</a:t>
            </a:r>
          </a:p>
          <a:p>
            <a:pPr marL="0" indent="0">
              <a:buNone/>
            </a:pPr>
            <a:r>
              <a:rPr lang="hr-HR" sz="1400" dirty="0"/>
              <a:t>	2. Troškovi sudjelovanja ciljnih skupina u projektnim </a:t>
            </a:r>
            <a:r>
              <a:rPr lang="hr-HR" sz="1400" dirty="0" smtClean="0"/>
              <a:t>aktivnostima</a:t>
            </a:r>
          </a:p>
          <a:p>
            <a:pPr marL="0" indent="0">
              <a:buNone/>
            </a:pPr>
            <a:r>
              <a:rPr lang="hr-HR" sz="1400" dirty="0"/>
              <a:t>	3. Troškovi nabave opreme povezane s ostvarenjem projektnih aktivnosti (</a:t>
            </a:r>
            <a:r>
              <a:rPr lang="hr-HR" sz="1400" b="1" dirty="0"/>
              <a:t>u iznosu do 30% svih ugovorenih prihvatljivih troškova </a:t>
            </a:r>
            <a:r>
              <a:rPr lang="hr-HR" sz="1400" b="1" dirty="0" smtClean="0"/>
              <a:t>projekta</a:t>
            </a:r>
            <a:r>
              <a:rPr lang="hr-HR" sz="1400" dirty="0" smtClean="0"/>
              <a:t>)</a:t>
            </a:r>
          </a:p>
          <a:p>
            <a:pPr marL="0" indent="0">
              <a:buNone/>
            </a:pPr>
            <a:r>
              <a:rPr lang="hr-HR" sz="1400" dirty="0"/>
              <a:t>	4. Troškovi promidžbe i </a:t>
            </a:r>
            <a:r>
              <a:rPr lang="hr-HR" sz="1400" dirty="0" smtClean="0"/>
              <a:t>vidljivosti</a:t>
            </a:r>
          </a:p>
          <a:p>
            <a:pPr marL="0" indent="0">
              <a:buNone/>
            </a:pPr>
            <a:r>
              <a:rPr lang="hr-HR" sz="1400" dirty="0"/>
              <a:t>	</a:t>
            </a:r>
            <a:r>
              <a:rPr lang="hr-HR" sz="1400" dirty="0" smtClean="0"/>
              <a:t>5. Troškovi vanjskih usluga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352561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KORIŠTENJE POJEDNOSTAVLJENE MOGUĆNOSTI FINANCIRANJA ZA IZRAVNE TROŠKOVE OSOBLJA</a:t>
            </a:r>
            <a:endParaRPr lang="hr-HR" sz="1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sz="2400" dirty="0"/>
              <a:t>Izravni troškovi osoblja izračunavaju se primjenom fiksne stope od 20% izravnih troškova koji nisu troškovi osoblja te operacije, sukladno članku 272., stavku 30. Uredbe (EU) br. 2018/1046.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/>
              <a:t>Izračun:</a:t>
            </a:r>
          </a:p>
          <a:p>
            <a:pPr marL="0" indent="0">
              <a:buNone/>
            </a:pPr>
            <a:r>
              <a:rPr lang="hr-HR" dirty="0"/>
              <a:t>C = A X B</a:t>
            </a:r>
          </a:p>
          <a:p>
            <a:pPr marL="0" indent="0">
              <a:buNone/>
            </a:pPr>
            <a:r>
              <a:rPr lang="hr-HR" dirty="0"/>
              <a:t>A = Zbroj svih ostalih izravnih troškova koji nisu troškovi osoblja te operacije</a:t>
            </a:r>
          </a:p>
          <a:p>
            <a:pPr marL="0" indent="0">
              <a:buNone/>
            </a:pPr>
            <a:r>
              <a:rPr lang="hr-HR" dirty="0"/>
              <a:t>B = Fiksna stopa (20%)</a:t>
            </a:r>
          </a:p>
          <a:p>
            <a:pPr marL="0" indent="0">
              <a:buNone/>
            </a:pPr>
            <a:r>
              <a:rPr lang="hr-HR" dirty="0"/>
              <a:t>C = Izravni troškovi osoblja</a:t>
            </a:r>
          </a:p>
        </p:txBody>
      </p:sp>
    </p:spTree>
    <p:extLst>
      <p:ext uri="{BB962C8B-B14F-4D97-AF65-F5344CB8AC3E}">
        <p14:creationId xmlns:p14="http://schemas.microsoft.com/office/powerpoint/2010/main" val="108395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hr-HR" sz="2800" b="1" dirty="0" smtClean="0"/>
              <a:t>Neprihvatljivi </a:t>
            </a:r>
            <a:r>
              <a:rPr lang="hr-HR" sz="2800" b="1" dirty="0"/>
              <a:t>izdaci (I)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28600" y="817605"/>
            <a:ext cx="8661400" cy="5892114"/>
          </a:xfrm>
        </p:spPr>
        <p:txBody>
          <a:bodyPr/>
          <a:lstStyle/>
          <a:p>
            <a:pPr marL="0" indent="0">
              <a:buNone/>
            </a:pPr>
            <a:r>
              <a:rPr lang="hr-HR" sz="1300" b="1" dirty="0"/>
              <a:t>U neprihvatljive izdatke spadaju: </a:t>
            </a:r>
          </a:p>
          <a:p>
            <a:pPr marL="0" indent="0" algn="just">
              <a:buNone/>
            </a:pPr>
            <a:r>
              <a:rPr lang="vi-VN" sz="1200" dirty="0"/>
              <a:t>•	</a:t>
            </a:r>
            <a:r>
              <a:rPr lang="vi-VN" sz="1300" b="1" dirty="0"/>
              <a:t>kamate na dug</a:t>
            </a:r>
            <a:r>
              <a:rPr lang="vi-VN" sz="1300" dirty="0"/>
              <a:t>; </a:t>
            </a:r>
          </a:p>
          <a:p>
            <a:pPr marL="0" indent="0" algn="just">
              <a:buNone/>
            </a:pPr>
            <a:r>
              <a:rPr lang="vi-VN" sz="1300" dirty="0"/>
              <a:t>•	</a:t>
            </a:r>
            <a:r>
              <a:rPr lang="vi-VN" sz="1300" b="1" dirty="0"/>
              <a:t>ulaganja u kapital ili kreditna ulaganja</a:t>
            </a:r>
            <a:r>
              <a:rPr lang="vi-VN" sz="1300" dirty="0"/>
              <a:t>; </a:t>
            </a:r>
          </a:p>
          <a:p>
            <a:pPr marL="0" indent="0" algn="just">
              <a:buNone/>
            </a:pPr>
            <a:r>
              <a:rPr lang="vi-VN" sz="1300" dirty="0"/>
              <a:t>•	veća kapitalna ulaganja;</a:t>
            </a:r>
          </a:p>
          <a:p>
            <a:pPr marL="0" indent="0" algn="just">
              <a:buNone/>
            </a:pPr>
            <a:r>
              <a:rPr lang="vi-VN" sz="1300" dirty="0"/>
              <a:t>•	porez na dodanu vrijednost (PDV) (osim u slučajevima kada Korisnik nema mogućnost povrata PDV-a u </a:t>
            </a:r>
            <a:r>
              <a:rPr lang="hr-HR" sz="1300" dirty="0" smtClean="0"/>
              <a:t>	</a:t>
            </a:r>
            <a:r>
              <a:rPr lang="vi-VN" sz="1300" dirty="0" smtClean="0"/>
              <a:t>okviru nacionalnog </a:t>
            </a:r>
            <a:r>
              <a:rPr lang="vi-VN" sz="1300" dirty="0"/>
              <a:t>zakonodavstva o PDV-u); </a:t>
            </a:r>
          </a:p>
          <a:p>
            <a:pPr marL="0" indent="0" algn="just">
              <a:buNone/>
            </a:pPr>
            <a:r>
              <a:rPr lang="vi-VN" sz="1300" dirty="0"/>
              <a:t>•	</a:t>
            </a:r>
            <a:r>
              <a:rPr lang="vi-VN" sz="1300" b="1" dirty="0"/>
              <a:t>kupnja korištene o</a:t>
            </a:r>
            <a:r>
              <a:rPr lang="vi-VN" sz="1300" dirty="0"/>
              <a:t>preme; </a:t>
            </a:r>
          </a:p>
          <a:p>
            <a:pPr marL="0" indent="0" algn="just">
              <a:buNone/>
            </a:pPr>
            <a:r>
              <a:rPr lang="vi-VN" sz="1300" dirty="0"/>
              <a:t>•	</a:t>
            </a:r>
            <a:r>
              <a:rPr lang="vi-VN" sz="1300" b="1" dirty="0"/>
              <a:t>kupnja opreme i vozila koja se koriste u svrhu upravljanja projektom, a ne izravno za provedbu </a:t>
            </a:r>
            <a:r>
              <a:rPr lang="hr-HR" sz="1300" b="1" dirty="0" smtClean="0"/>
              <a:t>	</a:t>
            </a:r>
            <a:r>
              <a:rPr lang="vi-VN" sz="1300" b="1" dirty="0" smtClean="0"/>
              <a:t>projektnih </a:t>
            </a:r>
            <a:r>
              <a:rPr lang="hr-HR" sz="1300" b="1" dirty="0" smtClean="0"/>
              <a:t>	</a:t>
            </a:r>
            <a:r>
              <a:rPr lang="vi-VN" sz="1300" b="1" dirty="0" smtClean="0"/>
              <a:t>aktivnosti</a:t>
            </a:r>
            <a:r>
              <a:rPr lang="vi-VN" sz="1300" dirty="0"/>
              <a:t>; </a:t>
            </a:r>
          </a:p>
          <a:p>
            <a:pPr marL="0" indent="0" algn="just">
              <a:buNone/>
            </a:pPr>
            <a:r>
              <a:rPr lang="vi-VN" sz="1300" dirty="0"/>
              <a:t>•	</a:t>
            </a:r>
            <a:r>
              <a:rPr lang="vi-VN" sz="1300" b="1" dirty="0"/>
              <a:t>otpremnine, doprinosi za dobrovoljna zdravstvena ili mirovinska osiguranja koja nisu obvezna prema </a:t>
            </a:r>
            <a:r>
              <a:rPr lang="hr-HR" sz="1300" b="1" dirty="0" smtClean="0"/>
              <a:t>	</a:t>
            </a:r>
            <a:r>
              <a:rPr lang="vi-VN" sz="1300" b="1" dirty="0" smtClean="0"/>
              <a:t>nacionalnom</a:t>
            </a:r>
            <a:r>
              <a:rPr lang="hr-HR" sz="1300" b="1" dirty="0" smtClean="0"/>
              <a:t> </a:t>
            </a:r>
            <a:r>
              <a:rPr lang="vi-VN" sz="1300" b="1" dirty="0" smtClean="0"/>
              <a:t>zakonodavstvu</a:t>
            </a:r>
            <a:r>
              <a:rPr lang="vi-VN" sz="1300" dirty="0"/>
              <a:t>; </a:t>
            </a:r>
          </a:p>
          <a:p>
            <a:pPr marL="0" indent="0" algn="just">
              <a:buNone/>
            </a:pPr>
            <a:r>
              <a:rPr lang="vi-VN" sz="1300" dirty="0"/>
              <a:t>•	</a:t>
            </a:r>
            <a:r>
              <a:rPr lang="vi-VN" sz="1300" b="1" dirty="0"/>
              <a:t>kazne, financijske globe i troškovi sudskog spora</a:t>
            </a:r>
            <a:r>
              <a:rPr lang="vi-VN" sz="1300" dirty="0"/>
              <a:t>; </a:t>
            </a:r>
          </a:p>
          <a:p>
            <a:pPr marL="0" indent="0" algn="just">
              <a:buNone/>
            </a:pPr>
            <a:r>
              <a:rPr lang="vi-VN" sz="1300" dirty="0"/>
              <a:t>•	</a:t>
            </a:r>
            <a:r>
              <a:rPr lang="vi-VN" sz="1300" b="1" dirty="0"/>
              <a:t>gubici zbog fluktuacija valutnih tečaja i provizija na valutni tečaj</a:t>
            </a:r>
            <a:r>
              <a:rPr lang="vi-VN" sz="1300" dirty="0"/>
              <a:t>; </a:t>
            </a:r>
          </a:p>
          <a:p>
            <a:pPr marL="0" indent="0" algn="just">
              <a:buNone/>
            </a:pPr>
            <a:r>
              <a:rPr lang="vi-VN" sz="1300" dirty="0"/>
              <a:t>•	plaćanje neoporezivih bonusa zaposlenima; </a:t>
            </a:r>
          </a:p>
          <a:p>
            <a:pPr marL="0" indent="0" algn="just">
              <a:buNone/>
            </a:pPr>
            <a:r>
              <a:rPr lang="vi-VN" sz="1300" dirty="0"/>
              <a:t>•	bankovni troškovi za otvaranje i vođenje računa, naknade za financijske transfere i ostali troškovi financijske </a:t>
            </a:r>
            <a:r>
              <a:rPr lang="hr-HR" sz="1300" dirty="0" smtClean="0"/>
              <a:t>	</a:t>
            </a:r>
            <a:r>
              <a:rPr lang="vi-VN" sz="1300" dirty="0" smtClean="0"/>
              <a:t>prirode</a:t>
            </a:r>
            <a:r>
              <a:rPr lang="vi-VN" sz="1300" dirty="0"/>
              <a:t>; </a:t>
            </a:r>
          </a:p>
          <a:p>
            <a:pPr marL="0" indent="0" algn="just">
              <a:buNone/>
            </a:pPr>
            <a:r>
              <a:rPr lang="vi-VN" sz="1300" dirty="0"/>
              <a:t>•	</a:t>
            </a:r>
            <a:r>
              <a:rPr lang="vi-VN" sz="1300" b="1" dirty="0"/>
              <a:t>kupnja infrastrukture, zemljišta i nekretnina</a:t>
            </a:r>
            <a:r>
              <a:rPr lang="vi-VN" sz="1300" dirty="0"/>
              <a:t>; </a:t>
            </a:r>
          </a:p>
          <a:p>
            <a:pPr marL="0" indent="0" algn="just">
              <a:buNone/>
            </a:pPr>
            <a:r>
              <a:rPr lang="vi-VN" sz="1300" dirty="0"/>
              <a:t>•	</a:t>
            </a:r>
            <a:r>
              <a:rPr lang="vi-VN" sz="1300" b="1" dirty="0"/>
              <a:t>amortizacija trajne materijalne imovine</a:t>
            </a:r>
            <a:r>
              <a:rPr lang="vi-VN" sz="1300" dirty="0"/>
              <a:t>; </a:t>
            </a:r>
          </a:p>
          <a:p>
            <a:pPr marL="0" indent="0" algn="just">
              <a:buNone/>
            </a:pPr>
            <a:r>
              <a:rPr lang="vi-VN" sz="1300" dirty="0"/>
              <a:t>•	standardne veličine jediničnih troškova (izuzev primjene jediničnih troškova po satu za izračun troškova </a:t>
            </a:r>
            <a:r>
              <a:rPr lang="hr-HR" sz="1300" dirty="0" smtClean="0"/>
              <a:t>	</a:t>
            </a:r>
            <a:r>
              <a:rPr lang="vi-VN" sz="1300" dirty="0" smtClean="0"/>
              <a:t>osoblja</a:t>
            </a:r>
            <a:r>
              <a:rPr lang="vi-VN" sz="1300" dirty="0"/>
              <a:t>), </a:t>
            </a:r>
            <a:r>
              <a:rPr lang="vi-VN" sz="1300" dirty="0" smtClean="0"/>
              <a:t>fiksni</a:t>
            </a:r>
            <a:r>
              <a:rPr lang="hr-HR" sz="1300" dirty="0" smtClean="0"/>
              <a:t> </a:t>
            </a:r>
            <a:r>
              <a:rPr lang="vi-VN" sz="1300" dirty="0" smtClean="0"/>
              <a:t>iznosi </a:t>
            </a:r>
            <a:r>
              <a:rPr lang="vi-VN" sz="1300" dirty="0"/>
              <a:t>koji nisu veći od 100.000 EUR javnog doprinosa, financiranje primjenom fiksnih </a:t>
            </a:r>
            <a:r>
              <a:rPr lang="hr-HR" sz="1300" dirty="0" smtClean="0"/>
              <a:t>	</a:t>
            </a:r>
            <a:r>
              <a:rPr lang="vi-VN" sz="1300" dirty="0" smtClean="0"/>
              <a:t>stopa </a:t>
            </a:r>
            <a:r>
              <a:rPr lang="vi-VN" sz="1300" dirty="0"/>
              <a:t>(izuzev primjene fiksne </a:t>
            </a:r>
            <a:r>
              <a:rPr lang="hr-HR" sz="1300" dirty="0" smtClean="0"/>
              <a:t>	</a:t>
            </a:r>
            <a:r>
              <a:rPr lang="vi-VN" sz="1300" dirty="0" smtClean="0"/>
              <a:t>stope </a:t>
            </a:r>
            <a:r>
              <a:rPr lang="vi-VN" sz="1300" dirty="0"/>
              <a:t>u visini od 20% ostalih izravnih troškova koji nisu troškovi osoblja te </a:t>
            </a:r>
            <a:r>
              <a:rPr lang="hr-HR" sz="1300" dirty="0" smtClean="0"/>
              <a:t>	</a:t>
            </a:r>
            <a:r>
              <a:rPr lang="vi-VN" sz="1300" dirty="0" smtClean="0"/>
              <a:t>operacije</a:t>
            </a:r>
            <a:r>
              <a:rPr lang="vi-VN" sz="1300" dirty="0"/>
              <a:t>), utvrđeno primjenom postotka na </a:t>
            </a:r>
            <a:r>
              <a:rPr lang="vi-VN" sz="1300" dirty="0" smtClean="0"/>
              <a:t>jednu </a:t>
            </a:r>
            <a:r>
              <a:rPr lang="vi-VN" sz="1300" dirty="0"/>
              <a:t>ili više utvrđenih kategorija troškova;</a:t>
            </a:r>
          </a:p>
          <a:p>
            <a:pPr marL="0" indent="0" algn="just">
              <a:buNone/>
            </a:pPr>
            <a:r>
              <a:rPr lang="vi-VN" sz="1300" dirty="0"/>
              <a:t>•	</a:t>
            </a:r>
            <a:r>
              <a:rPr lang="vi-VN" sz="1300" b="1" dirty="0"/>
              <a:t>doprinosi u naravi u obliku </a:t>
            </a:r>
            <a:r>
              <a:rPr lang="vi-VN" sz="1300" dirty="0"/>
              <a:t>izvršavanja radova ili osiguravanja roba, usluga, zemljišta i nekretnina za koje </a:t>
            </a:r>
            <a:r>
              <a:rPr lang="hr-HR" sz="1300" dirty="0" smtClean="0"/>
              <a:t>	</a:t>
            </a:r>
            <a:r>
              <a:rPr lang="vi-VN" sz="1300" dirty="0" smtClean="0"/>
              <a:t>nije</a:t>
            </a:r>
            <a:r>
              <a:rPr lang="hr-HR" sz="1300" dirty="0" smtClean="0"/>
              <a:t> </a:t>
            </a:r>
            <a:r>
              <a:rPr lang="vi-VN" sz="1300" dirty="0" smtClean="0"/>
              <a:t>izvršeno</a:t>
            </a:r>
            <a:r>
              <a:rPr lang="hr-HR" sz="1300" dirty="0" smtClean="0"/>
              <a:t> </a:t>
            </a:r>
            <a:r>
              <a:rPr lang="vi-VN" sz="1300" dirty="0" smtClean="0"/>
              <a:t>plaćanje </a:t>
            </a:r>
            <a:r>
              <a:rPr lang="vi-VN" sz="1300" dirty="0"/>
              <a:t>u gotovini, potkrijepljeno računima ili </a:t>
            </a:r>
            <a:r>
              <a:rPr lang="vi-VN" sz="1300" b="1" dirty="0"/>
              <a:t>dokumentima iste dokazne vrijednosti; </a:t>
            </a:r>
          </a:p>
          <a:p>
            <a:pPr marL="0" indent="0" algn="just">
              <a:buNone/>
            </a:pPr>
            <a:r>
              <a:rPr lang="vi-VN" sz="1300" b="1" dirty="0"/>
              <a:t>•	</a:t>
            </a:r>
            <a:r>
              <a:rPr lang="vi-VN" sz="1300" dirty="0"/>
              <a:t>izdaci povezani s uslugom revizije projekta, koju nabavlja Korisnik; </a:t>
            </a:r>
          </a:p>
          <a:p>
            <a:pPr marL="0" indent="0" algn="just">
              <a:buNone/>
            </a:pPr>
            <a:r>
              <a:rPr lang="vi-VN" sz="1300" dirty="0"/>
              <a:t>•	izdatak koji ispunjava uvjete za potporu iz EFRR-a; </a:t>
            </a:r>
          </a:p>
          <a:p>
            <a:pPr marL="0" indent="0" algn="just">
              <a:buNone/>
            </a:pPr>
            <a:r>
              <a:rPr lang="hr-HR" sz="1300" dirty="0"/>
              <a:t>	</a:t>
            </a:r>
            <a:endParaRPr lang="hr-HR" sz="1300" dirty="0" smtClean="0"/>
          </a:p>
          <a:p>
            <a:pPr marL="0" indent="0">
              <a:buNone/>
            </a:pPr>
            <a:endParaRPr lang="hr-HR" sz="1050" dirty="0"/>
          </a:p>
          <a:p>
            <a:endParaRPr lang="hr-HR" sz="1050" dirty="0"/>
          </a:p>
        </p:txBody>
      </p:sp>
    </p:spTree>
    <p:extLst>
      <p:ext uri="{BB962C8B-B14F-4D97-AF65-F5344CB8AC3E}">
        <p14:creationId xmlns:p14="http://schemas.microsoft.com/office/powerpoint/2010/main" val="144606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/>
              <a:t>Alokacija sredstava po urbanim područjima (I)</a:t>
            </a:r>
            <a:endParaRPr lang="hr-HR" sz="3200" b="1" dirty="0"/>
          </a:p>
        </p:txBody>
      </p:sp>
      <p:graphicFrame>
        <p:nvGraphicFramePr>
          <p:cNvPr id="8" name="Rezervirano mjesto sadržaja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379956"/>
              </p:ext>
            </p:extLst>
          </p:nvPr>
        </p:nvGraphicFramePr>
        <p:xfrm>
          <a:off x="153670" y="1793876"/>
          <a:ext cx="3962400" cy="17701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4930">
                  <a:extLst>
                    <a:ext uri="{9D8B030D-6E8A-4147-A177-3AD203B41FA5}">
                      <a16:colId xmlns:a16="http://schemas.microsoft.com/office/drawing/2014/main" val="3641386849"/>
                    </a:ext>
                  </a:extLst>
                </a:gridCol>
                <a:gridCol w="1347470">
                  <a:extLst>
                    <a:ext uri="{9D8B030D-6E8A-4147-A177-3AD203B41FA5}">
                      <a16:colId xmlns:a16="http://schemas.microsoft.com/office/drawing/2014/main" val="39650854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120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smtClean="0">
                          <a:solidFill>
                            <a:schemeClr val="tx1"/>
                          </a:solidFill>
                          <a:effectLst/>
                        </a:rPr>
                        <a:t>1. (Ukupna) Bespovratna sredstva 100 % </a:t>
                      </a:r>
                      <a:endParaRPr lang="hr-HR" sz="120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r>
                        <a:rPr lang="hr-HR" sz="1100" b="1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13.700.000,00 HRK </a:t>
                      </a:r>
                      <a:r>
                        <a:rPr lang="hr-HR" sz="11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	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420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120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smtClean="0">
                          <a:solidFill>
                            <a:schemeClr val="tx1"/>
                          </a:solidFill>
                          <a:effectLst/>
                        </a:rPr>
                        <a:t>1.1. Sredstva Europske unije (85 %) </a:t>
                      </a:r>
                      <a:endParaRPr lang="hr-HR" sz="120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r>
                        <a:rPr lang="hr-HR" sz="11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11.645.000,00 HRK 	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059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120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smtClean="0">
                          <a:solidFill>
                            <a:schemeClr val="tx1"/>
                          </a:solidFill>
                          <a:effectLst/>
                        </a:rPr>
                        <a:t>1.2. Sredstva Državnog proračuna (15 %) </a:t>
                      </a:r>
                      <a:endParaRPr lang="hr-HR" sz="120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r>
                        <a:rPr lang="hr-HR" sz="11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2.055.000,00 HRK 	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716209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53670" y="1524572"/>
            <a:ext cx="29337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r-HR" altLang="sr-Latn-R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Grupa: Urbana aglomeracija Osijek</a:t>
            </a:r>
            <a:endParaRPr kumimoji="0" lang="hr-HR" altLang="sr-Latn-R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Rezervirano mjesto sadržaja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8576074"/>
              </p:ext>
            </p:extLst>
          </p:nvPr>
        </p:nvGraphicFramePr>
        <p:xfrm>
          <a:off x="186690" y="4061221"/>
          <a:ext cx="3949700" cy="18321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5731">
                  <a:extLst>
                    <a:ext uri="{9D8B030D-6E8A-4147-A177-3AD203B41FA5}">
                      <a16:colId xmlns:a16="http://schemas.microsoft.com/office/drawing/2014/main" val="3641386849"/>
                    </a:ext>
                  </a:extLst>
                </a:gridCol>
                <a:gridCol w="1253969">
                  <a:extLst>
                    <a:ext uri="{9D8B030D-6E8A-4147-A177-3AD203B41FA5}">
                      <a16:colId xmlns:a16="http://schemas.microsoft.com/office/drawing/2014/main" val="39650854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 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2. (Ukupna) Bespovratna sredstva 100 % 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r-HR" sz="1200" b="1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6.343.000,00 HRK </a:t>
                      </a:r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	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420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 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2.1. Sredstva Europske unije (85 %) 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5.391.550,00 HRK 	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059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 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2.2. Sredstva Državnog proračuna (15 %) 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r-HR" sz="1100" b="0" i="0" u="none" strike="noStrike" baseline="0" dirty="0" smtClean="0">
                          <a:solidFill>
                            <a:srgbClr val="000000"/>
                          </a:solidFill>
                        </a:rPr>
                        <a:t>951.450,00 HRK 	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716209"/>
                  </a:ext>
                </a:extLst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670" y="3784222"/>
            <a:ext cx="29337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hangingPunct="0"/>
            <a:r>
              <a:rPr lang="pl-PL" altLang="sr-Latn-RS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Grupa</a:t>
            </a:r>
            <a:r>
              <a:rPr lang="pl-PL" altLang="sr-Latn-R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Urbano područje Pula</a:t>
            </a:r>
          </a:p>
        </p:txBody>
      </p:sp>
      <p:graphicFrame>
        <p:nvGraphicFramePr>
          <p:cNvPr id="14" name="Rezervirano mjesto sadržaja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6684738"/>
              </p:ext>
            </p:extLst>
          </p:nvPr>
        </p:nvGraphicFramePr>
        <p:xfrm>
          <a:off x="4547870" y="1792047"/>
          <a:ext cx="3962400" cy="18321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7630">
                  <a:extLst>
                    <a:ext uri="{9D8B030D-6E8A-4147-A177-3AD203B41FA5}">
                      <a16:colId xmlns:a16="http://schemas.microsoft.com/office/drawing/2014/main" val="3641386849"/>
                    </a:ext>
                  </a:extLst>
                </a:gridCol>
                <a:gridCol w="1334770">
                  <a:extLst>
                    <a:ext uri="{9D8B030D-6E8A-4147-A177-3AD203B41FA5}">
                      <a16:colId xmlns:a16="http://schemas.microsoft.com/office/drawing/2014/main" val="39650854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 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3. (Ukupna) Bespovratna sredstva 100 % 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12.838.000,00 </a:t>
                      </a:r>
                      <a:r>
                        <a:rPr lang="hr-HR" sz="11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HRK 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420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 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3.1. Sredstva Europske unije (85 %) 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10.912.300,00HRK 	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059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 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3.2. Sredstva Državnog proračuna (15 %) 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1.925.700,00 HRK 	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716209"/>
                  </a:ext>
                </a:extLst>
              </a:tr>
            </a:tbl>
          </a:graphicData>
        </a:graphic>
      </p:graphicFrame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4547870" y="1522743"/>
            <a:ext cx="29337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hangingPunct="0"/>
            <a:r>
              <a:rPr lang="pl-PL" altLang="sr-Latn-RS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Grupa</a:t>
            </a:r>
            <a:r>
              <a:rPr lang="pl-PL" altLang="sr-Latn-R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Urbana aglomeracija Rijeka</a:t>
            </a:r>
            <a:endParaRPr kumimoji="0" lang="hr-HR" altLang="sr-Latn-R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" name="Rezervirano mjesto sadržaja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0754619"/>
              </p:ext>
            </p:extLst>
          </p:nvPr>
        </p:nvGraphicFramePr>
        <p:xfrm>
          <a:off x="4547870" y="4036264"/>
          <a:ext cx="3962400" cy="1659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5731">
                  <a:extLst>
                    <a:ext uri="{9D8B030D-6E8A-4147-A177-3AD203B41FA5}">
                      <a16:colId xmlns:a16="http://schemas.microsoft.com/office/drawing/2014/main" val="3641386849"/>
                    </a:ext>
                  </a:extLst>
                </a:gridCol>
                <a:gridCol w="1266669">
                  <a:extLst>
                    <a:ext uri="{9D8B030D-6E8A-4147-A177-3AD203B41FA5}">
                      <a16:colId xmlns:a16="http://schemas.microsoft.com/office/drawing/2014/main" val="39650854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 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4. (Ukupna) Bespovratna sredstva 100 % 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r-HR" sz="1200" b="1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8.045.000,00 HRK </a:t>
                      </a:r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	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420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 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4.1. Sredstva Europske unije (85 %) 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6.838.250,00 HRK 	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059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 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4.2. Sredstva Državnog proračuna (15 %) 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1.206.750,00 HRK 	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716209"/>
                  </a:ext>
                </a:extLst>
              </a:tr>
            </a:tbl>
          </a:graphicData>
        </a:graphic>
      </p:graphicFrame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547870" y="3766960"/>
            <a:ext cx="29337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hangingPunct="0"/>
            <a:r>
              <a:rPr lang="pl-PL" altLang="sr-Latn-RS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Grupa</a:t>
            </a:r>
            <a:r>
              <a:rPr lang="pl-PL" altLang="sr-Latn-R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Urbano područje Slavonski Brod</a:t>
            </a:r>
            <a:endParaRPr kumimoji="0" lang="hr-HR" altLang="sr-Latn-R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82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8849"/>
            <a:ext cx="8229600" cy="715962"/>
          </a:xfrm>
        </p:spPr>
        <p:txBody>
          <a:bodyPr/>
          <a:lstStyle/>
          <a:p>
            <a:r>
              <a:rPr lang="hr-HR" sz="2800" b="1" dirty="0" smtClean="0"/>
              <a:t>Neprihvatljivi </a:t>
            </a:r>
            <a:r>
              <a:rPr lang="hr-HR" sz="2800" b="1" dirty="0"/>
              <a:t>izdaci (II)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28600" y="733168"/>
            <a:ext cx="8754762" cy="5890054"/>
          </a:xfrm>
        </p:spPr>
        <p:txBody>
          <a:bodyPr/>
          <a:lstStyle/>
          <a:p>
            <a:pPr marL="0" indent="0" algn="just">
              <a:buNone/>
            </a:pPr>
            <a:r>
              <a:rPr lang="vi-VN" sz="1200" dirty="0" smtClean="0"/>
              <a:t>•</a:t>
            </a:r>
            <a:r>
              <a:rPr lang="vi-VN" sz="1200" dirty="0"/>
              <a:t>	</a:t>
            </a:r>
            <a:r>
              <a:rPr lang="vi-VN" sz="1300" dirty="0"/>
              <a:t>izdaci jamstava koja izdaje banka ili druga financijska institucija; </a:t>
            </a:r>
          </a:p>
          <a:p>
            <a:pPr marL="0" indent="0" algn="just">
              <a:buNone/>
            </a:pPr>
            <a:r>
              <a:rPr lang="vi-VN" sz="1300" dirty="0"/>
              <a:t>•	</a:t>
            </a:r>
            <a:r>
              <a:rPr lang="vi-VN" sz="1300" b="1" dirty="0"/>
              <a:t>izravni troškovi osoblja koji premašuju 20% ostalih prihvatljivih izravnih troškova koji nisu izravni </a:t>
            </a:r>
            <a:r>
              <a:rPr lang="hr-HR" sz="1300" b="1" dirty="0" smtClean="0"/>
              <a:t>	</a:t>
            </a:r>
            <a:r>
              <a:rPr lang="vi-VN" sz="1300" b="1" dirty="0" smtClean="0"/>
              <a:t>troškovi</a:t>
            </a:r>
            <a:r>
              <a:rPr lang="hr-HR" sz="1300" b="1" dirty="0" smtClean="0"/>
              <a:t> </a:t>
            </a:r>
            <a:r>
              <a:rPr lang="vi-VN" sz="1300" b="1" dirty="0" smtClean="0"/>
              <a:t>osoblja </a:t>
            </a:r>
            <a:r>
              <a:rPr lang="vi-VN" sz="1300" b="1" dirty="0"/>
              <a:t>te </a:t>
            </a:r>
            <a:r>
              <a:rPr lang="vi-VN" sz="1300" b="1" dirty="0" smtClean="0"/>
              <a:t>operacije</a:t>
            </a:r>
            <a:r>
              <a:rPr lang="vi-VN" sz="1300" b="1" dirty="0"/>
              <a:t>; </a:t>
            </a:r>
          </a:p>
          <a:p>
            <a:pPr marL="0" indent="0" algn="just">
              <a:buNone/>
            </a:pPr>
            <a:r>
              <a:rPr lang="vi-VN" sz="1300" b="1" dirty="0"/>
              <a:t>•	nabava opreme i adaptacija prostora za provedbu projektnih aktivnosti koji zajedno prelaze 30% svih </a:t>
            </a:r>
            <a:r>
              <a:rPr lang="hr-HR" sz="1300" b="1" dirty="0" smtClean="0"/>
              <a:t>	</a:t>
            </a:r>
            <a:r>
              <a:rPr lang="vi-VN" sz="1300" b="1" dirty="0" smtClean="0"/>
              <a:t>ugovorenih prihvatljivih </a:t>
            </a:r>
            <a:r>
              <a:rPr lang="vi-VN" sz="1300" b="1" dirty="0"/>
              <a:t>troškova proje</a:t>
            </a:r>
            <a:r>
              <a:rPr lang="vi-VN" sz="1300" dirty="0"/>
              <a:t>kta;</a:t>
            </a:r>
          </a:p>
          <a:p>
            <a:pPr marL="0" indent="0" algn="just">
              <a:buNone/>
            </a:pPr>
            <a:r>
              <a:rPr lang="vi-VN" sz="1300" dirty="0"/>
              <a:t>•	troškovi izrade studijskih programa; </a:t>
            </a:r>
          </a:p>
          <a:p>
            <a:pPr marL="0" indent="0" algn="just">
              <a:buNone/>
            </a:pPr>
            <a:r>
              <a:rPr lang="vi-VN" sz="1300" dirty="0"/>
              <a:t>•	</a:t>
            </a:r>
            <a:r>
              <a:rPr lang="vi-VN" sz="1300" b="1" dirty="0"/>
              <a:t>troškovi vezani uz radionice, seminare, konferencije, kongrese i druge oblike usavršavanja povezane s </a:t>
            </a:r>
            <a:r>
              <a:rPr lang="hr-HR" sz="1300" b="1" dirty="0" smtClean="0"/>
              <a:t>	</a:t>
            </a:r>
            <a:r>
              <a:rPr lang="vi-VN" sz="1300" b="1" dirty="0" smtClean="0"/>
              <a:t>upravljanjem</a:t>
            </a:r>
            <a:r>
              <a:rPr lang="hr-HR" sz="1300" b="1" dirty="0" smtClean="0"/>
              <a:t> </a:t>
            </a:r>
            <a:r>
              <a:rPr lang="vi-VN" sz="1300" b="1" dirty="0" smtClean="0"/>
              <a:t>projektom </a:t>
            </a:r>
            <a:r>
              <a:rPr lang="vi-VN" sz="1300" b="1" dirty="0"/>
              <a:t>i administracijom</a:t>
            </a:r>
            <a:r>
              <a:rPr lang="vi-VN" sz="1300" dirty="0"/>
              <a:t>, osim onih u organizaciji posredničkih tijela kao ugovornih </a:t>
            </a:r>
            <a:r>
              <a:rPr lang="hr-HR" sz="1300" dirty="0" smtClean="0"/>
              <a:t>	</a:t>
            </a:r>
            <a:r>
              <a:rPr lang="vi-VN" sz="1300" dirty="0" smtClean="0"/>
              <a:t>strana</a:t>
            </a:r>
            <a:r>
              <a:rPr lang="vi-VN" sz="1300" dirty="0"/>
              <a:t>; </a:t>
            </a:r>
          </a:p>
          <a:p>
            <a:pPr marL="0" indent="0" algn="just">
              <a:buNone/>
            </a:pPr>
            <a:r>
              <a:rPr lang="vi-VN" sz="1300" dirty="0"/>
              <a:t>•	novčana pomoć, odnosno naknada za polaznike tijekom teorijskog i praktičnog dijela edukacije; </a:t>
            </a:r>
          </a:p>
          <a:p>
            <a:pPr marL="0" indent="0" algn="just">
              <a:buNone/>
            </a:pPr>
            <a:r>
              <a:rPr lang="vi-VN" sz="1300" dirty="0"/>
              <a:t>•	troškovi razvoja posebno osmišljenih programa za unaprjeđenje mekih i/ili transverzalnih (prenosivih) i vještina </a:t>
            </a:r>
            <a:r>
              <a:rPr lang="hr-HR" sz="1300" dirty="0" smtClean="0"/>
              <a:t>	</a:t>
            </a:r>
            <a:r>
              <a:rPr lang="vi-VN" sz="1300" dirty="0" smtClean="0"/>
              <a:t>pripadnika/ca </a:t>
            </a:r>
            <a:r>
              <a:rPr lang="vi-VN" sz="1300" dirty="0"/>
              <a:t>ciljnih skupina ukoliko isti nisu provedeni za ciljnu skupinu; </a:t>
            </a:r>
          </a:p>
          <a:p>
            <a:pPr marL="0" indent="0" algn="just">
              <a:buNone/>
            </a:pPr>
            <a:r>
              <a:rPr lang="vi-VN" sz="1300" dirty="0"/>
              <a:t>•	troškovi podugovaranja (nabava dobara, usluga, radova) samih Korisnika i/ili partnera; </a:t>
            </a:r>
          </a:p>
          <a:p>
            <a:pPr marL="0" indent="0" algn="just">
              <a:buNone/>
            </a:pPr>
            <a:r>
              <a:rPr lang="vi-VN" sz="1300" dirty="0"/>
              <a:t>•	troškovi dodatnog dohotka za obavljanje poslova vezanih uz projekt temeljem ugovora o djelu za zaposlenike </a:t>
            </a:r>
            <a:r>
              <a:rPr lang="hr-HR" sz="1300" dirty="0" smtClean="0"/>
              <a:t>	</a:t>
            </a:r>
            <a:r>
              <a:rPr lang="vi-VN" sz="1300" dirty="0" smtClean="0"/>
              <a:t>Korisnika </a:t>
            </a:r>
            <a:r>
              <a:rPr lang="hr-HR" sz="1300" dirty="0" smtClean="0"/>
              <a:t>	</a:t>
            </a:r>
            <a:r>
              <a:rPr lang="vi-VN" sz="1300" dirty="0" smtClean="0"/>
              <a:t>i/ili </a:t>
            </a:r>
            <a:r>
              <a:rPr lang="vi-VN" sz="1300" dirty="0"/>
              <a:t>partnera koji istovremeno svoju redovnu plaću primaju temeljem ugovora o radu; </a:t>
            </a:r>
          </a:p>
          <a:p>
            <a:pPr marL="0" indent="0" algn="just">
              <a:buNone/>
            </a:pPr>
            <a:r>
              <a:rPr lang="vi-VN" sz="1300" dirty="0"/>
              <a:t>•	</a:t>
            </a:r>
            <a:r>
              <a:rPr lang="vi-VN" sz="1300" b="1" dirty="0"/>
              <a:t>troškovi prigodnih nagrada radniku (božićnica i/ili regres) u stvarno isplaćenom iznosu iznad </a:t>
            </a:r>
            <a:r>
              <a:rPr lang="hr-HR" sz="1300" b="1" dirty="0" smtClean="0"/>
              <a:t>	</a:t>
            </a:r>
            <a:r>
              <a:rPr lang="vi-VN" sz="1300" b="1" dirty="0" smtClean="0"/>
              <a:t>neoporezivog godišnjeg</a:t>
            </a:r>
            <a:r>
              <a:rPr lang="hr-HR" sz="1300" b="1" dirty="0" smtClean="0"/>
              <a:t> </a:t>
            </a:r>
            <a:r>
              <a:rPr lang="vi-VN" sz="1300" b="1" dirty="0" smtClean="0"/>
              <a:t>iznosa</a:t>
            </a:r>
            <a:r>
              <a:rPr lang="vi-VN" sz="1300" dirty="0"/>
              <a:t>; </a:t>
            </a:r>
          </a:p>
          <a:p>
            <a:pPr marL="0" indent="0" algn="just">
              <a:buNone/>
            </a:pPr>
            <a:r>
              <a:rPr lang="vi-VN" sz="1300" dirty="0"/>
              <a:t>•	</a:t>
            </a:r>
            <a:r>
              <a:rPr lang="vi-VN" sz="1300" b="1" dirty="0"/>
              <a:t>jubilarne nagrade i naknade za odvojeni život</a:t>
            </a:r>
            <a:r>
              <a:rPr lang="vi-VN" sz="1300" dirty="0"/>
              <a:t>; </a:t>
            </a:r>
          </a:p>
          <a:p>
            <a:pPr marL="0" indent="0" algn="just">
              <a:buNone/>
            </a:pPr>
            <a:r>
              <a:rPr lang="vi-VN" sz="1300" dirty="0"/>
              <a:t>•	naknade plaća za vrijeme privremene nesposobnosti za rad zbog bolesti ili ozljede i privremene spriječenosti </a:t>
            </a:r>
            <a:r>
              <a:rPr lang="hr-HR" sz="1300" dirty="0" smtClean="0"/>
              <a:t>	</a:t>
            </a:r>
            <a:r>
              <a:rPr lang="vi-VN" sz="1300" dirty="0" smtClean="0"/>
              <a:t>obavljanja</a:t>
            </a:r>
            <a:r>
              <a:rPr lang="hr-HR" sz="1300" dirty="0" smtClean="0"/>
              <a:t> </a:t>
            </a:r>
            <a:r>
              <a:rPr lang="vi-VN" sz="1300" dirty="0" smtClean="0"/>
              <a:t>rada </a:t>
            </a:r>
            <a:r>
              <a:rPr lang="vi-VN" sz="1300" dirty="0"/>
              <a:t>zbog određenog liječenja ili medicinskog ispitivanja koje se ne može obaviti izvan radnog </a:t>
            </a:r>
            <a:r>
              <a:rPr lang="hr-HR" sz="1300" dirty="0" smtClean="0"/>
              <a:t>	</a:t>
            </a:r>
            <a:r>
              <a:rPr lang="vi-VN" sz="1300" dirty="0" smtClean="0"/>
              <a:t>vremena </a:t>
            </a:r>
            <a:r>
              <a:rPr lang="vi-VN" sz="1300" dirty="0"/>
              <a:t>osiguranika na </a:t>
            </a:r>
            <a:r>
              <a:rPr lang="hr-HR" sz="1300" dirty="0" smtClean="0"/>
              <a:t>	</a:t>
            </a:r>
            <a:r>
              <a:rPr lang="vi-VN" sz="1300" dirty="0" smtClean="0"/>
              <a:t>teret </a:t>
            </a:r>
            <a:r>
              <a:rPr lang="vi-VN" sz="1300" dirty="0"/>
              <a:t>sredstava Hrvatskog zavoda za zdravstveno osiguranje; </a:t>
            </a:r>
          </a:p>
          <a:p>
            <a:pPr marL="0" indent="0" algn="just">
              <a:buNone/>
            </a:pPr>
            <a:r>
              <a:rPr lang="vi-VN" sz="1300" dirty="0"/>
              <a:t>•	jednokratne naknade i potpore koje čine materijalno pravo radnika, a koje se ostvaruju temeljem nastanka </a:t>
            </a:r>
            <a:r>
              <a:rPr lang="hr-HR" sz="1300" dirty="0" smtClean="0"/>
              <a:t>	</a:t>
            </a:r>
            <a:r>
              <a:rPr lang="vi-VN" sz="1300" dirty="0" smtClean="0"/>
              <a:t>okolnosti </a:t>
            </a:r>
            <a:r>
              <a:rPr lang="vi-VN" sz="1300" dirty="0"/>
              <a:t>za </a:t>
            </a:r>
            <a:r>
              <a:rPr lang="vi-VN" sz="1300" dirty="0" smtClean="0"/>
              <a:t>koje </a:t>
            </a:r>
            <a:r>
              <a:rPr lang="vi-VN" sz="1300" dirty="0"/>
              <a:t>se dodjeljuju i ne isplaćuju se svim zaposlenicima korisnika (u slučaju smrti člana uže obitelji, </a:t>
            </a:r>
            <a:r>
              <a:rPr lang="hr-HR" sz="1300" dirty="0" smtClean="0"/>
              <a:t>	</a:t>
            </a:r>
            <a:r>
              <a:rPr lang="vi-VN" sz="1300" dirty="0" smtClean="0"/>
              <a:t>za novorođeno</a:t>
            </a:r>
            <a:r>
              <a:rPr lang="hr-HR" sz="1300" dirty="0" smtClean="0"/>
              <a:t> </a:t>
            </a:r>
            <a:r>
              <a:rPr lang="vi-VN" sz="1300" dirty="0" smtClean="0"/>
              <a:t>dijete</a:t>
            </a:r>
            <a:r>
              <a:rPr lang="vi-VN" sz="1300" dirty="0"/>
              <a:t>, zbog bolovanja zaposlenika duljeg od 90 dana, dar za djecu i slično); </a:t>
            </a:r>
          </a:p>
          <a:p>
            <a:pPr marL="0" indent="0" algn="just">
              <a:buNone/>
            </a:pPr>
            <a:r>
              <a:rPr lang="vi-VN" sz="1300" dirty="0"/>
              <a:t>•	</a:t>
            </a:r>
            <a:r>
              <a:rPr lang="vi-VN" sz="1300" b="1" dirty="0"/>
              <a:t>troškovi koji su već bili financirani iz javnih izvora odnosno troškovi koji se u razdoblju provedbe </a:t>
            </a:r>
            <a:r>
              <a:rPr lang="hr-HR" sz="1300" b="1" dirty="0" smtClean="0"/>
              <a:t>	</a:t>
            </a:r>
            <a:r>
              <a:rPr lang="vi-VN" sz="1300" b="1" dirty="0" smtClean="0"/>
              <a:t>projekte financiraju iz</a:t>
            </a:r>
            <a:r>
              <a:rPr lang="hr-HR" sz="1300" b="1" dirty="0" smtClean="0"/>
              <a:t> </a:t>
            </a:r>
            <a:r>
              <a:rPr lang="vi-VN" sz="1300" b="1" dirty="0" smtClean="0"/>
              <a:t>drugih </a:t>
            </a:r>
            <a:r>
              <a:rPr lang="vi-VN" sz="1300" b="1" dirty="0"/>
              <a:t>izvora</a:t>
            </a:r>
            <a:r>
              <a:rPr lang="vi-VN" sz="1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692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/>
              <a:t>Način podnošenja projektnog prijedloga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285876"/>
            <a:ext cx="8229600" cy="540067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hr-HR" sz="1800" dirty="0"/>
              <a:t>Prijavitelj na ovaj Poziv može dostaviti </a:t>
            </a:r>
            <a:r>
              <a:rPr lang="hr-HR" sz="1800" b="1" dirty="0"/>
              <a:t>samo jedan projektni prijedlog </a:t>
            </a:r>
            <a:endParaRPr lang="hr-HR" sz="18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hr-HR" sz="1800" dirty="0"/>
              <a:t>Prijavitelj može istovremeno biti partner u drugim projektnim prijedlozima, Partneri mogu sudjelovati u više od jednog projektnog prijedloga</a:t>
            </a:r>
            <a:endParaRPr lang="hr-HR" sz="1800" dirty="0" smtClean="0"/>
          </a:p>
          <a:p>
            <a:pPr>
              <a:buFont typeface="Wingdings" panose="05000000000000000000" pitchFamily="2" charset="2"/>
              <a:buChar char="ü"/>
            </a:pPr>
            <a:endParaRPr lang="hr-HR" sz="1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hr-HR" sz="1800" dirty="0" smtClean="0"/>
              <a:t>Projektni prijedlozi podnose se </a:t>
            </a:r>
            <a:r>
              <a:rPr lang="hr-HR" sz="1800" b="1" dirty="0" smtClean="0"/>
              <a:t>isključivo preporučenom poštanskom pošiljkom ili predaju osobnom dostavom </a:t>
            </a:r>
            <a:r>
              <a:rPr lang="hr-HR" sz="1800" dirty="0" smtClean="0"/>
              <a:t>na sljedeću adresu: </a:t>
            </a:r>
          </a:p>
          <a:p>
            <a:pPr marL="400050" lvl="1" indent="0">
              <a:buNone/>
            </a:pPr>
            <a:r>
              <a:rPr lang="hr-HR" sz="1600" b="1" dirty="0" smtClean="0"/>
              <a:t>Hrvatski zavod za zapošljavanje </a:t>
            </a:r>
            <a:endParaRPr lang="hr-HR" sz="1600" dirty="0" smtClean="0"/>
          </a:p>
          <a:p>
            <a:pPr marL="400050" lvl="1" indent="0">
              <a:buNone/>
            </a:pPr>
            <a:r>
              <a:rPr lang="hr-HR" sz="1600" b="1" dirty="0" smtClean="0"/>
              <a:t>Ured za financiranje i ugovaranje projekata Europske unije </a:t>
            </a:r>
            <a:endParaRPr lang="hr-HR" sz="1600" dirty="0" smtClean="0"/>
          </a:p>
          <a:p>
            <a:pPr marL="400050" lvl="1" indent="0">
              <a:buNone/>
            </a:pPr>
            <a:r>
              <a:rPr lang="hr-HR" sz="1600" b="1" dirty="0" err="1" smtClean="0"/>
              <a:t>Petračićeva</a:t>
            </a:r>
            <a:r>
              <a:rPr lang="hr-HR" sz="1600" b="1" dirty="0" smtClean="0"/>
              <a:t> 4/3 </a:t>
            </a:r>
            <a:endParaRPr lang="hr-HR" sz="1600" dirty="0" smtClean="0"/>
          </a:p>
          <a:p>
            <a:pPr marL="400050" lvl="1" indent="0">
              <a:buNone/>
            </a:pPr>
            <a:r>
              <a:rPr lang="hr-HR" sz="1600" b="1" dirty="0" smtClean="0"/>
              <a:t>10 000 Zagreb </a:t>
            </a:r>
          </a:p>
          <a:p>
            <a:pPr marL="400050" lvl="1" indent="0">
              <a:buNone/>
            </a:pPr>
            <a:endParaRPr lang="hr-HR" sz="1600" b="1" u="sng" dirty="0" smtClean="0"/>
          </a:p>
          <a:p>
            <a:pPr marL="400050" lvl="1" indent="0">
              <a:buNone/>
            </a:pPr>
            <a:r>
              <a:rPr lang="hr-HR" sz="1800" b="1" u="sng" dirty="0" smtClean="0">
                <a:solidFill>
                  <a:srgbClr val="FF0000"/>
                </a:solidFill>
              </a:rPr>
              <a:t>Projektne </a:t>
            </a:r>
            <a:r>
              <a:rPr lang="hr-HR" sz="1800" b="1" u="sng" dirty="0">
                <a:solidFill>
                  <a:srgbClr val="FF0000"/>
                </a:solidFill>
              </a:rPr>
              <a:t>prijedloge će biti moguće podnositi od 20. siječnja 2020. godine</a:t>
            </a:r>
            <a:r>
              <a:rPr lang="hr-HR" sz="1800" b="1" u="sng" dirty="0"/>
              <a:t>. </a:t>
            </a:r>
            <a:endParaRPr lang="hr-HR" sz="1800" u="sng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hr-HR" sz="1800" dirty="0" smtClean="0"/>
              <a:t>Kod podnošenja projektnog prijedloga poštanskom pošiljkom na zaprimljenom paketu/omotnici moraju biti </a:t>
            </a:r>
            <a:r>
              <a:rPr lang="hr-HR" sz="1800" b="1" dirty="0" smtClean="0"/>
              <a:t>jasno i čitljivo naznačeni datum i vrijeme (sat i minute) slanja projektnog prijedloga.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sz="18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hr-HR" sz="1800" dirty="0" smtClean="0"/>
              <a:t>Ukoliko kod podnošenja projektnog prijedloga poštanskom pošiljkom na paketu/omotnici </a:t>
            </a:r>
            <a:r>
              <a:rPr lang="hr-HR" sz="1800" b="1" dirty="0" smtClean="0"/>
              <a:t>nije zabilježen datum, takav projektni prijedlog se isključuje.</a:t>
            </a:r>
          </a:p>
          <a:p>
            <a:pPr algn="just"/>
            <a:endParaRPr lang="hr-HR" sz="1800" b="1" dirty="0"/>
          </a:p>
          <a:p>
            <a:pPr marL="0" indent="0">
              <a:buNone/>
            </a:pPr>
            <a:endParaRPr lang="hr-HR" sz="1800" b="1" dirty="0"/>
          </a:p>
          <a:p>
            <a:pPr marL="0" indent="0">
              <a:buNone/>
            </a:pPr>
            <a:endParaRPr lang="hr-HR" sz="1800" b="1" dirty="0"/>
          </a:p>
          <a:p>
            <a:pPr marL="0" indent="0">
              <a:buNone/>
            </a:pP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268605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2" y="222421"/>
            <a:ext cx="8229600" cy="790831"/>
          </a:xfrm>
        </p:spPr>
        <p:txBody>
          <a:bodyPr/>
          <a:lstStyle/>
          <a:p>
            <a:r>
              <a:rPr lang="hr-HR" sz="3200" b="1" dirty="0"/>
              <a:t>Sadržaj projektnog prijedloga (I)</a:t>
            </a:r>
          </a:p>
        </p:txBody>
      </p:sp>
      <p:graphicFrame>
        <p:nvGraphicFramePr>
          <p:cNvPr id="9" name="Tablic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209133"/>
              </p:ext>
            </p:extLst>
          </p:nvPr>
        </p:nvGraphicFramePr>
        <p:xfrm>
          <a:off x="333376" y="877331"/>
          <a:ext cx="8353426" cy="5671149"/>
        </p:xfrm>
        <a:graphic>
          <a:graphicData uri="http://schemas.openxmlformats.org/drawingml/2006/table">
            <a:tbl>
              <a:tblPr firstRow="1" firstCol="1" bandRow="1"/>
              <a:tblGrid>
                <a:gridCol w="3161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7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4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20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DOKUMENT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hr-HR" sz="11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89" marR="1668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VERZIJA DOKUMENTA</a:t>
                      </a:r>
                    </a:p>
                  </a:txBody>
                  <a:tcPr marL="16689" marR="1668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DOKUMENT SE DOSTAVLJA ZA</a:t>
                      </a:r>
                    </a:p>
                  </a:txBody>
                  <a:tcPr marL="16689" marR="1668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25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 Prijavni obrazac A</a:t>
                      </a:r>
                      <a:endParaRPr lang="hr-HR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89" marR="166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Elektronička inačica</a:t>
                      </a:r>
                      <a:r>
                        <a:rPr lang="hr-H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u izvornom PDF formatu izvezenom iz SF MIS sustava (tzv. izvezeni PDF format) - spremljen za službeno podnošenje sa zabilježenim datumom i vremenom kad je izvezen iz SF MIS sustava te ne smije biti spremljen kao skica. Elektronička inačica treba biti dostavljena isključivo na CD-R  ili DVD-R.</a:t>
                      </a:r>
                    </a:p>
                  </a:txBody>
                  <a:tcPr marL="16689" marR="166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Prijavitelja</a:t>
                      </a:r>
                    </a:p>
                  </a:txBody>
                  <a:tcPr marL="16689" marR="166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33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 Izjava prijavitelja o istinitosti podataka, izbjegavanju dvostrukog financiranja i ispunjavanju preduvjeta za sudjelovanje u postupku dodjele bespovratnih sredstava i Izjava o partnerstvu (Obrazac 2) </a:t>
                      </a:r>
                      <a:r>
                        <a:rPr lang="hr-H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(ne starija od 45 dana od dana podnošenja projektnog prijedloga)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Ako u odgovarajućem registru nije navedena osoba ovlaštena za zastupanje, uz Izjavu se dostavlja i dokument koji dokazuje da je potpisnik Izjave osoba ovlaštena za zastupanje prijavitelja.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89" marR="166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i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Originalna papirnata verzija</a:t>
                      </a:r>
                      <a:r>
                        <a:rPr lang="hr-HR" sz="1100" i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r-H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Izjave datirana, potpisana od ovlaštene osobe i ovjerena službenim pečatom organizacije </a:t>
                      </a:r>
                      <a:r>
                        <a:rPr lang="hr-HR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 </a:t>
                      </a:r>
                      <a:r>
                        <a:rPr lang="hr-HR" sz="11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elektronička preslika dokumenta</a:t>
                      </a:r>
                      <a:r>
                        <a:rPr lang="hr-H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Elektronička verzija treba biti dostavljena na CD-R ili DVD-R.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89" marR="166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Prijavitelja</a:t>
                      </a:r>
                    </a:p>
                  </a:txBody>
                  <a:tcPr marL="16689" marR="166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31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 </a:t>
                      </a:r>
                      <a:r>
                        <a:rPr lang="hr-HR" sz="11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Izjava partnera o istinitosti podataka, izbjegavanju dvostrukog financiranja i ispunjavanju preduvjeta za sudjelovanje u postupku dodjele bespovratnih sredstava i Izjava o partnerstvu (Obrazac 3) </a:t>
                      </a:r>
                      <a:r>
                        <a:rPr lang="hr-HR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(ne starija od 45 dana od dana podnošenja projektne prijave). </a:t>
                      </a:r>
                      <a:endParaRPr lang="hr-HR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Ako u odgovarajućem registru nije navedena osoba ovlaštena za zastupanje, uz Izjavu se dostavlja i dokument koji dokazuje da je potpisnik Izjave osoba ovlaštena za zastupanje partnera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89" marR="166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b="1" i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Originalna papirnata verzija</a:t>
                      </a:r>
                      <a:r>
                        <a:rPr lang="hr-HR" sz="1100" i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r-H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Izjave datirana, potpisana od ovlaštene osobe i ovjerena službenim pečatom organizacije </a:t>
                      </a:r>
                      <a:r>
                        <a:rPr lang="hr-HR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 </a:t>
                      </a:r>
                      <a:r>
                        <a:rPr lang="hr-HR" sz="11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elektronička preslika dokumenta</a:t>
                      </a:r>
                      <a:r>
                        <a:rPr lang="hr-H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Elektronička verzija treba biti dostavljena na CD-R ili DVD-R.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89" marR="166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Partnera/e </a:t>
                      </a:r>
                    </a:p>
                  </a:txBody>
                  <a:tcPr marL="16689" marR="166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492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48282"/>
            <a:ext cx="8229600" cy="741405"/>
          </a:xfrm>
        </p:spPr>
        <p:txBody>
          <a:bodyPr/>
          <a:lstStyle/>
          <a:p>
            <a:r>
              <a:rPr lang="hr-HR" sz="3200" b="1" dirty="0"/>
              <a:t>Sadržaj projektnog prijedloga (</a:t>
            </a:r>
            <a:r>
              <a:rPr lang="hr-HR" sz="3200" b="1" dirty="0" smtClean="0"/>
              <a:t>II) </a:t>
            </a:r>
            <a:endParaRPr lang="hr-HR" sz="3200" b="1" dirty="0"/>
          </a:p>
        </p:txBody>
      </p:sp>
      <p:graphicFrame>
        <p:nvGraphicFramePr>
          <p:cNvPr id="9" name="Tablic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991982"/>
              </p:ext>
            </p:extLst>
          </p:nvPr>
        </p:nvGraphicFramePr>
        <p:xfrm>
          <a:off x="333374" y="878977"/>
          <a:ext cx="8353426" cy="5472396"/>
        </p:xfrm>
        <a:graphic>
          <a:graphicData uri="http://schemas.openxmlformats.org/drawingml/2006/table">
            <a:tbl>
              <a:tblPr firstRow="1" firstCol="1" bandRow="1"/>
              <a:tblGrid>
                <a:gridCol w="3349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4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0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38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DOKUMENT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6689" marR="1668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VERZIJA DOKUMENTA</a:t>
                      </a:r>
                    </a:p>
                  </a:txBody>
                  <a:tcPr marL="16689" marR="1668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DOKUMENT SE DOSTAVLJA ZA</a:t>
                      </a:r>
                    </a:p>
                  </a:txBody>
                  <a:tcPr marL="16689" marR="16689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1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4. Potvrda Ministarstva financija/Porezne uprave </a:t>
                      </a:r>
                      <a:r>
                        <a:rPr lang="hr-H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da subjekt nema duga po osnovi javnih davanja o kojima porezna uprava vodi službenu evidenciju (</a:t>
                      </a:r>
                      <a:r>
                        <a:rPr lang="hr-H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ne starija od 30 dana </a:t>
                      </a:r>
                      <a:r>
                        <a:rPr lang="hr-H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od dana podnošenja projektnog prijedloga). </a:t>
                      </a:r>
                      <a:endParaRPr lang="hr-HR" sz="11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89" marR="166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Elektronička preslika </a:t>
                      </a:r>
                      <a:r>
                        <a:rPr lang="hr-H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dokumenta dostavljena na CD-R ili DVD-R. 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89" marR="166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Prijavitelja i partnera/e </a:t>
                      </a:r>
                    </a:p>
                  </a:txBody>
                  <a:tcPr marL="16689" marR="166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28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5. Ukoliko je primjenjivo (za udruge</a:t>
                      </a:r>
                      <a:r>
                        <a:rPr lang="hr-HR" sz="11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)</a:t>
                      </a:r>
                      <a:r>
                        <a:rPr lang="hr-HR" sz="11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hr-HR" sz="1100" b="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u</a:t>
                      </a:r>
                      <a:r>
                        <a:rPr lang="hr-HR" sz="11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hr-HR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slučaju </a:t>
                      </a:r>
                      <a:r>
                        <a:rPr lang="hr-H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da elektronička baza Registra udruga ne sadrži dokaz o usklađenosti statuta udruge sa Zakonom o udrugama, navedeni dokument je potrebno dostaviti u sklopu prijave. Ukoliko je udruga u svrhu usklađivanja Statuta sa Zakonom o udrugama podnijela zahtjev za upis promjena nadležnom uredu državne uprave, a postupak pred nadležnim uredom nije dovršen, prilaže kopiju službenog izvatka iz registra udruga na kojem je vidljivo da je podnesen zahtjev za promjenom statuta. </a:t>
                      </a:r>
                      <a:endParaRPr lang="hr-HR" sz="11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89" marR="166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Elektronička preslika</a:t>
                      </a:r>
                      <a:r>
                        <a:rPr lang="hr-H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dokumenta dostavljena na CD-R ili DVD-R.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89" marR="166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Prijavitelja i partnera/e</a:t>
                      </a:r>
                    </a:p>
                  </a:txBody>
                  <a:tcPr marL="16689" marR="166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702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6. Ukoliko je </a:t>
                      </a:r>
                      <a:r>
                        <a:rPr lang="hr-HR" sz="11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primjenjivo</a:t>
                      </a:r>
                      <a:r>
                        <a:rPr lang="hr-HR" sz="11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u</a:t>
                      </a:r>
                      <a:r>
                        <a:rPr lang="hr-HR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hr-H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slučaju da za javnu ustanovu prijavitelja i/ili partnera, iz elektronske baze sudskog registra nije vidljiv podatak da je ustanova osnovana kao javna ustanova kojoj je osnivač jedinica lokalne samouprave (grad ili općina</a:t>
                      </a:r>
                      <a:r>
                        <a:rPr lang="hr-HR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), </a:t>
                      </a:r>
                      <a:r>
                        <a:rPr lang="hr-H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potrebno je dostaviti službeni dokument iz kojeg je navedeno vidljivo. 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89" marR="166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Elektronička preslika</a:t>
                      </a:r>
                      <a:r>
                        <a:rPr lang="hr-H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dokumenta dostavljena na CD-R ili DVD-R.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89" marR="166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Prijavitelja i partnera/e </a:t>
                      </a:r>
                    </a:p>
                  </a:txBody>
                  <a:tcPr marL="16689" marR="166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89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7. Ukoliko je </a:t>
                      </a:r>
                      <a:r>
                        <a:rPr lang="hr-HR" sz="11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primjenjivo u</a:t>
                      </a:r>
                      <a:r>
                        <a:rPr lang="hr-HR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hr-H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slučaju da elektronička baza registra ne sadrži ažurirane podatke o prijavitelju i/ili partneru potrebno je dostaviti službeni dokument u kojem je nastupila promjena. 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89" marR="166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Elektronička preslika</a:t>
                      </a:r>
                      <a:r>
                        <a:rPr lang="hr-H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dokumenta dostavljena na CD-R ili DVD-R.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89" marR="166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Prijavitelja i partnera/e </a:t>
                      </a:r>
                    </a:p>
                  </a:txBody>
                  <a:tcPr marL="16689" marR="166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56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/>
              <a:t>Postupak dodjele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r-HR" sz="2000" dirty="0"/>
              <a:t>Postupak dodjele bespovratnih sredstava provodi se u tri dijela:</a:t>
            </a:r>
          </a:p>
          <a:p>
            <a:pPr marL="0" indent="0">
              <a:buNone/>
            </a:pPr>
            <a:r>
              <a:rPr lang="hr-HR" sz="2000" dirty="0"/>
              <a:t> </a:t>
            </a:r>
          </a:p>
          <a:p>
            <a:pPr marL="0" indent="0">
              <a:buNone/>
            </a:pPr>
            <a:r>
              <a:rPr lang="hr-HR" sz="2000" dirty="0" smtClean="0"/>
              <a:t>1. Administrativna </a:t>
            </a:r>
            <a:r>
              <a:rPr lang="hr-HR" sz="2000" dirty="0"/>
              <a:t>provjera (zaprimanje, registracija i administrativna provjera</a:t>
            </a:r>
            <a:r>
              <a:rPr lang="hr-HR" sz="2000" dirty="0" smtClean="0"/>
              <a:t>);</a:t>
            </a:r>
          </a:p>
          <a:p>
            <a:pPr marL="457200" indent="-457200">
              <a:buAutoNum type="arabicPeriod"/>
            </a:pPr>
            <a:endParaRPr lang="hr-HR" sz="2000" dirty="0"/>
          </a:p>
          <a:p>
            <a:pPr marL="0" indent="0">
              <a:buNone/>
            </a:pPr>
            <a:r>
              <a:rPr lang="hr-HR" sz="2000" dirty="0"/>
              <a:t>2. Procjena kvalitete (provjera prihvatljivosti prijavitelja i partnera, provjera prihvatljivosti projekta, ciljeva projekta i projektnih aktivnosti, ocjenjivanje kvalitete i provjera prihvatljivosti izdataka</a:t>
            </a:r>
            <a:r>
              <a:rPr lang="hr-HR" sz="2000" dirty="0" smtClean="0"/>
              <a:t>);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2000" dirty="0"/>
              <a:t>3. Donošenje Odluke o financiranju  (donosi se za projekte koji su uspješno prošli postupak dodjele bespovratnih sredstava).</a:t>
            </a: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85571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/>
              <a:t>Administrativna provjera</a:t>
            </a:r>
          </a:p>
        </p:txBody>
      </p:sp>
      <p:graphicFrame>
        <p:nvGraphicFramePr>
          <p:cNvPr id="9" name="Rezervirano mjesto sadržaja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28006668"/>
              </p:ext>
            </p:extLst>
          </p:nvPr>
        </p:nvGraphicFramePr>
        <p:xfrm>
          <a:off x="330200" y="1417638"/>
          <a:ext cx="8102600" cy="45848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06388">
                  <a:extLst>
                    <a:ext uri="{9D8B030D-6E8A-4147-A177-3AD203B41FA5}">
                      <a16:colId xmlns:a16="http://schemas.microsoft.com/office/drawing/2014/main" val="4180569498"/>
                    </a:ext>
                  </a:extLst>
                </a:gridCol>
                <a:gridCol w="1596212">
                  <a:extLst>
                    <a:ext uri="{9D8B030D-6E8A-4147-A177-3AD203B41FA5}">
                      <a16:colId xmlns:a16="http://schemas.microsoft.com/office/drawing/2014/main" val="2348311619"/>
                    </a:ext>
                  </a:extLst>
                </a:gridCol>
              </a:tblGrid>
              <a:tr h="652603">
                <a:tc>
                  <a:txBody>
                    <a:bodyPr/>
                    <a:lstStyle/>
                    <a:p>
                      <a:pPr marL="635" indent="-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Uvjeti za registraciju i administrativnu provjeru</a:t>
                      </a:r>
                      <a:endParaRPr lang="hr-H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39" marR="33655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Mogućnost traženja zahtjeva za pojašnjenjima (Da/Ne)</a:t>
                      </a:r>
                      <a:endParaRPr lang="hr-H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39" marR="33655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857393"/>
                  </a:ext>
                </a:extLst>
              </a:tr>
              <a:tr h="33459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1100" dirty="0" smtClean="0">
                          <a:effectLst/>
                        </a:rPr>
                        <a:t>1. Zaprimljeni </a:t>
                      </a:r>
                      <a:r>
                        <a:rPr lang="hr-HR" sz="1100" dirty="0">
                          <a:effectLst/>
                        </a:rPr>
                        <a:t>prijavni paket/omotnica je zatvoren.</a:t>
                      </a:r>
                      <a:endParaRPr lang="hr-HR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39" marR="33655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Ne</a:t>
                      </a:r>
                      <a:endParaRPr lang="hr-H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39" marR="33655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143655"/>
                  </a:ext>
                </a:extLst>
              </a:tr>
              <a:tr h="33459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1100" dirty="0" smtClean="0">
                          <a:effectLst/>
                        </a:rPr>
                        <a:t>2. Na </a:t>
                      </a:r>
                      <a:r>
                        <a:rPr lang="hr-HR" sz="1100" dirty="0">
                          <a:effectLst/>
                        </a:rPr>
                        <a:t>zaprimljenom prijavnom paketu/omotnici naznačeni su naziv i adresa </a:t>
                      </a:r>
                      <a:r>
                        <a:rPr lang="hr-HR" sz="1100" dirty="0" smtClean="0">
                          <a:effectLst/>
                        </a:rPr>
                        <a:t>prijavitelja.</a:t>
                      </a:r>
                      <a:endParaRPr lang="hr-HR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39" marR="33655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Da</a:t>
                      </a:r>
                      <a:endParaRPr lang="hr-H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39" marR="33655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90018"/>
                  </a:ext>
                </a:extLst>
              </a:tr>
              <a:tr h="43506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1100" dirty="0" smtClean="0">
                          <a:effectLst/>
                        </a:rPr>
                        <a:t>3. Na </a:t>
                      </a:r>
                      <a:r>
                        <a:rPr lang="hr-HR" sz="1100" dirty="0">
                          <a:effectLst/>
                        </a:rPr>
                        <a:t>zaprimljenom prijavnom paketu/omotnici naznačen je naziv i pravilni referentni broj </a:t>
                      </a:r>
                      <a:r>
                        <a:rPr lang="hr-HR" sz="1100" dirty="0" smtClean="0">
                          <a:effectLst/>
                        </a:rPr>
                        <a:t>Poziva.</a:t>
                      </a:r>
                      <a:endParaRPr lang="hr-HR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39" marR="33655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Da</a:t>
                      </a:r>
                      <a:endParaRPr lang="hr-H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39" marR="33655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296818"/>
                  </a:ext>
                </a:extLst>
              </a:tr>
              <a:tr h="43506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1100" dirty="0" smtClean="0">
                          <a:effectLst/>
                        </a:rPr>
                        <a:t>4. Prijavni </a:t>
                      </a:r>
                      <a:r>
                        <a:rPr lang="hr-HR" sz="1100" dirty="0">
                          <a:effectLst/>
                        </a:rPr>
                        <a:t>paket/omotnica predana je nakon objave Poziva te u dan  i  vrijeme predaje Poziv nije bio zatvoren ili </a:t>
                      </a:r>
                      <a:r>
                        <a:rPr lang="hr-HR" sz="1100" dirty="0" smtClean="0">
                          <a:effectLst/>
                        </a:rPr>
                        <a:t>obustavljen.</a:t>
                      </a:r>
                      <a:endParaRPr lang="hr-HR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39" marR="33655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Ne</a:t>
                      </a:r>
                      <a:endParaRPr lang="hr-H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39" marR="33655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773741"/>
                  </a:ext>
                </a:extLst>
              </a:tr>
              <a:tr h="65260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1100" dirty="0" smtClean="0">
                          <a:effectLst/>
                        </a:rPr>
                        <a:t>5. Na </a:t>
                      </a:r>
                      <a:r>
                        <a:rPr lang="hr-HR" sz="1100" dirty="0">
                          <a:effectLst/>
                        </a:rPr>
                        <a:t>zaprimljenom prijavnom paketu/omotnici zabilježen je datum i točno vrijeme (sat i minute) podnošenja projektnog prijedloga: datum i točno vrijeme (sat i minute) slanja prijavnog paketa/omotnice, koje upisuje pošta i koji su vidljivi na paketu.</a:t>
                      </a:r>
                      <a:endParaRPr lang="hr-HR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39" marR="33655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Ne</a:t>
                      </a:r>
                      <a:endParaRPr lang="hr-H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39" marR="33655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688285"/>
                  </a:ext>
                </a:extLst>
              </a:tr>
              <a:tr h="21753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1100" dirty="0" smtClean="0">
                          <a:effectLst/>
                        </a:rPr>
                        <a:t>6. Projektni </a:t>
                      </a:r>
                      <a:r>
                        <a:rPr lang="hr-HR" sz="1100" dirty="0">
                          <a:effectLst/>
                        </a:rPr>
                        <a:t>prijedlog predan je na propisanom mediju i u propisanom formatu.</a:t>
                      </a:r>
                      <a:endParaRPr lang="hr-HR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39" marR="33655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Da</a:t>
                      </a:r>
                      <a:endParaRPr lang="hr-H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39" marR="33655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893375"/>
                  </a:ext>
                </a:extLst>
              </a:tr>
              <a:tr h="65260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1100" dirty="0" smtClean="0">
                          <a:effectLst/>
                        </a:rPr>
                        <a:t>7. Projektni </a:t>
                      </a:r>
                      <a:r>
                        <a:rPr lang="hr-HR" sz="1100" dirty="0">
                          <a:effectLst/>
                        </a:rPr>
                        <a:t>prijedlog istovjetan je u svim dostavljenim medijskim formatima (u elektronskoj i papirnatoj verziji pripadajućeg obrasca) gdje su zatražene obje verzije (papirnata i elektronička).</a:t>
                      </a:r>
                      <a:endParaRPr lang="hr-HR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39" marR="33655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Da</a:t>
                      </a:r>
                      <a:endParaRPr lang="hr-H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39" marR="33655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758210"/>
                  </a:ext>
                </a:extLst>
              </a:tr>
              <a:tr h="21753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1100" dirty="0" smtClean="0">
                          <a:effectLst/>
                        </a:rPr>
                        <a:t>8. Projektni </a:t>
                      </a:r>
                      <a:r>
                        <a:rPr lang="hr-HR" sz="1100" dirty="0">
                          <a:effectLst/>
                        </a:rPr>
                        <a:t>prijedlog ispunjen je po ispravnim obrascima.</a:t>
                      </a:r>
                      <a:endParaRPr lang="hr-HR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39" marR="33655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Da</a:t>
                      </a:r>
                      <a:endParaRPr lang="hr-H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39" marR="33655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60132"/>
                  </a:ext>
                </a:extLst>
              </a:tr>
              <a:tr h="65260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r-HR" sz="1100" dirty="0" smtClean="0">
                          <a:effectLst/>
                        </a:rPr>
                        <a:t>9. Projektni </a:t>
                      </a:r>
                      <a:r>
                        <a:rPr lang="hr-HR" sz="1100" dirty="0">
                          <a:effectLst/>
                        </a:rPr>
                        <a:t>prijedlog sadrži sve obvezne obrasce priloge i prateće dokumente, (gdje je to primjenjivo) dokumenti su potpisani od ovlaštene osobe (u mandatu sukladno izvršnom rješenju na dan potpisa Izjave) i ovjereni službenim pečatom organizacije.</a:t>
                      </a:r>
                      <a:endParaRPr lang="hr-HR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39" marR="33655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Da</a:t>
                      </a:r>
                      <a:endParaRPr lang="hr-H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39" marR="33655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906106"/>
                  </a:ext>
                </a:extLst>
              </a:tr>
            </a:tbl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57200" y="2832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hr-HR" altLang="sr-Latn-R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hr-HR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32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/>
              <a:t>Procjena kvalitete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8229600" cy="5537200"/>
          </a:xfrm>
        </p:spPr>
        <p:txBody>
          <a:bodyPr/>
          <a:lstStyle/>
          <a:p>
            <a:pPr marL="0" indent="0">
              <a:buNone/>
            </a:pPr>
            <a:endParaRPr lang="hr-HR" sz="18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hr-HR" sz="1800" dirty="0"/>
              <a:t>Provjera prihvatljivosti prijavitelja i partnera; </a:t>
            </a:r>
            <a:endParaRPr lang="hr-HR" sz="18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hr-HR" sz="1800" dirty="0" smtClean="0"/>
              <a:t>provjera </a:t>
            </a:r>
            <a:r>
              <a:rPr lang="hr-HR" sz="1800" dirty="0"/>
              <a:t>prihvatljivosti projekta, </a:t>
            </a:r>
            <a:r>
              <a:rPr lang="hr-HR" sz="1800" dirty="0" smtClean="0"/>
              <a:t>te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hr-HR" sz="1800" dirty="0" smtClean="0"/>
              <a:t>provjera </a:t>
            </a:r>
            <a:r>
              <a:rPr lang="hr-HR" sz="1800" dirty="0"/>
              <a:t>prihvatljivosti izdataka sukladno </a:t>
            </a:r>
            <a:r>
              <a:rPr lang="hr-HR" sz="1800" dirty="0" smtClean="0"/>
              <a:t>kriterijima </a:t>
            </a:r>
            <a:r>
              <a:rPr lang="hr-HR" sz="1800" dirty="0"/>
              <a:t>raspisanim u </a:t>
            </a:r>
            <a:r>
              <a:rPr lang="hr-HR" sz="1800" dirty="0" err="1"/>
              <a:t>UzP</a:t>
            </a:r>
            <a:r>
              <a:rPr lang="hr-HR" sz="1800" dirty="0"/>
              <a:t>-u.</a:t>
            </a:r>
          </a:p>
          <a:p>
            <a:pPr marL="0" indent="0">
              <a:buNone/>
            </a:pPr>
            <a:endParaRPr lang="hr-HR" sz="1800" dirty="0"/>
          </a:p>
          <a:p>
            <a:pPr marL="0" indent="0">
              <a:buNone/>
            </a:pPr>
            <a:r>
              <a:rPr lang="hr-HR" sz="1800" dirty="0" smtClean="0"/>
              <a:t>Članovi </a:t>
            </a:r>
            <a:r>
              <a:rPr lang="hr-HR" sz="1800" dirty="0"/>
              <a:t>OOP-a u procjeni kvalitete moraju najmanje izvršiti sljedeće: </a:t>
            </a:r>
            <a:endParaRPr lang="hr-HR" sz="1800" dirty="0" smtClean="0"/>
          </a:p>
          <a:p>
            <a:pPr marL="0" indent="0">
              <a:buNone/>
            </a:pPr>
            <a:endParaRPr lang="hr-HR" sz="1800" dirty="0"/>
          </a:p>
          <a:p>
            <a:pPr lvl="0"/>
            <a:r>
              <a:rPr lang="hr-HR" sz="1800" dirty="0"/>
              <a:t>provesti provjeru prihvatljivosti ciljeva projekta i projektnih aktivnosti; </a:t>
            </a:r>
            <a:endParaRPr lang="hr-HR" sz="1800" dirty="0" smtClean="0"/>
          </a:p>
          <a:p>
            <a:pPr lvl="0"/>
            <a:endParaRPr lang="hr-HR" sz="1800" dirty="0"/>
          </a:p>
          <a:p>
            <a:pPr lvl="0"/>
            <a:r>
              <a:rPr lang="hr-HR" sz="1800" dirty="0"/>
              <a:t>izvršiti ocjenjivanje kvalitete projektnih prijedloga i odlučiti o popisu (rang listi) projektnih prijedloga, uključujući i isključene projektne prijedloge; </a:t>
            </a:r>
            <a:endParaRPr lang="hr-HR" sz="1800" dirty="0" smtClean="0"/>
          </a:p>
          <a:p>
            <a:pPr lvl="0"/>
            <a:endParaRPr lang="hr-HR" sz="1800" dirty="0"/>
          </a:p>
          <a:p>
            <a:pPr lvl="0"/>
            <a:r>
              <a:rPr lang="hr-HR" sz="1800" dirty="0"/>
              <a:t>odlučiti o popisu (rang listi) projektnih prijedloga, uključujući i isključene projektne prijedloge, na temelju rezultata ocjenjivanja kvalitete od strane </a:t>
            </a:r>
            <a:r>
              <a:rPr lang="hr-HR" sz="1800" dirty="0" smtClean="0"/>
              <a:t>ocjenjivača</a:t>
            </a:r>
          </a:p>
          <a:p>
            <a:pPr marL="0" lvl="0" indent="0">
              <a:buNone/>
            </a:pP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305911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1062"/>
          </a:xfrm>
        </p:spPr>
        <p:txBody>
          <a:bodyPr/>
          <a:lstStyle/>
          <a:p>
            <a:r>
              <a:rPr lang="hr-HR" sz="2800" b="1" dirty="0" smtClean="0"/>
              <a:t>Kriteriji odabira i kvalitativna procjena (I)</a:t>
            </a:r>
            <a:endParaRPr lang="hr-HR" sz="2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27000" y="1155700"/>
            <a:ext cx="8877300" cy="4970463"/>
          </a:xfrm>
        </p:spPr>
        <p:txBody>
          <a:bodyPr/>
          <a:lstStyle/>
          <a:p>
            <a:pPr marL="0" indent="0">
              <a:buNone/>
            </a:pPr>
            <a:r>
              <a:rPr lang="hr-HR" sz="1800" b="1" dirty="0" smtClean="0"/>
              <a:t>1. Relevantnost </a:t>
            </a:r>
            <a:r>
              <a:rPr lang="hr-HR" sz="1800" b="1" dirty="0"/>
              <a:t>i važnost operacije/projekta za ostvarivanje očekivanih ciljeva i rezultata Specifičnog cilja i odgovarajućeg prioriteta</a:t>
            </a:r>
          </a:p>
          <a:p>
            <a:pPr marL="400050" lvl="1" indent="0">
              <a:buNone/>
            </a:pPr>
            <a:r>
              <a:rPr lang="hr-HR" sz="1400" dirty="0" smtClean="0"/>
              <a:t>1.1</a:t>
            </a:r>
            <a:r>
              <a:rPr lang="hr-HR" sz="1400" dirty="0"/>
              <a:t>. Aktivnosti, ciljevi </a:t>
            </a:r>
            <a:r>
              <a:rPr lang="hr-HR" sz="1400" dirty="0" smtClean="0"/>
              <a:t>i rezultati projekta </a:t>
            </a:r>
            <a:r>
              <a:rPr lang="hr-HR" sz="1400" dirty="0"/>
              <a:t>jasno doprinose ostvarenju ciljeva u okviru Specifičnog cilja 9.i.1. OP ULJP-a.</a:t>
            </a:r>
          </a:p>
          <a:p>
            <a:pPr marL="400050" lvl="1" indent="0">
              <a:buNone/>
            </a:pPr>
            <a:r>
              <a:rPr lang="hr-HR" sz="1400" dirty="0"/>
              <a:t>1.2. Aktivnosti, ciljevi i rezultati projekta jasno doprinose ostvarenju specifičnih pokazatelja ostvarenja i rezultata Specifičnog cilja 9.i.1 OP ULJP-a</a:t>
            </a:r>
            <a:r>
              <a:rPr lang="hr-HR" sz="1400" dirty="0" smtClean="0"/>
              <a:t>.</a:t>
            </a:r>
          </a:p>
          <a:p>
            <a:pPr marL="0" indent="0">
              <a:buNone/>
            </a:pPr>
            <a:r>
              <a:rPr lang="hr-HR" sz="1800" b="1" dirty="0" smtClean="0"/>
              <a:t>2. Usklađenost </a:t>
            </a:r>
            <a:r>
              <a:rPr lang="hr-HR" sz="1800" b="1" dirty="0"/>
              <a:t>operacije/projekta s nacionalnim propisima i propisima EU te doprinos prijedloga ostvarivanju ciljeva utvrđenih u relevantnim nacionalnim </a:t>
            </a:r>
            <a:r>
              <a:rPr lang="hr-HR" sz="1800" b="1" dirty="0" smtClean="0"/>
              <a:t>strateškim dokumentima i dokumentima EU</a:t>
            </a:r>
          </a:p>
          <a:p>
            <a:pPr marL="400050" lvl="1" indent="0">
              <a:buNone/>
            </a:pPr>
            <a:r>
              <a:rPr lang="hr-HR" sz="1400" dirty="0" smtClean="0"/>
              <a:t>2.1. Aktivnosti</a:t>
            </a:r>
            <a:r>
              <a:rPr lang="hr-HR" sz="1400" dirty="0"/>
              <a:t>, ciljevi i rezultati projekta usklađeni su s nacionalnim propisima i propisima EU te strateškim dokumentima u području socijalnog uključivanja i poticanja zapošljavanja na </a:t>
            </a:r>
            <a:r>
              <a:rPr lang="hr-HR" sz="1400" dirty="0" smtClean="0"/>
              <a:t>EU, </a:t>
            </a:r>
            <a:r>
              <a:rPr lang="hr-HR" sz="1400" dirty="0"/>
              <a:t>nacionalnoj </a:t>
            </a:r>
            <a:r>
              <a:rPr lang="hr-HR" sz="1400" dirty="0" smtClean="0"/>
              <a:t>razini i regionalnoj razini na području </a:t>
            </a:r>
            <a:r>
              <a:rPr lang="hr-HR" sz="1400" dirty="0"/>
              <a:t>urbanih </a:t>
            </a:r>
            <a:r>
              <a:rPr lang="hr-HR" sz="1400" dirty="0" smtClean="0"/>
              <a:t>aglomeracija/područja.</a:t>
            </a:r>
          </a:p>
          <a:p>
            <a:pPr marL="400050" lvl="1" indent="0">
              <a:buNone/>
            </a:pPr>
            <a:r>
              <a:rPr lang="hr-HR" sz="1400" dirty="0" smtClean="0"/>
              <a:t>2.2. Projekt </a:t>
            </a:r>
            <a:r>
              <a:rPr lang="hr-HR" sz="1400" dirty="0"/>
              <a:t>doprinosi ispunjenju prioriteta i mjera utvrđenih u strategijama razvoja </a:t>
            </a:r>
            <a:r>
              <a:rPr lang="hr-HR" sz="1400" dirty="0" smtClean="0"/>
              <a:t>odabranih urbanih </a:t>
            </a:r>
            <a:r>
              <a:rPr lang="hr-HR" sz="1400" dirty="0"/>
              <a:t>područja</a:t>
            </a:r>
            <a:r>
              <a:rPr lang="hr-HR" sz="1400" dirty="0" smtClean="0"/>
              <a:t>.</a:t>
            </a:r>
          </a:p>
          <a:p>
            <a:pPr marL="0" indent="0">
              <a:buNone/>
            </a:pPr>
            <a:r>
              <a:rPr lang="hr-HR" sz="1800" b="1" dirty="0" smtClean="0"/>
              <a:t>3. Relevantnost </a:t>
            </a:r>
            <a:r>
              <a:rPr lang="hr-HR" sz="1800" b="1" dirty="0"/>
              <a:t>aktivnosti </a:t>
            </a:r>
            <a:r>
              <a:rPr lang="hr-HR" sz="1800" b="1" dirty="0" smtClean="0"/>
              <a:t>operacije/projekta u </a:t>
            </a:r>
            <a:r>
              <a:rPr lang="hr-HR" sz="1800" b="1" dirty="0"/>
              <a:t>odnosu na ciljane skupine Specifičnog cilja </a:t>
            </a:r>
            <a:endParaRPr lang="hr-HR" sz="1800" b="1" dirty="0" smtClean="0"/>
          </a:p>
          <a:p>
            <a:pPr marL="400050" lvl="1" indent="0">
              <a:buNone/>
            </a:pPr>
            <a:r>
              <a:rPr lang="hr-HR" sz="1400" dirty="0"/>
              <a:t>3.1. Ciljane skupine projekta jasno su definirane i u skladu su s ciljanim skupinama u okviru Specifičnog cilja 9.i.1. OP ULJP-a te je obrazložena očekivana korist koju će one imati od planiranih intervencija na prostoru odabrane urbane aglomeracije/ područja za koju se prijava podnosi</a:t>
            </a:r>
            <a:r>
              <a:rPr lang="hr-HR" sz="1400" dirty="0" smtClean="0"/>
              <a:t>.</a:t>
            </a:r>
          </a:p>
          <a:p>
            <a:pPr marL="400050" lvl="1" indent="0">
              <a:buNone/>
            </a:pPr>
            <a:r>
              <a:rPr lang="hr-HR" sz="1400" dirty="0" smtClean="0"/>
              <a:t>3.2</a:t>
            </a:r>
            <a:r>
              <a:rPr lang="hr-HR" sz="1400" dirty="0"/>
              <a:t>. Aktivnosti </a:t>
            </a:r>
            <a:r>
              <a:rPr lang="hr-HR" sz="1400" dirty="0" smtClean="0"/>
              <a:t>projekta </a:t>
            </a:r>
            <a:r>
              <a:rPr lang="hr-HR" sz="1400" dirty="0"/>
              <a:t>u skladu su s potrebama ciljanih skupina na prostoru odabrane urbane aglomeracije /</a:t>
            </a:r>
            <a:r>
              <a:rPr lang="hr-HR" sz="1400" dirty="0" smtClean="0"/>
              <a:t>područja.</a:t>
            </a:r>
          </a:p>
          <a:p>
            <a:pPr marL="400050" lvl="1" indent="0">
              <a:buNone/>
            </a:pPr>
            <a:r>
              <a:rPr lang="hr-HR" sz="1400" dirty="0" smtClean="0"/>
              <a:t>3.3. Postupak odabira pripadnika ciljanih skupina jasno je opisan.</a:t>
            </a:r>
            <a:endParaRPr lang="hr-HR" sz="1200" dirty="0"/>
          </a:p>
          <a:p>
            <a:pPr marL="0" indent="0">
              <a:buNone/>
            </a:pP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110432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2962"/>
          </a:xfrm>
        </p:spPr>
        <p:txBody>
          <a:bodyPr/>
          <a:lstStyle/>
          <a:p>
            <a:r>
              <a:rPr lang="hr-HR" sz="2800" b="1" dirty="0" smtClean="0"/>
              <a:t>Kriteriji odabira i kvalitativna procjena (II)</a:t>
            </a:r>
            <a:endParaRPr lang="hr-HR" sz="2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0" y="936625"/>
            <a:ext cx="9052098" cy="5664200"/>
          </a:xfrm>
        </p:spPr>
        <p:txBody>
          <a:bodyPr/>
          <a:lstStyle/>
          <a:p>
            <a:pPr marL="0" indent="0">
              <a:buNone/>
            </a:pPr>
            <a:r>
              <a:rPr lang="hr-HR" sz="1800" b="1" dirty="0" smtClean="0"/>
              <a:t>4. Kvaliteta </a:t>
            </a:r>
            <a:r>
              <a:rPr lang="hr-HR" sz="1800" b="1" dirty="0"/>
              <a:t>prijedloga </a:t>
            </a:r>
            <a:r>
              <a:rPr lang="hr-HR" sz="1800" b="1" dirty="0" smtClean="0"/>
              <a:t>operacije/projekta</a:t>
            </a:r>
            <a:endParaRPr lang="hr-HR" sz="1400" b="1" dirty="0" smtClean="0"/>
          </a:p>
          <a:p>
            <a:pPr marL="400050" lvl="1" indent="0">
              <a:buNone/>
            </a:pPr>
            <a:r>
              <a:rPr lang="hr-HR" sz="1400" dirty="0"/>
              <a:t>4.1. Projekt jasno prikazuje analizu stanja na </a:t>
            </a:r>
            <a:r>
              <a:rPr lang="hr-HR" sz="1400" dirty="0" smtClean="0"/>
              <a:t>prostoru odabrane urbane aglomeracije/području.</a:t>
            </a:r>
          </a:p>
          <a:p>
            <a:pPr marL="400050" lvl="1" indent="0">
              <a:buNone/>
            </a:pPr>
            <a:r>
              <a:rPr lang="hr-HR" sz="1400" dirty="0" smtClean="0"/>
              <a:t>4.2</a:t>
            </a:r>
            <a:r>
              <a:rPr lang="hr-HR" sz="1400" dirty="0"/>
              <a:t>. Projekt jasno doprinosi rješavanju postojećih problema i potreba na prostoru odabrane urbane aglomeracije/područja</a:t>
            </a:r>
            <a:r>
              <a:rPr lang="hr-HR" sz="1400" dirty="0" smtClean="0"/>
              <a:t>.</a:t>
            </a:r>
          </a:p>
          <a:p>
            <a:pPr marL="400050" lvl="1" indent="0">
              <a:buNone/>
            </a:pPr>
            <a:r>
              <a:rPr lang="hr-HR" sz="1400" dirty="0"/>
              <a:t>4.3. U projektu je jasno vidljiva povezanost s aktivnostima predviđenima u strategiji razvoja pojedinog urbanog područja /aglomeracije u okviru OPKK.</a:t>
            </a:r>
            <a:endParaRPr lang="hr-HR" sz="1400" dirty="0" smtClean="0"/>
          </a:p>
          <a:p>
            <a:pPr marL="400050" lvl="1" indent="0">
              <a:buNone/>
            </a:pPr>
            <a:r>
              <a:rPr lang="hr-HR" sz="1400" dirty="0"/>
              <a:t>4.4. Projekt jasno opisuje intervencijsku logiku, plan </a:t>
            </a:r>
            <a:r>
              <a:rPr lang="hr-HR" sz="1400" dirty="0" smtClean="0"/>
              <a:t>provedbe, </a:t>
            </a:r>
            <a:r>
              <a:rPr lang="hr-HR" sz="1400" dirty="0"/>
              <a:t>aktivnosti i pokazatelje. </a:t>
            </a:r>
            <a:endParaRPr lang="hr-HR" sz="1400" dirty="0" smtClean="0"/>
          </a:p>
          <a:p>
            <a:pPr marL="0" indent="0">
              <a:buNone/>
            </a:pPr>
            <a:r>
              <a:rPr lang="hr-HR" sz="1800" b="1" dirty="0" smtClean="0"/>
              <a:t>5. Održivost operacije/projekta</a:t>
            </a:r>
          </a:p>
          <a:p>
            <a:pPr marL="400050" lvl="1" indent="0">
              <a:buNone/>
            </a:pPr>
            <a:r>
              <a:rPr lang="hr-HR" sz="1400" dirty="0"/>
              <a:t>5.1. Projekt ima jasno razrađene mjere održivosti rezultata nakon završetka provedbe i mogućnost multiplikacije rezultata </a:t>
            </a:r>
            <a:r>
              <a:rPr lang="hr-HR" sz="1400" dirty="0" smtClean="0"/>
              <a:t>njegovih </a:t>
            </a:r>
            <a:r>
              <a:rPr lang="pl-PL" sz="1400" dirty="0"/>
              <a:t>aktivnosti na prostoru drugih urbanih aglomeracija/područja.</a:t>
            </a:r>
            <a:r>
              <a:rPr lang="hr-HR" sz="1400" dirty="0" smtClean="0"/>
              <a:t> </a:t>
            </a:r>
          </a:p>
          <a:p>
            <a:pPr marL="0" indent="0">
              <a:buNone/>
            </a:pPr>
            <a:r>
              <a:rPr lang="hr-HR" sz="1800" b="1" dirty="0" smtClean="0"/>
              <a:t>6. Doprinos postizanju horizontalnih ciljeva OP ULJP-a</a:t>
            </a:r>
          </a:p>
          <a:p>
            <a:pPr marL="400050" lvl="1" indent="0">
              <a:buNone/>
            </a:pPr>
            <a:r>
              <a:rPr lang="hr-HR" sz="1400" dirty="0" smtClean="0"/>
              <a:t>6.1</a:t>
            </a:r>
            <a:r>
              <a:rPr lang="hr-HR" sz="1400" dirty="0"/>
              <a:t>. Planirane aktivnosti i ciljevi operacije/projekta doprinose postizanju horizontalnih ciljeva OP ULJP-a, odnosno ciljeva u vezi održivog razvoja i zaštite okoliša, ravnopravnosti spolova, borbe protiv diskriminacije.</a:t>
            </a:r>
            <a:endParaRPr lang="hr-HR" sz="1400" dirty="0" smtClean="0"/>
          </a:p>
          <a:p>
            <a:pPr marL="0" indent="0">
              <a:buNone/>
            </a:pPr>
            <a:r>
              <a:rPr lang="hr-HR" sz="1800" b="1" dirty="0" smtClean="0"/>
              <a:t>7. Operativni </a:t>
            </a:r>
            <a:r>
              <a:rPr lang="hr-HR" sz="1800" b="1" dirty="0"/>
              <a:t>kapacitet prijavitelja i/ili partnera</a:t>
            </a:r>
            <a:endParaRPr lang="hr-HR" sz="1800" b="1" dirty="0" smtClean="0"/>
          </a:p>
          <a:p>
            <a:pPr marL="400050" lvl="1" indent="0">
              <a:buNone/>
            </a:pPr>
            <a:r>
              <a:rPr lang="hr-HR" sz="1400" dirty="0" smtClean="0"/>
              <a:t>7.1</a:t>
            </a:r>
            <a:r>
              <a:rPr lang="hr-HR" sz="1400" dirty="0"/>
              <a:t>. Operacija/projekt jasno opisuje financijske i organizacijske kapacitete prijavitelja i partnera  potrebne za provedbu projekta</a:t>
            </a:r>
            <a:r>
              <a:rPr lang="hr-HR" sz="1400" dirty="0" smtClean="0"/>
              <a:t>.</a:t>
            </a:r>
          </a:p>
          <a:p>
            <a:pPr marL="0" indent="0">
              <a:buNone/>
            </a:pPr>
            <a:r>
              <a:rPr lang="hr-HR" sz="1800" b="1" dirty="0"/>
              <a:t>8. Projektni elementi/aktivnosti i proračun</a:t>
            </a:r>
          </a:p>
          <a:p>
            <a:pPr marL="400050" lvl="1" indent="0">
              <a:buNone/>
            </a:pPr>
            <a:r>
              <a:rPr lang="hr-HR" sz="1400" dirty="0"/>
              <a:t>8.1. Operacija/projekt ima jasno razrađene elemente provedbe/aktivnosti, vremenski okvir provedbe te povezanost elemenata projekta s proračunom</a:t>
            </a:r>
          </a:p>
          <a:p>
            <a:pPr marL="0" indent="0">
              <a:buNone/>
            </a:pPr>
            <a:r>
              <a:rPr lang="hr-HR" sz="1600" dirty="0"/>
              <a:t>	</a:t>
            </a:r>
            <a:r>
              <a:rPr lang="hr-HR" sz="1600" dirty="0" smtClean="0"/>
              <a:t>Projektne </a:t>
            </a:r>
            <a:r>
              <a:rPr lang="hr-HR" sz="1600" dirty="0"/>
              <a:t>prijave koje u postupku odabira ne postignu </a:t>
            </a:r>
            <a:r>
              <a:rPr lang="hr-HR" sz="1600" b="1" dirty="0"/>
              <a:t>najmanje </a:t>
            </a:r>
            <a:r>
              <a:rPr lang="hr-HR" sz="1600" b="1" dirty="0" smtClean="0"/>
              <a:t>80</a:t>
            </a:r>
            <a:r>
              <a:rPr lang="hr-HR" sz="1600" b="1" dirty="0"/>
              <a:t>% </a:t>
            </a:r>
            <a:r>
              <a:rPr lang="hr-HR" sz="1600" dirty="0"/>
              <a:t>od ukupnog broja </a:t>
            </a:r>
            <a:r>
              <a:rPr lang="hr-HR" sz="1600" dirty="0" smtClean="0"/>
              <a:t>bodova </a:t>
            </a:r>
            <a:r>
              <a:rPr lang="hr-HR" sz="1600" dirty="0"/>
              <a:t>ne </a:t>
            </a:r>
            <a:r>
              <a:rPr lang="hr-HR" sz="1600" dirty="0" smtClean="0"/>
              <a:t>	mogu </a:t>
            </a:r>
            <a:r>
              <a:rPr lang="hr-HR" sz="1600" dirty="0"/>
              <a:t>biti uvrštene na </a:t>
            </a:r>
            <a:r>
              <a:rPr lang="hr-HR" sz="1600" dirty="0" smtClean="0"/>
              <a:t>rang listu </a:t>
            </a:r>
            <a:r>
              <a:rPr lang="hr-HR" sz="1600" dirty="0"/>
              <a:t>ocijenjenih projekata, </a:t>
            </a:r>
            <a:r>
              <a:rPr lang="hr-HR" sz="1600" dirty="0" smtClean="0"/>
              <a:t>bit </a:t>
            </a:r>
            <a:r>
              <a:rPr lang="hr-HR" sz="1600" dirty="0"/>
              <a:t>će </a:t>
            </a:r>
            <a:r>
              <a:rPr lang="hr-HR" sz="1600" b="1" dirty="0"/>
              <a:t>isključene iz daljnjeg postupka dodjele</a:t>
            </a:r>
            <a:r>
              <a:rPr lang="hr-HR" sz="1600" dirty="0"/>
              <a:t>.</a:t>
            </a:r>
          </a:p>
          <a:p>
            <a:pPr marL="400050" lvl="1" indent="0">
              <a:buNone/>
            </a:pP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410388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0262"/>
          </a:xfrm>
        </p:spPr>
        <p:txBody>
          <a:bodyPr/>
          <a:lstStyle/>
          <a:p>
            <a:r>
              <a:rPr lang="hr-HR" sz="2800" b="1" dirty="0" smtClean="0"/>
              <a:t>Odluka o financiranju</a:t>
            </a:r>
            <a:endParaRPr lang="hr-HR" sz="2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96900" y="1473200"/>
            <a:ext cx="8089900" cy="4483100"/>
          </a:xfrm>
        </p:spPr>
        <p:txBody>
          <a:bodyPr/>
          <a:lstStyle/>
          <a:p>
            <a:r>
              <a:rPr lang="hr-HR" sz="2400" dirty="0"/>
              <a:t>MRMS odlučuje o financiranju projektnih prijedloga uzimajući u obzir popis (rang-listu) OOP-a iz faze procjene </a:t>
            </a:r>
            <a:r>
              <a:rPr lang="hr-HR" sz="2400" dirty="0" smtClean="0"/>
              <a:t>kvalitete</a:t>
            </a:r>
          </a:p>
          <a:p>
            <a:endParaRPr lang="hr-HR" sz="2400" dirty="0"/>
          </a:p>
          <a:p>
            <a:r>
              <a:rPr lang="hr-HR" sz="2400" dirty="0"/>
              <a:t>Odluku o financiranju donosi čelnik ili ovlaštena osoba </a:t>
            </a:r>
            <a:r>
              <a:rPr lang="hr-HR" sz="2400" dirty="0" smtClean="0"/>
              <a:t>UT-a</a:t>
            </a:r>
          </a:p>
          <a:p>
            <a:pPr marL="0" indent="0">
              <a:buNone/>
            </a:pPr>
            <a:endParaRPr lang="hr-HR" sz="2400" dirty="0"/>
          </a:p>
          <a:p>
            <a:r>
              <a:rPr lang="hr-HR" sz="2400" dirty="0"/>
              <a:t>Rezervna lista je važeća do zatvaranja Poziva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4645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/>
              <a:t>Alokacija sredstava po urbanim područjima (II)</a:t>
            </a:r>
            <a:endParaRPr lang="hr-HR" sz="3200" b="1" dirty="0"/>
          </a:p>
        </p:txBody>
      </p:sp>
      <p:graphicFrame>
        <p:nvGraphicFramePr>
          <p:cNvPr id="8" name="Rezervirano mjesto sadržaja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395230"/>
              </p:ext>
            </p:extLst>
          </p:nvPr>
        </p:nvGraphicFramePr>
        <p:xfrm>
          <a:off x="153670" y="1793876"/>
          <a:ext cx="3962400" cy="1659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7630">
                  <a:extLst>
                    <a:ext uri="{9D8B030D-6E8A-4147-A177-3AD203B41FA5}">
                      <a16:colId xmlns:a16="http://schemas.microsoft.com/office/drawing/2014/main" val="3641386849"/>
                    </a:ext>
                  </a:extLst>
                </a:gridCol>
                <a:gridCol w="1334770">
                  <a:extLst>
                    <a:ext uri="{9D8B030D-6E8A-4147-A177-3AD203B41FA5}">
                      <a16:colId xmlns:a16="http://schemas.microsoft.com/office/drawing/2014/main" val="39650854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 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5. (Ukupna) Bespovratna sredstva 100 % 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r-HR" sz="1200" b="1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13.000.000,00 HRK </a:t>
                      </a:r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	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420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 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5.1. Sredstva Europske unije (85 %) 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11.050.000,00 HRK 	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059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 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5.2. Sredstva Državnog proračuna (15 %) 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1.950.000,00 HRK 	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716209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53670" y="1524572"/>
            <a:ext cx="29337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hangingPunct="0"/>
            <a:r>
              <a:rPr lang="pl-PL" altLang="sr-Latn-RS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Grupa</a:t>
            </a:r>
            <a:r>
              <a:rPr lang="pl-PL" altLang="sr-Latn-R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Urbana aglomeracija Split</a:t>
            </a:r>
            <a:endParaRPr kumimoji="0" lang="hr-HR" altLang="sr-Latn-R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Rezervirano mjesto sadržaja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2643229"/>
              </p:ext>
            </p:extLst>
          </p:nvPr>
        </p:nvGraphicFramePr>
        <p:xfrm>
          <a:off x="186690" y="4061221"/>
          <a:ext cx="3949700" cy="18473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5731">
                  <a:extLst>
                    <a:ext uri="{9D8B030D-6E8A-4147-A177-3AD203B41FA5}">
                      <a16:colId xmlns:a16="http://schemas.microsoft.com/office/drawing/2014/main" val="3641386849"/>
                    </a:ext>
                  </a:extLst>
                </a:gridCol>
                <a:gridCol w="1253969">
                  <a:extLst>
                    <a:ext uri="{9D8B030D-6E8A-4147-A177-3AD203B41FA5}">
                      <a16:colId xmlns:a16="http://schemas.microsoft.com/office/drawing/2014/main" val="39650854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 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6. (Ukupna) Bespovratna sredstva 100 % 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r-HR" sz="1200" b="1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8.000.000,00 HRK </a:t>
                      </a:r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	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420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 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6.1. Sredstva Europske unije (85 %) 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6.800.000,00 HRK 	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059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 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6.2. Sredstva Državnog proračuna (15 %) 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1.200.000,00 HRK 	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716209"/>
                  </a:ext>
                </a:extLst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3670" y="3784222"/>
            <a:ext cx="29337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hangingPunct="0"/>
            <a:r>
              <a:rPr lang="pl-PL" altLang="sr-Latn-RS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Grupa</a:t>
            </a:r>
            <a:r>
              <a:rPr lang="pl-PL" altLang="sr-Latn-R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Urbano područje Zadar</a:t>
            </a:r>
          </a:p>
        </p:txBody>
      </p:sp>
      <p:graphicFrame>
        <p:nvGraphicFramePr>
          <p:cNvPr id="14" name="Rezervirano mjesto sadržaja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6297325"/>
              </p:ext>
            </p:extLst>
          </p:nvPr>
        </p:nvGraphicFramePr>
        <p:xfrm>
          <a:off x="4547870" y="1792047"/>
          <a:ext cx="3962400" cy="18473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7630">
                  <a:extLst>
                    <a:ext uri="{9D8B030D-6E8A-4147-A177-3AD203B41FA5}">
                      <a16:colId xmlns:a16="http://schemas.microsoft.com/office/drawing/2014/main" val="3641386849"/>
                    </a:ext>
                  </a:extLst>
                </a:gridCol>
                <a:gridCol w="1334770">
                  <a:extLst>
                    <a:ext uri="{9D8B030D-6E8A-4147-A177-3AD203B41FA5}">
                      <a16:colId xmlns:a16="http://schemas.microsoft.com/office/drawing/2014/main" val="39650854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 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7. (Ukupna) Bespovratna sredstva 100 % 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r-HR" sz="1200" b="1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23.786.000,00 HRK </a:t>
                      </a:r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	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420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 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7.1. Sredstva Europske unije (85 %) 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20.218.100,00 HRK 	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059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 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7.2. Sredstva Državnog proračuna (15 %) 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3.567.900,00 HRK 	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716209"/>
                  </a:ext>
                </a:extLst>
              </a:tr>
            </a:tbl>
          </a:graphicData>
        </a:graphic>
      </p:graphicFrame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4547870" y="1522743"/>
            <a:ext cx="29337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hangingPunct="0"/>
            <a:r>
              <a:rPr lang="pl-PL" altLang="sr-Latn-R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pl-PL" altLang="sr-Latn-RS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Grupa</a:t>
            </a:r>
            <a:r>
              <a:rPr lang="pl-PL" altLang="sr-Latn-R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Urbana aglomeracija Zagreb</a:t>
            </a:r>
            <a:endParaRPr kumimoji="0" lang="hr-HR" altLang="sr-Latn-R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32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/>
              <a:t>Okvirni raspored procesa prijave i odabira: </a:t>
            </a:r>
            <a:endParaRPr lang="hr-HR" sz="2800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81744523"/>
              </p:ext>
            </p:extLst>
          </p:nvPr>
        </p:nvGraphicFramePr>
        <p:xfrm>
          <a:off x="317500" y="1592993"/>
          <a:ext cx="8369300" cy="4530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00700">
                  <a:extLst>
                    <a:ext uri="{9D8B030D-6E8A-4147-A177-3AD203B41FA5}">
                      <a16:colId xmlns:a16="http://schemas.microsoft.com/office/drawing/2014/main" val="2459386859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3416562575"/>
                    </a:ext>
                  </a:extLst>
                </a:gridCol>
              </a:tblGrid>
              <a:tr h="6189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Rok za podnošenje projektnog prijedloga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13" marR="47513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</a:rPr>
                        <a:t>Do iscrpljenja financijske omotnice po pojedinoj grupi ili do 18. prosinca 2020. </a:t>
                      </a:r>
                      <a:r>
                        <a:rPr lang="pl-PL" sz="1800" smtClean="0">
                          <a:effectLst/>
                        </a:rPr>
                        <a:t>godine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13" marR="47513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391237"/>
                  </a:ext>
                </a:extLst>
              </a:tr>
              <a:tr h="9283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Informacija prijavitelju o stanju prijave nakon administrativne provjere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13" marR="47513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8 radnih dana od donošenja odluke o statusu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13" marR="47513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612218"/>
                  </a:ext>
                </a:extLst>
              </a:tr>
              <a:tr h="9283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Informacija prijavitelju o stanju prijave nakon postupka procjene kvalitete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13" marR="47513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8 radnih dana od donošenja odluke o statusu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13" marR="47513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748513"/>
                  </a:ext>
                </a:extLst>
              </a:tr>
              <a:tr h="6189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Dostava Odluke o financiranju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13" marR="47513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8 radnih dana od njenog donošenja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13" marR="47513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951924"/>
                  </a:ext>
                </a:extLst>
              </a:tr>
              <a:tr h="4737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Potpisivanje Ugovora o dodjeli bespovratnih sredstava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13" marR="47513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30 kalendarskih dana od donošenja Odluke o financiranju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13" marR="47513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867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2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357448"/>
            <a:ext cx="8021782" cy="5768716"/>
          </a:xfrm>
        </p:spPr>
        <p:txBody>
          <a:bodyPr/>
          <a:lstStyle/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sz="4400" b="1" i="1" dirty="0">
                <a:solidFill>
                  <a:schemeClr val="accent4">
                    <a:lumMod val="50000"/>
                  </a:schemeClr>
                </a:solidFill>
                <a:latin typeface="Bodoni MT Black" panose="02070A03080606020203" pitchFamily="18" charset="0"/>
              </a:rPr>
              <a:t>Hvala na pažnji!</a:t>
            </a:r>
          </a:p>
          <a:p>
            <a:pPr marL="0" indent="0" algn="ctr">
              <a:buNone/>
            </a:pPr>
            <a:endParaRPr lang="hr-HR" sz="2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hr-HR" sz="2000" b="1" dirty="0">
                <a:solidFill>
                  <a:srgbClr val="002060"/>
                </a:solidFill>
              </a:rPr>
              <a:t>Više informacija na webu:</a:t>
            </a:r>
          </a:p>
          <a:p>
            <a:pPr marL="0" indent="0" algn="ctr">
              <a:buNone/>
            </a:pPr>
            <a:r>
              <a:rPr lang="hr-HR" sz="2000" b="1" dirty="0">
                <a:solidFill>
                  <a:srgbClr val="002060"/>
                </a:solidFill>
                <a:hlinkClick r:id="rId2"/>
              </a:rPr>
              <a:t>www.esf.hr</a:t>
            </a:r>
            <a:endParaRPr lang="hr-HR" sz="2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hr-HR" sz="2000" b="1" dirty="0">
                <a:solidFill>
                  <a:srgbClr val="002060"/>
                </a:solidFill>
                <a:hlinkClick r:id="rId3"/>
              </a:rPr>
              <a:t>www.strukturnifondovi.hr</a:t>
            </a:r>
            <a:endParaRPr lang="hr-HR" sz="2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hr-HR" sz="2000" b="1" dirty="0">
                <a:solidFill>
                  <a:srgbClr val="002060"/>
                </a:solidFill>
                <a:hlinkClick r:id="rId4"/>
              </a:rPr>
              <a:t>www.mrms.hr</a:t>
            </a:r>
            <a:endParaRPr lang="hr-HR" sz="2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hr-HR" sz="2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hr-HR" sz="2000" b="1" dirty="0">
                <a:solidFill>
                  <a:srgbClr val="002060"/>
                </a:solidFill>
              </a:rPr>
              <a:t>Za dodatne informacije pišite nam na:</a:t>
            </a:r>
          </a:p>
          <a:p>
            <a:pPr marL="0" indent="0" algn="ctr">
              <a:buNone/>
            </a:pPr>
            <a:r>
              <a:rPr lang="hr-HR" sz="2000" b="1" dirty="0">
                <a:solidFill>
                  <a:srgbClr val="002060"/>
                </a:solidFill>
                <a:hlinkClick r:id="rId5"/>
              </a:rPr>
              <a:t>esf.info@mrms.hr</a:t>
            </a:r>
            <a:endParaRPr lang="hr-HR" sz="2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hr-HR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44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/>
              <a:t>Opći cilj </a:t>
            </a:r>
            <a:r>
              <a:rPr lang="hr-HR" sz="2800" b="1" dirty="0" smtClean="0"/>
              <a:t>PDP-a</a:t>
            </a:r>
            <a:endParaRPr lang="hr-HR" sz="2800" b="1" dirty="0"/>
          </a:p>
        </p:txBody>
      </p:sp>
      <p:sp>
        <p:nvSpPr>
          <p:cNvPr id="6" name="Elipsa 5"/>
          <p:cNvSpPr/>
          <p:nvPr/>
        </p:nvSpPr>
        <p:spPr>
          <a:xfrm>
            <a:off x="939338" y="1581034"/>
            <a:ext cx="7265324" cy="408305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r-HR" sz="2800" dirty="0">
                <a:solidFill>
                  <a:srgbClr val="000000"/>
                </a:solidFill>
                <a:latin typeface="Calibri" panose="020F0502020204030204" pitchFamily="34" charset="0"/>
              </a:rPr>
              <a:t>Povećati socijalnu uključenost i/ili </a:t>
            </a:r>
            <a:r>
              <a:rPr lang="hr-HR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zapošljivost</a:t>
            </a:r>
            <a:r>
              <a:rPr lang="hr-HR" sz="2800" dirty="0">
                <a:solidFill>
                  <a:srgbClr val="000000"/>
                </a:solidFill>
                <a:latin typeface="Calibri" panose="020F0502020204030204" pitchFamily="34" charset="0"/>
              </a:rPr>
              <a:t> ranjivih </a:t>
            </a:r>
            <a:r>
              <a:rPr lang="hr-HR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skupina kako </a:t>
            </a:r>
            <a:r>
              <a:rPr lang="hr-HR" sz="2800" dirty="0">
                <a:solidFill>
                  <a:srgbClr val="000000"/>
                </a:solidFill>
                <a:latin typeface="Calibri" panose="020F0502020204030204" pitchFamily="34" charset="0"/>
              </a:rPr>
              <a:t>bi se potaknulo njihovo sudjelovanje u </a:t>
            </a:r>
            <a:r>
              <a:rPr lang="hr-HR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društvu.</a:t>
            </a:r>
            <a:endParaRPr lang="hr-HR" sz="28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010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/>
              <a:t>Specifični ciljevi PDP-a</a:t>
            </a:r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714140"/>
              </p:ext>
            </p:extLst>
          </p:nvPr>
        </p:nvGraphicFramePr>
        <p:xfrm>
          <a:off x="457200" y="13081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ravokutnik 2"/>
          <p:cNvSpPr/>
          <p:nvPr/>
        </p:nvSpPr>
        <p:spPr>
          <a:xfrm>
            <a:off x="2705100" y="5530492"/>
            <a:ext cx="6134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600" b="1" dirty="0"/>
              <a:t>Napomena: Svi projektni prijedlozi </a:t>
            </a:r>
            <a:r>
              <a:rPr lang="hr-HR" sz="1600" b="1" i="1" dirty="0"/>
              <a:t>moraju</a:t>
            </a:r>
            <a:r>
              <a:rPr lang="hr-HR" sz="1600" b="1" dirty="0"/>
              <a:t> doprinositi </a:t>
            </a:r>
            <a:r>
              <a:rPr lang="hr-HR" sz="1600" b="1" i="1" dirty="0"/>
              <a:t>minimalno</a:t>
            </a:r>
            <a:r>
              <a:rPr lang="hr-HR" sz="1600" b="1" dirty="0"/>
              <a:t> općem cilju Poziva i jednom specifičnom cilju Poziva kako bi bili prihvatljivi za financiranje.</a:t>
            </a:r>
          </a:p>
        </p:txBody>
      </p:sp>
    </p:spTree>
    <p:extLst>
      <p:ext uri="{BB962C8B-B14F-4D97-AF65-F5344CB8AC3E}">
        <p14:creationId xmlns:p14="http://schemas.microsoft.com/office/powerpoint/2010/main" val="176187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2662"/>
          </a:xfrm>
        </p:spPr>
        <p:txBody>
          <a:bodyPr/>
          <a:lstStyle/>
          <a:p>
            <a:r>
              <a:rPr lang="hr-HR" sz="3200" b="1" dirty="0"/>
              <a:t>Ciljane </a:t>
            </a:r>
            <a:r>
              <a:rPr lang="hr-HR" sz="3200" b="1" dirty="0" smtClean="0"/>
              <a:t>skupine PDP-a</a:t>
            </a:r>
            <a:endParaRPr lang="hr-HR" sz="3200" b="1" dirty="0"/>
          </a:p>
        </p:txBody>
      </p:sp>
      <p:graphicFrame>
        <p:nvGraphicFramePr>
          <p:cNvPr id="9" name="Rezervirano mjesto sadržaja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768311"/>
              </p:ext>
            </p:extLst>
          </p:nvPr>
        </p:nvGraphicFramePr>
        <p:xfrm>
          <a:off x="457200" y="1257300"/>
          <a:ext cx="8382000" cy="5194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839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>
                <a:solidFill>
                  <a:prstClr val="black"/>
                </a:solidFill>
              </a:rPr>
              <a:t>Napomena za ciljane skupine</a:t>
            </a:r>
            <a:endParaRPr lang="hr-HR" sz="32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5088004"/>
              </p:ext>
            </p:extLst>
          </p:nvPr>
        </p:nvGraphicFramePr>
        <p:xfrm>
          <a:off x="457200" y="1521228"/>
          <a:ext cx="82296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431">
                <a:tc>
                  <a:txBody>
                    <a:bodyPr/>
                    <a:lstStyle/>
                    <a:p>
                      <a:pPr algn="l"/>
                      <a:r>
                        <a:rPr lang="hr-H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Prijavitelj mora osigurati da svi sudionici u projektnim aktivnostima imaju prijavljeno prebivalište / boravište na urbanom području za koje se podnosi projektna prijava te u kojemu se provode projektne aktivnosti</a:t>
                      </a:r>
                      <a:endParaRPr lang="hr-HR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 aktivnostima mogu sudjelovati isključivo osobe s prijavljenim prebivalištem/boravištem na području UA Osijeka, UP Pule, UA Rijeke, UP Slavonskog Broda, UA Splita, UP Zadra i UA Zagreba za koje se poziv raspisuje i u kojima se provode projektne aktivnosti te je za svakog pripadnika ciljane skupine/sudionika u projektnim aktivnostima potrebno osigurati dokaz o prebivalištu/boravištu.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340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1062"/>
          </a:xfrm>
        </p:spPr>
        <p:txBody>
          <a:bodyPr/>
          <a:lstStyle/>
          <a:p>
            <a:r>
              <a:rPr lang="hr-HR" sz="3200" b="1" dirty="0" smtClean="0"/>
              <a:t>Dokaz o pripadnosti ciljanoj skupini (I)</a:t>
            </a:r>
            <a:endParaRPr lang="hr-HR" sz="3200" b="1" dirty="0"/>
          </a:p>
        </p:txBody>
      </p:sp>
      <p:graphicFrame>
        <p:nvGraphicFramePr>
          <p:cNvPr id="8" name="Rezervirano mjesto sadržaja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823011"/>
              </p:ext>
            </p:extLst>
          </p:nvPr>
        </p:nvGraphicFramePr>
        <p:xfrm>
          <a:off x="355600" y="1155700"/>
          <a:ext cx="8458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8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654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Ciljana</a:t>
                      </a:r>
                      <a:r>
                        <a:rPr lang="hr-HR" baseline="0" dirty="0"/>
                        <a:t> skupina</a:t>
                      </a:r>
                      <a:endParaRPr lang="hr-HR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Dokazi</a:t>
                      </a:r>
                      <a:r>
                        <a:rPr lang="hr-HR" baseline="0" dirty="0"/>
                        <a:t> (dokumenti)</a:t>
                      </a:r>
                      <a:endParaRPr lang="hr-HR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3770">
                <a:tc>
                  <a:txBody>
                    <a:bodyPr/>
                    <a:lstStyle/>
                    <a:p>
                      <a:r>
                        <a:rPr lang="hr-H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endParaRPr lang="hr-HR" sz="2000" b="0" i="0" u="none" strike="noStrike" baseline="0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hr-HR" sz="1800" b="1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Nezaposlene osobe</a:t>
                      </a:r>
                      <a:r>
                        <a:rPr lang="hr-HR" sz="800" b="1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r-HR" sz="1800" b="1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koje su ujedno pripadnici najmanje jedne od sljedećih ranjivih skupina </a:t>
                      </a:r>
                      <a:r>
                        <a:rPr lang="hr-HR" sz="18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- dugotrajno nezaposlene osobe, korisnici prava na zajamčenu minimalnu naknadu </a:t>
                      </a:r>
                    </a:p>
                    <a:p>
                      <a:r>
                        <a:rPr lang="hr-HR" sz="18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	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ller Light"/>
                        </a:rPr>
                        <a:t> </a:t>
                      </a:r>
                      <a:endParaRPr lang="hr-HR" sz="1400" dirty="0">
                        <a:solidFill>
                          <a:srgbClr val="000000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  <a:p>
                      <a:r>
                        <a:rPr lang="hr-HR" sz="1200" b="1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Za dugotrajno nezaposlene osobe: </a:t>
                      </a:r>
                      <a:endParaRPr lang="hr-HR" sz="1200" b="0" i="0" u="none" strike="noStrike" baseline="0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Uvjerenje o boravištu ili osobna iskaznica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Ukoliko su u evidenciji nezaposlenih osoba HZZ-a: potvrda o vođenju u evidenciji HZZ-a iz koje je vidljiva nezaposlenost duža od 6 odnosno 12 mjeseci</a:t>
                      </a:r>
                    </a:p>
                    <a:p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ili </a:t>
                      </a:r>
                    </a:p>
                    <a:p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Ukoliko nisu u evidenciji nezaposlenih osoba HZZ-a: izjava osobe da nije redovit učenik ili student te da nema posao, raspoloživa je za posao i aktivno traži posao koja treba sadržavati informaciju o razdoblju nezaposlenosti (iznad 6 odnosno iznad 12 mjeseci), </a:t>
                      </a:r>
                    </a:p>
                    <a:p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ili </a:t>
                      </a:r>
                    </a:p>
                    <a:p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Elektronički zapis o radno-pravnom statusu ili Potvrda o radno-pravnom statusu Hrvatskog zavoda za mirovinsko osiguranje (HZMO) 	</a:t>
                      </a:r>
                    </a:p>
                    <a:p>
                      <a:endParaRPr lang="hr-HR" sz="1200" b="0" i="0" u="none" strike="noStrike" baseline="0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  <a:p>
                      <a:r>
                        <a:rPr lang="pl-PL" sz="1200" b="1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Za korisnike prava na zajamčenu minimalnu naknadu: </a:t>
                      </a:r>
                      <a:endParaRPr lang="pl-PL" sz="1200" b="0" i="0" u="none" strike="noStrike" baseline="0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Uvjerenje o boravištu ili osobna iskaznica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Ukoliko su u evidenciji nezaposlenih osoba HZZ-a: potvrda o vođenju u evidenciji HZZ-a iz koje je vidljiva nezaposlenost duža od 6 odnosno 12 mjeseci </a:t>
                      </a:r>
                    </a:p>
                    <a:p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ili </a:t>
                      </a:r>
                    </a:p>
                    <a:p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Ukoliko nisu u evidenciji nezaposlenih osoba HZZ-a: izjava osobe da nije redovit učenik ili student te da nema posao, raspoloživa je za posao i aktivno traži posao koja treba sadržavati informaciju o razdoblju nezaposlenosti (iznad 6 odnosno iznad 12 mjeseci), </a:t>
                      </a:r>
                    </a:p>
                    <a:p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ili </a:t>
                      </a:r>
                    </a:p>
                    <a:p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Elektronički zapis o radno-pravnom statusu ili Potvrda o radno-pravnom statusu Hrvatskog zavoda za mirovinsko osiguranje (HZMO)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hr-HR" sz="12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Uvjerenje nadležnog centra za socijalnu skrb da je osoba primatelj zajamčene minimalne naknade u trenutku ulaska u projektne aktivnosti. </a:t>
                      </a:r>
                      <a:endParaRPr lang="hr-HR" sz="1400" dirty="0">
                        <a:solidFill>
                          <a:srgbClr val="000000"/>
                        </a:solidFill>
                        <a:effectLst/>
                        <a:latin typeface="Aller Light"/>
                        <a:ea typeface="Calibri" panose="020F0502020204030204" pitchFamily="34" charset="0"/>
                        <a:cs typeface="Aller Light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907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11710</TotalTime>
  <Words>6436</Words>
  <Application>Microsoft Office PowerPoint</Application>
  <PresentationFormat>Prikaz na zaslonu (4:3)</PresentationFormat>
  <Paragraphs>683</Paragraphs>
  <Slides>41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41</vt:i4>
      </vt:variant>
    </vt:vector>
  </HeadingPairs>
  <TitlesOfParts>
    <vt:vector size="54" baseType="lpstr">
      <vt:lpstr>ＭＳ Ｐゴシック</vt:lpstr>
      <vt:lpstr>Aller Light</vt:lpstr>
      <vt:lpstr>Arial</vt:lpstr>
      <vt:lpstr>Bodoni MT Black</vt:lpstr>
      <vt:lpstr>Calibri</vt:lpstr>
      <vt:lpstr>Droid Sans Fallback</vt:lpstr>
      <vt:lpstr>Myriad Pro Bold SemiCond</vt:lpstr>
      <vt:lpstr>Myriad Pro Bold SemiExt</vt:lpstr>
      <vt:lpstr>Myriad Pro Light SemiExt</vt:lpstr>
      <vt:lpstr>Symbol</vt:lpstr>
      <vt:lpstr>Times New Roman</vt:lpstr>
      <vt:lpstr>Wingdings</vt:lpstr>
      <vt:lpstr>Presentation2</vt:lpstr>
      <vt:lpstr>OPERATIVNI PROGRAM</vt:lpstr>
      <vt:lpstr>Osnovni podaci o PDP-u</vt:lpstr>
      <vt:lpstr>Alokacija sredstava po urbanim područjima (I)</vt:lpstr>
      <vt:lpstr>Alokacija sredstava po urbanim područjima (II)</vt:lpstr>
      <vt:lpstr>Opći cilj PDP-a</vt:lpstr>
      <vt:lpstr>Specifični ciljevi PDP-a</vt:lpstr>
      <vt:lpstr>Ciljane skupine PDP-a</vt:lpstr>
      <vt:lpstr>Napomena za ciljane skupine</vt:lpstr>
      <vt:lpstr>Dokaz o pripadnosti ciljanoj skupini (I)</vt:lpstr>
      <vt:lpstr>Dokaz o pripadnosti ciljanoj skupini (II)</vt:lpstr>
      <vt:lpstr>Pokazatelji 9.i.1 (I)</vt:lpstr>
      <vt:lpstr>Pokazatelji 9.i.1 (II)</vt:lpstr>
      <vt:lpstr>PowerPoint prezentacija</vt:lpstr>
      <vt:lpstr>Pregled uvjeta prihvatljivosti i izvora provjere uvjeta prihvatljivosti za prijavitelje</vt:lpstr>
      <vt:lpstr>Pregled uvjeta prihvatljivosti i izvora provjere uvjeta prihvatljivosti za prijavitelje</vt:lpstr>
      <vt:lpstr>PowerPoint prezentacija</vt:lpstr>
      <vt:lpstr>PowerPoint prezentacija</vt:lpstr>
      <vt:lpstr>PowerPoint prezentacija</vt:lpstr>
      <vt:lpstr>Prihvatljive aktivnosti</vt:lpstr>
      <vt:lpstr>Element 1. Upravljanje projektom i administracija</vt:lpstr>
      <vt:lpstr>Element 2.  Aktivnosti vezane uz razvoj/unaprjeđenje socijalnih usluga i programa za aktivno socijalno uključivanje i povećanje zapošljivosti ranjivih skupina (I) </vt:lpstr>
      <vt:lpstr>Element 2.  Aktivnosti vezane uz razvoj/unaprjeđenje socijalnih usluga i programa za aktivno socijalno uključivanje i povećanje zapošljivosti ranjivih skupina (II) </vt:lpstr>
      <vt:lpstr>Element 3. Aktivnosti pripreme i provedbe participativnih interkulturnih aktivnosti u svrhu socijalne integracije ranjivih skupina</vt:lpstr>
      <vt:lpstr>Element 4. Promidžba i vidljivost</vt:lpstr>
      <vt:lpstr>Neprihvatljive aktivnosti</vt:lpstr>
      <vt:lpstr>Prihvatljivi izdaci (I)</vt:lpstr>
      <vt:lpstr>Prihvatljivi izdaci (II)  IZRAVNI TROŠKOVI   </vt:lpstr>
      <vt:lpstr>KORIŠTENJE POJEDNOSTAVLJENE MOGUĆNOSTI FINANCIRANJA ZA IZRAVNE TROŠKOVE OSOBLJA</vt:lpstr>
      <vt:lpstr>Neprihvatljivi izdaci (I)</vt:lpstr>
      <vt:lpstr>Neprihvatljivi izdaci (II)</vt:lpstr>
      <vt:lpstr>Način podnošenja projektnog prijedloga</vt:lpstr>
      <vt:lpstr>Sadržaj projektnog prijedloga (I)</vt:lpstr>
      <vt:lpstr>Sadržaj projektnog prijedloga (II) </vt:lpstr>
      <vt:lpstr>Postupak dodjele</vt:lpstr>
      <vt:lpstr>Administrativna provjera</vt:lpstr>
      <vt:lpstr>Procjena kvalitete</vt:lpstr>
      <vt:lpstr>Kriteriji odabira i kvalitativna procjena (I)</vt:lpstr>
      <vt:lpstr>Kriteriji odabira i kvalitativna procjena (II)</vt:lpstr>
      <vt:lpstr>Odluka o financiranju</vt:lpstr>
      <vt:lpstr>Okvirni raspored procesa prijave i odabira: 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OPERATIVNI PROGRAM</dc:title>
  <dc:creator>Martina Glavak</dc:creator>
  <cp:lastModifiedBy>Mrms</cp:lastModifiedBy>
  <cp:revision>493</cp:revision>
  <cp:lastPrinted>2020-01-03T15:15:18Z</cp:lastPrinted>
  <dcterms:created xsi:type="dcterms:W3CDTF">2018-05-07T10:41:19Z</dcterms:created>
  <dcterms:modified xsi:type="dcterms:W3CDTF">2020-01-20T13:57:50Z</dcterms:modified>
</cp:coreProperties>
</file>