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257" r:id="rId3"/>
    <p:sldId id="292" r:id="rId4"/>
    <p:sldId id="294" r:id="rId5"/>
    <p:sldId id="293" r:id="rId6"/>
    <p:sldId id="295" r:id="rId7"/>
    <p:sldId id="258" r:id="rId8"/>
    <p:sldId id="271" r:id="rId9"/>
    <p:sldId id="261" r:id="rId10"/>
    <p:sldId id="270" r:id="rId11"/>
    <p:sldId id="272" r:id="rId12"/>
    <p:sldId id="296" r:id="rId13"/>
    <p:sldId id="264" r:id="rId14"/>
    <p:sldId id="263" r:id="rId15"/>
    <p:sldId id="266" r:id="rId16"/>
    <p:sldId id="267" r:id="rId17"/>
    <p:sldId id="268" r:id="rId18"/>
    <p:sldId id="274" r:id="rId19"/>
    <p:sldId id="277" r:id="rId20"/>
    <p:sldId id="273" r:id="rId21"/>
    <p:sldId id="297" r:id="rId22"/>
    <p:sldId id="278" r:id="rId23"/>
    <p:sldId id="298" r:id="rId24"/>
    <p:sldId id="299" r:id="rId25"/>
    <p:sldId id="279" r:id="rId26"/>
    <p:sldId id="269" r:id="rId27"/>
    <p:sldId id="276" r:id="rId28"/>
    <p:sldId id="275" r:id="rId29"/>
    <p:sldId id="286" r:id="rId30"/>
    <p:sldId id="280" r:id="rId31"/>
    <p:sldId id="281" r:id="rId32"/>
    <p:sldId id="283" r:id="rId33"/>
    <p:sldId id="282" r:id="rId34"/>
    <p:sldId id="285" r:id="rId35"/>
    <p:sldId id="284" r:id="rId36"/>
    <p:sldId id="287" r:id="rId37"/>
    <p:sldId id="291" r:id="rId38"/>
    <p:sldId id="290" r:id="rId39"/>
    <p:sldId id="289" r:id="rId40"/>
    <p:sldId id="288" r:id="rId41"/>
  </p:sldIdLst>
  <p:sldSz cx="12192000" cy="6858000"/>
  <p:notesSz cx="6797675" cy="9872663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00FF"/>
    <a:srgbClr val="98D6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rednji stil 2 - Isticanj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E9639D4-E3E2-4D34-9284-5A2195B3D0D7}" styleName="Svijetli stil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Bez stila, s rešetkom tablice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0147" autoAdjust="0"/>
    <p:restoredTop sz="94660"/>
  </p:normalViewPr>
  <p:slideViewPr>
    <p:cSldViewPr snapToGrid="0">
      <p:cViewPr varScale="1">
        <p:scale>
          <a:sx n="81" d="100"/>
          <a:sy n="81" d="100"/>
        </p:scale>
        <p:origin x="58" y="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D0935F-2E88-4935-8432-B81277ECB7BF}" type="datetimeFigureOut">
              <a:rPr lang="hr-HR" smtClean="0"/>
              <a:t>10.7.2018.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1128C4-00A6-41B7-B183-189154D3E0E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32522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3BD31-55AB-4C31-909A-FC90D84FC39A}" type="datetime1">
              <a:rPr lang="hr-HR" smtClean="0"/>
              <a:t>10.7.2018.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Sadržaj prezentacije isključiva je odgovornost Ministarstva za demografiju, obitelj, mlade i socijalnu politiku. Organizacija info-radionice je sufinancirana u okviru Operativnog programa Učinkoviti ljudski potencijali 2014.-2020., iz Europskog socijalnog fonda.</a:t>
            </a: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7B5DD-2E1D-4E8B-9E68-90AFA9BEA2B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44761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63FEF-17CA-4448-9F7A-B8D570F08EC8}" type="datetime1">
              <a:rPr lang="hr-HR" smtClean="0"/>
              <a:t>10.7.2018.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Sadržaj prezentacije isključiva je odgovornost Ministarstva za demografiju, obitelj, mlade i socijalnu politiku. Organizacija info-radionice je sufinancirana u okviru Operativnog programa Učinkoviti ljudski potencijali 2014.-2020., iz Europskog socijalnog fonda.</a:t>
            </a: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7B5DD-2E1D-4E8B-9E68-90AFA9BEA2B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47387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D27AC-CE72-46FC-A85D-33E24E84DF7B}" type="datetime1">
              <a:rPr lang="hr-HR" smtClean="0"/>
              <a:t>10.7.2018.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Sadržaj prezentacije isključiva je odgovornost Ministarstva za demografiju, obitelj, mlade i socijalnu politiku. Organizacija info-radionice je sufinancirana u okviru Operativnog programa Učinkoviti ljudski potencijali 2014.-2020., iz Europskog socijalnog fonda.</a:t>
            </a: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7B5DD-2E1D-4E8B-9E68-90AFA9BEA2B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3697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E65E4-2A01-4B53-A070-610AB7783139}" type="datetime1">
              <a:rPr lang="hr-HR" smtClean="0"/>
              <a:t>10.7.2018.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Sadržaj prezentacije isključiva je odgovornost Ministarstva za demografiju, obitelj, mlade i socijalnu politiku. Organizacija info-radionice je sufinancirana u okviru Operativnog programa Učinkoviti ljudski potencijali 2014.-2020., iz Europskog socijalnog fonda.</a:t>
            </a: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7B5DD-2E1D-4E8B-9E68-90AFA9BEA2B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96803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04D43-C7E1-4EAB-9933-E8240C7EB809}" type="datetime1">
              <a:rPr lang="hr-HR" smtClean="0"/>
              <a:t>10.7.2018.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Sadržaj prezentacije isključiva je odgovornost Ministarstva za demografiju, obitelj, mlade i socijalnu politiku. Organizacija info-radionice je sufinancirana u okviru Operativnog programa Učinkoviti ljudski potencijali 2014.-2020., iz Europskog socijalnog fonda.</a:t>
            </a: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7B5DD-2E1D-4E8B-9E68-90AFA9BEA2B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50710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5677D-954F-41A2-BD57-8EA969F81902}" type="datetime1">
              <a:rPr lang="hr-HR" smtClean="0"/>
              <a:t>10.7.2018.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Sadržaj prezentacije isključiva je odgovornost Ministarstva za demografiju, obitelj, mlade i socijalnu politiku. Organizacija info-radionice je sufinancirana u okviru Operativnog programa Učinkoviti ljudski potencijali 2014.-2020., iz Europskog socijalnog fonda.</a:t>
            </a:r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7B5DD-2E1D-4E8B-9E68-90AFA9BEA2B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48586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45929-A220-4E34-A67F-1D1E51130504}" type="datetime1">
              <a:rPr lang="hr-HR" smtClean="0"/>
              <a:t>10.7.2018.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Sadržaj prezentacije isključiva je odgovornost Ministarstva za demografiju, obitelj, mlade i socijalnu politiku. Organizacija info-radionice je sufinancirana u okviru Operativnog programa Učinkoviti ljudski potencijali 2014.-2020., iz Europskog socijalnog fonda.</a:t>
            </a:r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7B5DD-2E1D-4E8B-9E68-90AFA9BEA2B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3467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3E32C-3A6C-43EC-8B31-BAD07B073107}" type="datetime1">
              <a:rPr lang="hr-HR" smtClean="0"/>
              <a:t>10.7.2018.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Sadržaj prezentacije isključiva je odgovornost Ministarstva za demografiju, obitelj, mlade i socijalnu politiku. Organizacija info-radionice je sufinancirana u okviru Operativnog programa Učinkoviti ljudski potencijali 2014.-2020., iz Europskog socijalnog fonda.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7B5DD-2E1D-4E8B-9E68-90AFA9BEA2B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43831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87968-7C4E-40D0-A20B-60F36DC702C1}" type="datetime1">
              <a:rPr lang="hr-HR" smtClean="0"/>
              <a:t>10.7.2018.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Sadržaj prezentacije isključiva je odgovornost Ministarstva za demografiju, obitelj, mlade i socijalnu politiku. Organizacija info-radionice je sufinancirana u okviru Operativnog programa Učinkoviti ljudski potencijali 2014.-2020., iz Europskog socijalnog fonda.</a:t>
            </a:r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7B5DD-2E1D-4E8B-9E68-90AFA9BEA2B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98150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255BB-F0CC-41B8-87F2-35A9078D9409}" type="datetime1">
              <a:rPr lang="hr-HR" smtClean="0"/>
              <a:t>10.7.2018.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Sadržaj prezentacije isključiva je odgovornost Ministarstva za demografiju, obitelj, mlade i socijalnu politiku. Organizacija info-radionice je sufinancirana u okviru Operativnog programa Učinkoviti ljudski potencijali 2014.-2020., iz Europskog socijalnog fonda.</a:t>
            </a:r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7B5DD-2E1D-4E8B-9E68-90AFA9BEA2B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75090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DBC42-C70A-4D30-8FC9-6EA777A54957}" type="datetime1">
              <a:rPr lang="hr-HR" smtClean="0"/>
              <a:t>10.7.2018.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Sadržaj prezentacije isključiva je odgovornost Ministarstva za demografiju, obitelj, mlade i socijalnu politiku. Organizacija info-radionice je sufinancirana u okviru Operativnog programa Učinkoviti ljudski potencijali 2014.-2020., iz Europskog socijalnog fonda.</a:t>
            </a:r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7B5DD-2E1D-4E8B-9E68-90AFA9BEA2B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42268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679467-5DC7-4848-BB91-397EE093CE99}" type="datetime1">
              <a:rPr lang="hr-HR" smtClean="0"/>
              <a:t>10.7.2018.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r-HR" smtClean="0"/>
              <a:t>Sadržaj prezentacije isključiva je odgovornost Ministarstva za demografiju, obitelj, mlade i socijalnu politiku. Organizacija info-radionice je sufinancirana u okviru Operativnog programa Učinkoviti ljudski potencijali 2014.-2020., iz Europskog socijalnog fonda.</a:t>
            </a: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57B5DD-2E1D-4E8B-9E68-90AFA9BEA2B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81395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mailto:esf@mdomsp.h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 l="-2000" t="-3000" r="-1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>
          <a:xfrm>
            <a:off x="2172677" y="5177692"/>
            <a:ext cx="6011985" cy="554892"/>
          </a:xfrm>
        </p:spPr>
        <p:txBody>
          <a:bodyPr/>
          <a:lstStyle/>
          <a:p>
            <a:r>
              <a:rPr lang="hr-HR" sz="800" b="1" dirty="0" smtClean="0"/>
              <a:t>Sadržaj prezentacije isključiva je odgovornost Ministarstva za demografiju, obitelj, mlade i socijalnu politiku. Organizacija info-radionice je sufinancirana u okviru Operativnog programa Učinkoviti ljudski potencijali 2014.-2020., iz Europskog socijalnog fonda.</a:t>
            </a:r>
            <a:endParaRPr lang="hr-HR" sz="800" b="1" dirty="0"/>
          </a:p>
        </p:txBody>
      </p:sp>
    </p:spTree>
    <p:extLst>
      <p:ext uri="{BB962C8B-B14F-4D97-AF65-F5344CB8AC3E}">
        <p14:creationId xmlns:p14="http://schemas.microsoft.com/office/powerpoint/2010/main" val="274851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8000">
              <a:srgbClr val="98D6EC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scene3d>
            <a:camera prst="orthographicFront"/>
            <a:lightRig rig="threePt" dir="t"/>
          </a:scene3d>
          <a:sp3d>
            <a:bevelB/>
          </a:sp3d>
        </p:spPr>
        <p:txBody>
          <a:bodyPr>
            <a:normAutofit/>
          </a:bodyPr>
          <a:lstStyle/>
          <a:p>
            <a:pPr algn="ctr"/>
            <a:r>
              <a:rPr lang="hr-HR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UVJETI PRIHVATLJIVOSTI </a:t>
            </a:r>
            <a:br>
              <a:rPr lang="hr-HR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PRIJAVITELJA                         </a:t>
            </a:r>
            <a:endParaRPr lang="hr-HR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zervirano mjesto sadržaja 7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60310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hr-HR" sz="1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PRIJAVITELJ</a:t>
            </a:r>
            <a:r>
              <a:rPr lang="hr-H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mora ispunjavati sljedeće uvjete: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hr-HR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hr-H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biti</a:t>
            </a:r>
            <a:r>
              <a:rPr lang="hr-H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endParaRPr lang="hr-HR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hr-HR" sz="1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pravna osoba</a:t>
            </a:r>
            <a:r>
              <a:rPr lang="hr-H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endParaRPr lang="hr-HR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hr-H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organizacija </a:t>
            </a:r>
            <a:r>
              <a:rPr lang="hr-H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civilnog društva upisana u registar udruga i registar športske </a:t>
            </a:r>
            <a:r>
              <a:rPr lang="hr-H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djelatnosti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hr-H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ustanova </a:t>
            </a:r>
            <a:r>
              <a:rPr lang="hr-H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upisana u registar športske </a:t>
            </a:r>
            <a:r>
              <a:rPr lang="hr-H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djelatnosti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hr-H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osnovna </a:t>
            </a:r>
            <a:r>
              <a:rPr lang="hr-H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škola prema popisu Ministarstva znanosti i </a:t>
            </a:r>
            <a:r>
              <a:rPr lang="hr-H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obrazovanja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hr-H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srednja škola prema popisu Ministarstva znanosti i obrazovanja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hr-H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sveučilište, fakultet, umjetnička akademija, veleučilište ili visoka škola prema popisu Ministarstva znanosti i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obrazovanja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hr-H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ustanova socijalne skrbi: dom socijalne skrbi i centar za pružanje usluga u zajednici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b) registrirana u Republici Hrvatskoj</a:t>
            </a:r>
          </a:p>
          <a:p>
            <a:pPr algn="just"/>
            <a:endParaRPr lang="hr-HR" sz="18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hr-H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3242" y="5518223"/>
            <a:ext cx="7911849" cy="999808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1980" y="365125"/>
            <a:ext cx="1651820" cy="1314246"/>
          </a:xfrm>
          <a:prstGeom prst="rect">
            <a:avLst/>
          </a:prstGeom>
        </p:spPr>
      </p:pic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>
          <a:xfrm>
            <a:off x="2113242" y="6437733"/>
            <a:ext cx="7659076" cy="351692"/>
          </a:xfrm>
        </p:spPr>
        <p:txBody>
          <a:bodyPr/>
          <a:lstStyle/>
          <a:p>
            <a:endParaRPr lang="hr-HR" sz="800" dirty="0" smtClean="0"/>
          </a:p>
          <a:p>
            <a:r>
              <a:rPr lang="hr-HR" sz="800" b="1" dirty="0" smtClean="0"/>
              <a:t>Sadržaj prezentacije isključiva je odgovornost Ministarstva za demografiju, obitelj, mlade i socijalnu politiku. Organizacija info-radionice je sufinancirana u okviru Operativnog programa Učinkoviti ljudski potencijali 2014.-2020., iz Europskog socijalnog fonda.</a:t>
            </a:r>
            <a:endParaRPr lang="hr-HR" sz="800" b="1" dirty="0"/>
          </a:p>
        </p:txBody>
      </p:sp>
    </p:spTree>
    <p:extLst>
      <p:ext uri="{BB962C8B-B14F-4D97-AF65-F5344CB8AC3E}">
        <p14:creationId xmlns:p14="http://schemas.microsoft.com/office/powerpoint/2010/main" val="214897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8000">
              <a:srgbClr val="98D6EC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scene3d>
            <a:camera prst="orthographicFront"/>
            <a:lightRig rig="threePt" dir="t"/>
          </a:scene3d>
          <a:sp3d>
            <a:bevelB/>
          </a:sp3d>
        </p:spPr>
        <p:txBody>
          <a:bodyPr>
            <a:normAutofit/>
          </a:bodyPr>
          <a:lstStyle/>
          <a:p>
            <a:pPr algn="ctr"/>
            <a:r>
              <a:rPr lang="hr-HR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UVJETI PRIHVATLJIVOSTI </a:t>
            </a:r>
            <a:br>
              <a:rPr lang="hr-HR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PRIJAVITELJA                         </a:t>
            </a:r>
            <a:endParaRPr lang="hr-HR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zervirano mjesto sadržaja 7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6031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NAPOMENA: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hr-HR" sz="1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Osnovna škola, srednja škola, sveučilište, fakultet, umjetnička akademija, veleučilište ili </a:t>
            </a: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visoka škola </a:t>
            </a: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prema podacima Ministarstva znanosti i obrazovanja te ustanova socijalne skrbi (</a:t>
            </a: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 socijalne </a:t>
            </a: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skrbi i centar za pružanje usluga u zajednici) </a:t>
            </a:r>
            <a:r>
              <a:rPr lang="hr-HR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obvezne</a:t>
            </a: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 prijaviti projekt u partnerstvu </a:t>
            </a: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udrugom </a:t>
            </a: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registriranom za obavljanje športske djelatnosti.</a:t>
            </a:r>
            <a:endParaRPr lang="hr-H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hr-H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3242" y="5556739"/>
            <a:ext cx="7911849" cy="961292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1980" y="365125"/>
            <a:ext cx="1651820" cy="1314246"/>
          </a:xfrm>
          <a:prstGeom prst="rect">
            <a:avLst/>
          </a:prstGeom>
        </p:spPr>
      </p:pic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>
          <a:xfrm>
            <a:off x="2113242" y="6437733"/>
            <a:ext cx="7659076" cy="351692"/>
          </a:xfrm>
        </p:spPr>
        <p:txBody>
          <a:bodyPr/>
          <a:lstStyle/>
          <a:p>
            <a:endParaRPr lang="hr-HR" sz="800" dirty="0" smtClean="0"/>
          </a:p>
          <a:p>
            <a:r>
              <a:rPr lang="hr-HR" sz="800" b="1" dirty="0" smtClean="0"/>
              <a:t>Sadržaj prezentacije isključiva je odgovornost Ministarstva za demografiju, obitelj, mlade i socijalnu politiku. Organizacija info-radionice je sufinancirana u okviru Operativnog programa Učinkoviti ljudski potencijali 2014.-2020., iz Europskog socijalnog fonda.</a:t>
            </a:r>
            <a:endParaRPr lang="hr-HR" sz="800" b="1" dirty="0"/>
          </a:p>
        </p:txBody>
      </p:sp>
    </p:spTree>
    <p:extLst>
      <p:ext uri="{BB962C8B-B14F-4D97-AF65-F5344CB8AC3E}">
        <p14:creationId xmlns:p14="http://schemas.microsoft.com/office/powerpoint/2010/main" val="156002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8000">
              <a:srgbClr val="98D6EC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scene3d>
            <a:camera prst="orthographicFront"/>
            <a:lightRig rig="threePt" dir="t"/>
          </a:scene3d>
          <a:sp3d>
            <a:bevelB/>
          </a:sp3d>
        </p:spPr>
        <p:txBody>
          <a:bodyPr>
            <a:normAutofit/>
          </a:bodyPr>
          <a:lstStyle/>
          <a:p>
            <a:pPr algn="ctr"/>
            <a:r>
              <a:rPr lang="hr-HR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UVJETI PRIHVATLJIVOSTI </a:t>
            </a:r>
            <a:br>
              <a:rPr lang="hr-HR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PARTNERA                         </a:t>
            </a:r>
            <a:endParaRPr lang="hr-HR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zervirano mjesto sadržaja 7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60310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hr-HR" sz="1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PARTNER(I)</a:t>
            </a:r>
            <a:r>
              <a:rPr lang="hr-H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mora(ju) ispunjavati sljedeće uvjete: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hr-H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biti</a:t>
            </a:r>
            <a:r>
              <a:rPr lang="hr-H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endParaRPr lang="hr-HR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hr-HR" sz="1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pravna osoba</a:t>
            </a:r>
            <a:r>
              <a:rPr lang="hr-H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endParaRPr lang="hr-HR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   organizacija </a:t>
            </a:r>
            <a:r>
              <a:rPr lang="hr-H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civilnog društva </a:t>
            </a:r>
            <a:r>
              <a:rPr lang="hr-H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upisana </a:t>
            </a:r>
            <a:r>
              <a:rPr lang="hr-H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 registar športske </a:t>
            </a:r>
            <a:r>
              <a:rPr lang="hr-H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djelatnosti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hr-H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ustanova upisana </a:t>
            </a:r>
            <a:r>
              <a:rPr lang="hr-H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 registar športske </a:t>
            </a:r>
            <a:r>
              <a:rPr lang="hr-H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djelatnosti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hr-H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osnovna škola prema popisu Ministarstva znanosti i obrazovanja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hr-H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srednja </a:t>
            </a:r>
            <a:r>
              <a:rPr lang="hr-H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škola prema popisu Ministarstva znanosti i </a:t>
            </a:r>
            <a:r>
              <a:rPr lang="hr-H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obrazovanja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hr-H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sveučilišta</a:t>
            </a:r>
            <a:r>
              <a:rPr lang="hr-H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fakulteti, umjetničke akademije, veleučilišta i visoke škole prema popisu Ministarstva znanosti i </a:t>
            </a:r>
            <a:r>
              <a:rPr lang="hr-H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obrazovanja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hr-H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udruge</a:t>
            </a:r>
            <a:r>
              <a:rPr lang="hr-H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neovisno o području </a:t>
            </a:r>
            <a:r>
              <a:rPr lang="hr-H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djelovanja</a:t>
            </a:r>
            <a:endParaRPr lang="hr-HR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hr-H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vjerske zajednice </a:t>
            </a:r>
            <a:endParaRPr lang="hr-HR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hr-H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ustanove </a:t>
            </a:r>
            <a:r>
              <a:rPr lang="hr-H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socijalne skrbi: centar za socijalnu skrb, dom socijalne skrbi i centar za pružanje usluga u </a:t>
            </a:r>
            <a:r>
              <a:rPr lang="hr-H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zajednici</a:t>
            </a:r>
            <a:endParaRPr lang="hr-HR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hr-H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</a:t>
            </a:r>
            <a:r>
              <a:rPr lang="hr-H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aklade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hr-H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jedinice </a:t>
            </a:r>
            <a:r>
              <a:rPr lang="hr-H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lokalne ili regionalne </a:t>
            </a:r>
            <a:r>
              <a:rPr lang="hr-H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samouprave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hr-H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međunarodne organizacije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hr-H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vijeća </a:t>
            </a:r>
            <a:r>
              <a:rPr lang="hr-H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nacionalnih manjina, koordinacija i drugi oblik udruživanja nacionalnih manjina koji se osnivaju u skladu s međunarodnim ugovorima (prema članku 3. Zakona o Registru vijeća, koordinacija vijeća i predstavnika nacionalnih manjina</a:t>
            </a:r>
            <a:r>
              <a:rPr lang="hr-H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b) registriran(i) u Republici Hrvatskoj</a:t>
            </a:r>
          </a:p>
          <a:p>
            <a:pPr algn="just"/>
            <a:endParaRPr lang="hr-HR" sz="18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hr-H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3242" y="5556739"/>
            <a:ext cx="7911849" cy="961292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1980" y="365125"/>
            <a:ext cx="1651820" cy="1314246"/>
          </a:xfrm>
          <a:prstGeom prst="rect">
            <a:avLst/>
          </a:prstGeom>
        </p:spPr>
      </p:pic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>
          <a:xfrm>
            <a:off x="2113242" y="6437733"/>
            <a:ext cx="7659076" cy="351692"/>
          </a:xfrm>
        </p:spPr>
        <p:txBody>
          <a:bodyPr/>
          <a:lstStyle/>
          <a:p>
            <a:endParaRPr lang="hr-HR" sz="800" dirty="0" smtClean="0"/>
          </a:p>
          <a:p>
            <a:r>
              <a:rPr lang="hr-HR" sz="800" b="1" dirty="0" smtClean="0"/>
              <a:t>Sadržaj prezentacije isključiva je odgovornost Ministarstva za demografiju, obitelj, mlade i socijalnu politiku. Organizacija info-radionice je sufinancirana u okviru Operativnog programa Učinkoviti ljudski potencijali 2014.-2020., iz Europskog socijalnog fonda.</a:t>
            </a:r>
            <a:endParaRPr lang="hr-HR" sz="800" b="1" dirty="0"/>
          </a:p>
        </p:txBody>
      </p:sp>
    </p:spTree>
    <p:extLst>
      <p:ext uri="{BB962C8B-B14F-4D97-AF65-F5344CB8AC3E}">
        <p14:creationId xmlns:p14="http://schemas.microsoft.com/office/powerpoint/2010/main" val="368069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8000">
              <a:srgbClr val="98D6EC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CILJNE SKUPINE </a:t>
            </a:r>
            <a:endParaRPr lang="hr-HR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zervirano mjesto sadržaja 4"/>
          <p:cNvSpPr>
            <a:spLocks noGrp="1"/>
          </p:cNvSpPr>
          <p:nvPr>
            <p:ph sz="half" idx="1"/>
          </p:nvPr>
        </p:nvSpPr>
        <p:spPr>
          <a:xfrm>
            <a:off x="838199" y="1463955"/>
            <a:ext cx="5181600" cy="420925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hr-HR" sz="31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KOMPONENTA 1:</a:t>
            </a:r>
          </a:p>
          <a:p>
            <a:pPr marL="0" indent="0">
              <a:buNone/>
            </a:pPr>
            <a:endParaRPr lang="hr-HR" sz="31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hr-HR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djeca i mladi čiji su roditelji nezaposleni</a:t>
            </a:r>
          </a:p>
          <a:p>
            <a:pPr algn="just"/>
            <a:r>
              <a:rPr lang="hr-HR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djeca čiji su roditelji korisnici dječjeg doplatka</a:t>
            </a:r>
          </a:p>
          <a:p>
            <a:pPr algn="just"/>
            <a:r>
              <a:rPr lang="hr-HR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djeca i mladi bez odgovarajuće roditeljske skrbi</a:t>
            </a:r>
          </a:p>
          <a:p>
            <a:pPr algn="just"/>
            <a:r>
              <a:rPr lang="hr-HR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djeca i mladi iz jednoroditeljskih obitelji</a:t>
            </a:r>
          </a:p>
          <a:p>
            <a:pPr algn="just"/>
            <a:r>
              <a:rPr lang="hr-HR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djeca i mladi iz obitelji s troje ili više djece</a:t>
            </a:r>
          </a:p>
          <a:p>
            <a:pPr algn="just"/>
            <a:r>
              <a:rPr lang="hr-HR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djeca i mladi s problemima u ponašanju</a:t>
            </a:r>
          </a:p>
          <a:p>
            <a:pPr algn="just"/>
            <a:r>
              <a:rPr lang="hr-HR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djeca s teškoćama u razvoju</a:t>
            </a:r>
          </a:p>
          <a:p>
            <a:pPr algn="just"/>
            <a:r>
              <a:rPr lang="hr-HR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mladi koji su korisnici stipendija za studente slabijeg socijalno-ekonomskog statusa</a:t>
            </a:r>
          </a:p>
          <a:p>
            <a:pPr algn="just"/>
            <a:r>
              <a:rPr lang="hr-HR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nezaposleni mladi</a:t>
            </a: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6" name="Rezervirano mjesto sadržaja 5"/>
          <p:cNvSpPr>
            <a:spLocks noGrp="1"/>
          </p:cNvSpPr>
          <p:nvPr>
            <p:ph sz="half" idx="2"/>
          </p:nvPr>
        </p:nvSpPr>
        <p:spPr>
          <a:xfrm>
            <a:off x="6875270" y="1463955"/>
            <a:ext cx="5181600" cy="435133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hr-HR" sz="31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KOMPONENTA 2:</a:t>
            </a:r>
          </a:p>
          <a:p>
            <a:pPr marL="0" indent="0">
              <a:buNone/>
            </a:pPr>
            <a:endParaRPr lang="hr-HR" dirty="0" smtClean="0"/>
          </a:p>
          <a:p>
            <a:r>
              <a:rPr lang="hr-HR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pt-BR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sobe s invaliditetom</a:t>
            </a:r>
          </a:p>
          <a:p>
            <a:r>
              <a:rPr lang="hr-HR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pt-BR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jeca s teškoćama u razvoju</a:t>
            </a:r>
            <a:endParaRPr lang="hr-HR" sz="2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4705" y="5673213"/>
            <a:ext cx="6942742" cy="825217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1980" y="365125"/>
            <a:ext cx="1651820" cy="1314246"/>
          </a:xfrm>
          <a:prstGeom prst="rect">
            <a:avLst/>
          </a:prstGeom>
        </p:spPr>
      </p:pic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>
          <a:xfrm>
            <a:off x="2224705" y="6492875"/>
            <a:ext cx="7742590" cy="365125"/>
          </a:xfrm>
        </p:spPr>
        <p:txBody>
          <a:bodyPr/>
          <a:lstStyle/>
          <a:p>
            <a:r>
              <a:rPr lang="hr-HR" sz="800" b="1" dirty="0" smtClean="0"/>
              <a:t>Sadržaj prezentacije isključiva je odgovornost Ministarstva za demografiju, obitelj, mlade i socijalnu politiku. Organizacija info-radionice je sufinancirana u okviru Operativnog programa Učinkoviti ljudski potencijali 2014.-2020., iz Europskog socijalnog fonda.</a:t>
            </a:r>
            <a:endParaRPr lang="hr-HR" sz="800" b="1" dirty="0"/>
          </a:p>
        </p:txBody>
      </p:sp>
    </p:spTree>
    <p:extLst>
      <p:ext uri="{BB962C8B-B14F-4D97-AF65-F5344CB8AC3E}">
        <p14:creationId xmlns:p14="http://schemas.microsoft.com/office/powerpoint/2010/main" val="113510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8000">
              <a:srgbClr val="98D6EC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1990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r-HR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DOKAZI ZA UTVRĐIVANJE PRIPADNOSTI</a:t>
            </a:r>
            <a:br>
              <a:rPr lang="hr-HR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CILJNOJ SKUPINI</a:t>
            </a:r>
            <a:endParaRPr lang="hr-HR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zervirano mjesto sadržaja 7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60310"/>
          </a:xfrm>
        </p:spPr>
        <p:txBody>
          <a:bodyPr/>
          <a:lstStyle/>
          <a:p>
            <a:pPr marL="0" indent="0" algn="just">
              <a:buNone/>
            </a:pPr>
            <a:endParaRPr lang="hr-H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r-H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2793" y="5818438"/>
            <a:ext cx="6442562" cy="684933"/>
          </a:xfrm>
          <a:prstGeom prst="rect">
            <a:avLst/>
          </a:prstGeom>
        </p:spPr>
      </p:pic>
      <p:graphicFrame>
        <p:nvGraphicFramePr>
          <p:cNvPr id="3" name="Tablic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8287362"/>
              </p:ext>
            </p:extLst>
          </p:nvPr>
        </p:nvGraphicFramePr>
        <p:xfrm>
          <a:off x="309964" y="1362490"/>
          <a:ext cx="11572065" cy="438912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5780865">
                  <a:extLst>
                    <a:ext uri="{9D8B030D-6E8A-4147-A177-3AD203B41FA5}">
                      <a16:colId xmlns:a16="http://schemas.microsoft.com/office/drawing/2014/main" val="653445950"/>
                    </a:ext>
                  </a:extLst>
                </a:gridCol>
                <a:gridCol w="5791200">
                  <a:extLst>
                    <a:ext uri="{9D8B030D-6E8A-4147-A177-3AD203B41FA5}">
                      <a16:colId xmlns:a16="http://schemas.microsoft.com/office/drawing/2014/main" val="891349733"/>
                    </a:ext>
                  </a:extLst>
                </a:gridCol>
              </a:tblGrid>
              <a:tr h="349074">
                <a:tc>
                  <a:txBody>
                    <a:bodyPr/>
                    <a:lstStyle/>
                    <a:p>
                      <a:r>
                        <a:rPr lang="hr-HR" dirty="0" smtClean="0"/>
                        <a:t>SUDIONICI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DOKAZ O PRIPADNOSTI CILJNOJ SKUPINI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2907648"/>
                  </a:ext>
                </a:extLst>
              </a:tr>
              <a:tr h="1134491">
                <a:tc>
                  <a:txBody>
                    <a:bodyPr/>
                    <a:lstStyle/>
                    <a:p>
                      <a:r>
                        <a:rPr lang="hr-HR" sz="1200" b="1" dirty="0" smtClean="0"/>
                        <a:t>a) djeca i mladi čiji su roditelji nezaposleni</a:t>
                      </a:r>
                      <a:endParaRPr lang="hr-H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hr-HR" sz="1200" b="1" dirty="0" smtClean="0"/>
                        <a:t>potvrda da se roditelj vodi u evidenciji HZZ 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hr-HR" sz="1200" b="1" dirty="0" smtClean="0"/>
                        <a:t>ili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hr-HR" sz="1200" b="1" dirty="0" smtClean="0"/>
                        <a:t>izjava osobe da nema posao, raspoloživa je za</a:t>
                      </a:r>
                      <a:r>
                        <a:rPr lang="hr-HR" sz="1200" b="1" baseline="0" dirty="0" smtClean="0"/>
                        <a:t> </a:t>
                      </a:r>
                      <a:r>
                        <a:rPr lang="hr-HR" sz="1200" b="1" dirty="0" smtClean="0"/>
                        <a:t>posao i aktivno traži posao (ukoliko osoba</a:t>
                      </a:r>
                      <a:r>
                        <a:rPr lang="hr-HR" sz="1200" b="1" baseline="0" dirty="0" smtClean="0"/>
                        <a:t> </a:t>
                      </a:r>
                      <a:r>
                        <a:rPr lang="hr-HR" sz="1200" b="1" dirty="0" smtClean="0"/>
                        <a:t>nije u evidenciji HZZ-a) 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hr-HR" sz="1200" b="1" dirty="0" smtClean="0"/>
                        <a:t>ili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hr-HR" sz="1200" b="1" dirty="0" smtClean="0"/>
                        <a:t>potvrda o radno-pravnom statusu koju izdaje</a:t>
                      </a:r>
                      <a:r>
                        <a:rPr lang="hr-HR" sz="1200" b="1" baseline="0" dirty="0" smtClean="0"/>
                        <a:t> </a:t>
                      </a:r>
                      <a:r>
                        <a:rPr lang="hr-HR" sz="1200" b="1" dirty="0" smtClean="0"/>
                        <a:t>Hrvatski zavod za mirovinsko osiguranje</a:t>
                      </a:r>
                      <a:endParaRPr lang="hr-HR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1648410"/>
                  </a:ext>
                </a:extLst>
              </a:tr>
              <a:tr h="261806">
                <a:tc>
                  <a:txBody>
                    <a:bodyPr/>
                    <a:lstStyle/>
                    <a:p>
                      <a:r>
                        <a:rPr lang="hr-HR" sz="1200" b="1" dirty="0" smtClean="0"/>
                        <a:t>b) djeca čiji su roditelji korisnici doplatka za djecu </a:t>
                      </a:r>
                      <a:endParaRPr lang="hr-H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pl-PL" sz="1200" b="1" dirty="0" smtClean="0"/>
                        <a:t>rješenje o priznavanju prava na doplatak za</a:t>
                      </a:r>
                      <a:r>
                        <a:rPr lang="pl-PL" sz="1200" b="1" baseline="0" dirty="0" smtClean="0"/>
                        <a:t> </a:t>
                      </a:r>
                      <a:r>
                        <a:rPr lang="pl-PL" sz="1200" b="1" dirty="0" smtClean="0"/>
                        <a:t>djecu</a:t>
                      </a:r>
                      <a:endParaRPr lang="hr-HR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5065808"/>
                  </a:ext>
                </a:extLst>
              </a:tr>
              <a:tr h="2007177">
                <a:tc>
                  <a:txBody>
                    <a:bodyPr/>
                    <a:lstStyle/>
                    <a:p>
                      <a:r>
                        <a:rPr lang="hr-HR" sz="1200" b="1" dirty="0" smtClean="0"/>
                        <a:t>c) djeca i mladi bez odgovarajuće</a:t>
                      </a:r>
                      <a:r>
                        <a:rPr lang="hr-HR" sz="1200" b="1" baseline="0" dirty="0" smtClean="0"/>
                        <a:t> </a:t>
                      </a:r>
                      <a:r>
                        <a:rPr lang="hr-HR" sz="1200" b="1" dirty="0" smtClean="0"/>
                        <a:t>roditeljske skrbi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hr-HR" sz="1200" b="1" dirty="0" smtClean="0"/>
                        <a:t>odnosi se na djecu i mlade u dobi do 21.godine, bez roditelja (npr. umrli, nepoznati,</a:t>
                      </a:r>
                      <a:r>
                        <a:rPr lang="hr-HR" sz="1200" b="1" baseline="0" dirty="0" smtClean="0"/>
                        <a:t> </a:t>
                      </a:r>
                      <a:r>
                        <a:rPr lang="hr-HR" sz="1200" b="1" dirty="0" smtClean="0"/>
                        <a:t>nepoznatog prebivališta/boravka) ili su im</a:t>
                      </a:r>
                      <a:r>
                        <a:rPr lang="hr-HR" sz="1200" b="1" baseline="0" dirty="0" smtClean="0"/>
                        <a:t> </a:t>
                      </a:r>
                      <a:r>
                        <a:rPr lang="hr-HR" sz="1200" b="1" dirty="0" smtClean="0"/>
                        <a:t>roditelji lišeni roditeljske skrbi ili roditelji (iz</a:t>
                      </a:r>
                      <a:r>
                        <a:rPr lang="hr-HR" sz="1200" b="1" baseline="0" dirty="0" smtClean="0"/>
                        <a:t> </a:t>
                      </a:r>
                      <a:r>
                        <a:rPr lang="hr-HR" sz="1200" b="1" dirty="0" smtClean="0"/>
                        <a:t>bilo kojih razloga) nisu u mogućnosti</a:t>
                      </a:r>
                      <a:r>
                        <a:rPr lang="hr-HR" sz="1200" b="1" baseline="0" dirty="0" smtClean="0"/>
                        <a:t> </a:t>
                      </a:r>
                      <a:r>
                        <a:rPr lang="hr-HR" sz="1200" b="1" dirty="0" smtClean="0"/>
                        <a:t>ispunjavati sadržaj roditeljske skrbi (koju</a:t>
                      </a:r>
                      <a:r>
                        <a:rPr lang="hr-HR" sz="1200" b="1" baseline="0" dirty="0" smtClean="0"/>
                        <a:t> </a:t>
                      </a:r>
                      <a:r>
                        <a:rPr lang="hr-HR" sz="1200" b="1" dirty="0" smtClean="0"/>
                        <a:t>čine odgovornosti, dužnosti i prava</a:t>
                      </a:r>
                      <a:r>
                        <a:rPr lang="hr-HR" sz="1200" b="1" baseline="0" dirty="0" smtClean="0"/>
                        <a:t> </a:t>
                      </a:r>
                      <a:r>
                        <a:rPr lang="hr-HR" sz="1200" b="1" dirty="0" smtClean="0"/>
                        <a:t>roditelja) te je potrebna pravovremena i</a:t>
                      </a:r>
                      <a:r>
                        <a:rPr lang="hr-HR" sz="1200" b="1" baseline="0" dirty="0" smtClean="0"/>
                        <a:t> </a:t>
                      </a:r>
                      <a:r>
                        <a:rPr lang="hr-HR" sz="1200" b="1" dirty="0" smtClean="0"/>
                        <a:t>učinkovita intervencija nadležnih institucija</a:t>
                      </a:r>
                      <a:r>
                        <a:rPr lang="hr-HR" sz="1200" b="1" baseline="0" dirty="0" smtClean="0"/>
                        <a:t> </a:t>
                      </a:r>
                      <a:r>
                        <a:rPr lang="hr-HR" sz="1200" b="1" dirty="0" smtClean="0"/>
                        <a:t>u cilju podrške roditeljstvu i zaštite i</a:t>
                      </a:r>
                      <a:r>
                        <a:rPr lang="hr-HR" sz="1200" b="1" baseline="0" dirty="0" smtClean="0"/>
                        <a:t> </a:t>
                      </a:r>
                      <a:r>
                        <a:rPr lang="hr-HR" sz="1200" b="1" dirty="0" smtClean="0"/>
                        <a:t>promicanja djetetovih osobnih i imovinskih</a:t>
                      </a:r>
                      <a:r>
                        <a:rPr lang="hr-HR" sz="1200" b="1" baseline="0" dirty="0" smtClean="0"/>
                        <a:t> </a:t>
                      </a:r>
                      <a:r>
                        <a:rPr lang="hr-HR" sz="1200" b="1" dirty="0" smtClean="0"/>
                        <a:t>prava te dobrobiti; uključujući i djecu bez</a:t>
                      </a:r>
                      <a:r>
                        <a:rPr lang="hr-HR" sz="1200" b="1" baseline="0" dirty="0" smtClean="0"/>
                        <a:t> </a:t>
                      </a:r>
                      <a:r>
                        <a:rPr lang="hr-HR" sz="1200" b="1" dirty="0" smtClean="0"/>
                        <a:t>pratnje – strane državljane (odnosi se na</a:t>
                      </a:r>
                      <a:r>
                        <a:rPr lang="hr-HR" sz="1200" b="1" baseline="0" dirty="0" smtClean="0"/>
                        <a:t> </a:t>
                      </a:r>
                      <a:r>
                        <a:rPr lang="hr-HR" sz="1200" b="1" dirty="0" smtClean="0"/>
                        <a:t>djecu koja nisu državljani Republike</a:t>
                      </a:r>
                      <a:r>
                        <a:rPr lang="hr-HR" sz="1200" b="1" baseline="0" dirty="0" smtClean="0"/>
                        <a:t> </a:t>
                      </a:r>
                      <a:r>
                        <a:rPr lang="hr-HR" sz="1200" b="1" dirty="0" smtClean="0"/>
                        <a:t>Hrvatske, nalaze se izvan svoje zemlje</a:t>
                      </a:r>
                      <a:r>
                        <a:rPr lang="hr-HR" sz="1200" b="1" baseline="0" dirty="0" smtClean="0"/>
                        <a:t> </a:t>
                      </a:r>
                      <a:r>
                        <a:rPr lang="hr-HR" sz="1200" b="1" dirty="0" smtClean="0"/>
                        <a:t>podrijetla ili prebivališta bez pratnje</a:t>
                      </a:r>
                      <a:r>
                        <a:rPr lang="hr-HR" sz="1200" b="1" baseline="0" dirty="0" smtClean="0"/>
                        <a:t> </a:t>
                      </a:r>
                      <a:r>
                        <a:rPr lang="hr-HR" sz="1200" b="1" dirty="0" smtClean="0"/>
                        <a:t>zakonskog zastupnika (roditelja ili</a:t>
                      </a:r>
                      <a:r>
                        <a:rPr lang="hr-HR" sz="1200" b="1" baseline="0" dirty="0" smtClean="0"/>
                        <a:t> </a:t>
                      </a:r>
                      <a:r>
                        <a:rPr lang="hr-HR" sz="1200" b="1" dirty="0" smtClean="0"/>
                        <a:t>skrbnika) ili druge osobe kojoj je zakonski zastupnik povjerio dijete na pravno valjani način, a u Republici Hrvatskoj borave nezakonito ili kao tražitelji azila)</a:t>
                      </a:r>
                      <a:endParaRPr lang="hr-H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hr-HR" sz="1200" b="1" dirty="0" smtClean="0"/>
                        <a:t>rješenje/uvjerenje centra za socijalnu skrb iz</a:t>
                      </a:r>
                      <a:r>
                        <a:rPr lang="hr-HR" sz="1200" b="1" baseline="0" dirty="0" smtClean="0"/>
                        <a:t> </a:t>
                      </a:r>
                      <a:r>
                        <a:rPr lang="hr-HR" sz="1200" b="1" dirty="0" smtClean="0"/>
                        <a:t>kojeg je vidljivo da je pripadnik ciljne skupine</a:t>
                      </a:r>
                      <a:r>
                        <a:rPr lang="hr-HR" sz="1200" b="1" baseline="0" dirty="0" smtClean="0"/>
                        <a:t> </a:t>
                      </a:r>
                      <a:r>
                        <a:rPr lang="hr-HR" sz="1200" b="1" dirty="0" smtClean="0"/>
                        <a:t>dijete ili mlađa punoljetna osoba bez</a:t>
                      </a:r>
                      <a:r>
                        <a:rPr lang="hr-HR" sz="1200" b="1" baseline="0" dirty="0" smtClean="0"/>
                        <a:t> </a:t>
                      </a:r>
                      <a:r>
                        <a:rPr lang="hr-HR" sz="1200" b="1" dirty="0" smtClean="0"/>
                        <a:t>odgovarajuće roditeljske skrbi</a:t>
                      </a:r>
                      <a:endParaRPr lang="hr-HR" sz="1200" b="1" baseline="0" dirty="0" smtClean="0"/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hr-HR" sz="1200" b="1" baseline="0" dirty="0" smtClean="0"/>
                        <a:t>i</a:t>
                      </a:r>
                      <a:r>
                        <a:rPr lang="hr-HR" sz="1200" b="1" dirty="0" smtClean="0"/>
                        <a:t>li iznimno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hr-HR" sz="1200" b="1" dirty="0" smtClean="0"/>
                        <a:t>izjava Prijavitelja/Partnera iz koje je vidljivo</a:t>
                      </a:r>
                      <a:r>
                        <a:rPr lang="hr-HR" sz="1200" b="1" baseline="0" dirty="0" smtClean="0"/>
                        <a:t> </a:t>
                      </a:r>
                      <a:r>
                        <a:rPr lang="hr-HR" sz="1200" b="1" dirty="0" smtClean="0"/>
                        <a:t>da je pripadnik ciljne skupine dijete ili mlađa punoljetna osoba bez odgovarajuće</a:t>
                      </a:r>
                      <a:r>
                        <a:rPr lang="hr-HR" sz="1200" b="1" baseline="0" dirty="0" smtClean="0"/>
                        <a:t> </a:t>
                      </a:r>
                      <a:r>
                        <a:rPr lang="hr-HR" sz="1200" b="1" dirty="0" smtClean="0"/>
                        <a:t>roditeljske skrbi</a:t>
                      </a:r>
                      <a:endParaRPr lang="hr-HR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7428907"/>
                  </a:ext>
                </a:extLst>
              </a:tr>
              <a:tr h="436343">
                <a:tc>
                  <a:txBody>
                    <a:bodyPr/>
                    <a:lstStyle/>
                    <a:p>
                      <a:r>
                        <a:rPr lang="hr-HR" sz="1200" b="1" dirty="0" smtClean="0"/>
                        <a:t>d) djeca i mladi iz jednoroditeljskih</a:t>
                      </a:r>
                      <a:r>
                        <a:rPr lang="hr-HR" sz="1200" b="1" baseline="0" dirty="0" smtClean="0"/>
                        <a:t> o</a:t>
                      </a:r>
                      <a:r>
                        <a:rPr lang="hr-HR" sz="1200" b="1" dirty="0" smtClean="0"/>
                        <a:t>bitelji</a:t>
                      </a:r>
                      <a:endParaRPr lang="hr-H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hr-HR" sz="1200" b="1" dirty="0" smtClean="0"/>
                        <a:t>izjava Prijavitelja/Partnera ili izjava roditelja iz koje je vidljivo da je dijete/mlada osoba</a:t>
                      </a:r>
                      <a:r>
                        <a:rPr lang="hr-HR" sz="1200" b="1" baseline="0" dirty="0" smtClean="0"/>
                        <a:t> </a:t>
                      </a:r>
                      <a:r>
                        <a:rPr lang="hr-HR" sz="1200" b="1" dirty="0" smtClean="0"/>
                        <a:t>član jednoroditeljske obitelji</a:t>
                      </a:r>
                      <a:endParaRPr lang="hr-HR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1967695"/>
                  </a:ext>
                </a:extLst>
              </a:tr>
            </a:tbl>
          </a:graphicData>
        </a:graphic>
      </p:graphicFrame>
      <p:pic>
        <p:nvPicPr>
          <p:cNvPr id="10" name="Slika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025" y="133510"/>
            <a:ext cx="1375637" cy="1098350"/>
          </a:xfrm>
          <a:prstGeom prst="rect">
            <a:avLst/>
          </a:prstGeom>
        </p:spPr>
      </p:pic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>
          <a:xfrm>
            <a:off x="2240326" y="6503372"/>
            <a:ext cx="7742590" cy="365125"/>
          </a:xfrm>
        </p:spPr>
        <p:txBody>
          <a:bodyPr/>
          <a:lstStyle/>
          <a:p>
            <a:r>
              <a:rPr lang="hr-HR" sz="800" b="1" dirty="0" smtClean="0"/>
              <a:t>Sadržaj prezentacije isključiva je odgovornost Ministarstva za demografiju, obitelj, mlade i socijalnu politiku. Organizacija info-radionice je sufinancirana u okviru Operativnog programa Učinkoviti ljudski potencijali 2014.-2020., iz Europskog socijalnog fonda.</a:t>
            </a:r>
            <a:endParaRPr lang="hr-HR" sz="800" b="1" dirty="0"/>
          </a:p>
        </p:txBody>
      </p:sp>
    </p:spTree>
    <p:extLst>
      <p:ext uri="{BB962C8B-B14F-4D97-AF65-F5344CB8AC3E}">
        <p14:creationId xmlns:p14="http://schemas.microsoft.com/office/powerpoint/2010/main" val="362194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8000">
              <a:srgbClr val="98D6EC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zervirano mjesto sadržaja 7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60310"/>
          </a:xfrm>
        </p:spPr>
        <p:txBody>
          <a:bodyPr/>
          <a:lstStyle/>
          <a:p>
            <a:pPr marL="0" indent="0" algn="just">
              <a:buNone/>
            </a:pPr>
            <a:endParaRPr lang="hr-H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r-H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graphicFrame>
        <p:nvGraphicFramePr>
          <p:cNvPr id="6" name="Tablic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5912082"/>
              </p:ext>
            </p:extLst>
          </p:nvPr>
        </p:nvGraphicFramePr>
        <p:xfrm>
          <a:off x="302151" y="76200"/>
          <a:ext cx="11634588" cy="678180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5812099">
                  <a:extLst>
                    <a:ext uri="{9D8B030D-6E8A-4147-A177-3AD203B41FA5}">
                      <a16:colId xmlns:a16="http://schemas.microsoft.com/office/drawing/2014/main" val="653445950"/>
                    </a:ext>
                  </a:extLst>
                </a:gridCol>
                <a:gridCol w="5822489">
                  <a:extLst>
                    <a:ext uri="{9D8B030D-6E8A-4147-A177-3AD203B41FA5}">
                      <a16:colId xmlns:a16="http://schemas.microsoft.com/office/drawing/2014/main" val="891349733"/>
                    </a:ext>
                  </a:extLst>
                </a:gridCol>
              </a:tblGrid>
              <a:tr h="347606">
                <a:tc>
                  <a:txBody>
                    <a:bodyPr/>
                    <a:lstStyle/>
                    <a:p>
                      <a:r>
                        <a:rPr lang="hr-HR" dirty="0" smtClean="0"/>
                        <a:t>SUDIONICI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DOKAZ O PRIPADNOSTI CILJNOJ SKUPINI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2907648"/>
                  </a:ext>
                </a:extLst>
              </a:tr>
              <a:tr h="405541">
                <a:tc>
                  <a:txBody>
                    <a:bodyPr/>
                    <a:lstStyle/>
                    <a:p>
                      <a:pPr algn="just"/>
                      <a:r>
                        <a:rPr lang="hr-HR" sz="1100" b="1" dirty="0" smtClean="0"/>
                        <a:t>e) djeca i mladi iz obitelji s troje ili više</a:t>
                      </a:r>
                      <a:r>
                        <a:rPr lang="hr-HR" sz="1100" b="1" baseline="0" dirty="0" smtClean="0"/>
                        <a:t> </a:t>
                      </a:r>
                      <a:r>
                        <a:rPr lang="hr-HR" sz="1100" b="1" dirty="0" smtClean="0"/>
                        <a:t>djece</a:t>
                      </a:r>
                      <a:endParaRPr lang="hr-HR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hr-HR" sz="1100" b="1" dirty="0" smtClean="0"/>
                        <a:t>izjava Prijavitelja/Partnera ili izjava roditelja</a:t>
                      </a:r>
                      <a:r>
                        <a:rPr lang="hr-HR" sz="1100" b="1" baseline="0" dirty="0" smtClean="0"/>
                        <a:t> </a:t>
                      </a:r>
                      <a:r>
                        <a:rPr lang="hr-HR" sz="1100" b="1" dirty="0" smtClean="0"/>
                        <a:t>iz koje je vidljivo da je dijete/mlada osoba</a:t>
                      </a:r>
                      <a:r>
                        <a:rPr lang="hr-HR" sz="1100" b="1" baseline="0" dirty="0" smtClean="0"/>
                        <a:t> </a:t>
                      </a:r>
                      <a:r>
                        <a:rPr lang="hr-HR" sz="1100" b="1" dirty="0" smtClean="0"/>
                        <a:t>član obitelji s troje ili više djece </a:t>
                      </a:r>
                      <a:endParaRPr lang="hr-HR" sz="11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5065808"/>
                  </a:ext>
                </a:extLst>
              </a:tr>
              <a:tr h="1042819">
                <a:tc>
                  <a:txBody>
                    <a:bodyPr/>
                    <a:lstStyle/>
                    <a:p>
                      <a:pPr algn="just"/>
                      <a:r>
                        <a:rPr lang="hr-HR" sz="1100" b="1" dirty="0" smtClean="0"/>
                        <a:t>f) djeca i mladi s problemima u ponašanju 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hr-HR" sz="1100" b="1" dirty="0" smtClean="0"/>
                        <a:t>odnosi se na djecu i mlade u dobi do 21. godine, koja se zbog iskazanih problema u ponašanju (kojima ugrožavaju svoja prava i interese, kao i prava i interese članova obitelji ili drugih osoba) potrebna pravovremena i učinkovita intervencija nadležnih institucija bez obzira na vrstu, stupanj i intenzitet iskazanih problema u ponašanju, te na djecu i mlade u riziku za razvoj problema u ponašanju </a:t>
                      </a:r>
                      <a:endParaRPr lang="hr-HR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hr-HR" sz="1100" b="1" dirty="0" smtClean="0"/>
                        <a:t>rješenje/uvjerenje centra za socijalnu skrb iz kojeg je vidljivo da je pripadnik ciljne skupine dijete ili mlađa punoljetna osoba s problemima u ponašanju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hr-HR" sz="1100" b="1" smtClean="0"/>
                        <a:t>             </a:t>
                      </a:r>
                      <a:r>
                        <a:rPr lang="hr-HR" sz="1100" b="1" dirty="0" smtClean="0"/>
                        <a:t>ili iznimno 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hr-HR" sz="1100" b="1" dirty="0" smtClean="0"/>
                        <a:t>izjava Prijavitelja/Partnera iz koje je vidljivo da je pripadnik ciljne skupine dijete ili mlađa punoljetna osoba s problemima u ponašanju</a:t>
                      </a:r>
                      <a:endParaRPr lang="hr-HR" sz="11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7428907"/>
                  </a:ext>
                </a:extLst>
              </a:tr>
              <a:tr h="1839417">
                <a:tc>
                  <a:txBody>
                    <a:bodyPr/>
                    <a:lstStyle/>
                    <a:p>
                      <a:pPr algn="just"/>
                      <a:r>
                        <a:rPr lang="hr-HR" sz="1100" b="1" dirty="0" smtClean="0"/>
                        <a:t>g) djeca s teškoćama u razvoju  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hr-HR" sz="1100" b="1" dirty="0" smtClean="0"/>
                        <a:t>odnosi se na djecu u dobi do 18. godine života koja zbog tjelesnih, senzoričkih, komunikacijskih, govorno-jezičnih ili intelektualnih teškoća trebaju dodatnu podršku za učenje i razvoj, kako bi ostvarili najbolji mogući razvojni ishod i socijalnu uključenost </a:t>
                      </a:r>
                      <a:endParaRPr lang="hr-HR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hr-HR" sz="1100" b="1" dirty="0" smtClean="0"/>
                        <a:t>liječnička potvrda ili druga medicinska</a:t>
                      </a:r>
                      <a:r>
                        <a:rPr lang="hr-HR" sz="1100" b="1" baseline="0" dirty="0" smtClean="0"/>
                        <a:t> </a:t>
                      </a:r>
                      <a:r>
                        <a:rPr lang="hr-HR" sz="1100" b="1" dirty="0" smtClean="0"/>
                        <a:t>dokumentacija iz koje je vidljivo da se radi o djetetu s tjelesnim, senzoričkim,</a:t>
                      </a:r>
                      <a:r>
                        <a:rPr lang="hr-HR" sz="1100" b="1" baseline="0" dirty="0" smtClean="0"/>
                        <a:t> </a:t>
                      </a:r>
                      <a:r>
                        <a:rPr lang="hr-HR" sz="1100" b="1" dirty="0" smtClean="0"/>
                        <a:t>komunikacijskim, govorno-jezičnim ili</a:t>
                      </a:r>
                      <a:r>
                        <a:rPr lang="hr-HR" sz="1100" b="1" baseline="0" dirty="0" smtClean="0"/>
                        <a:t> </a:t>
                      </a:r>
                      <a:r>
                        <a:rPr lang="hr-HR" sz="1100" b="1" dirty="0" smtClean="0"/>
                        <a:t>intelektualnim teškoćama</a:t>
                      </a: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r>
                        <a:rPr lang="hr-HR" sz="1100" b="1" dirty="0" smtClean="0"/>
                        <a:t>                                                                                               ili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hr-HR" sz="1100" b="1" dirty="0" smtClean="0"/>
                        <a:t>nalaz, rješenje ili mišljenje relevantnog tijela</a:t>
                      </a:r>
                      <a:r>
                        <a:rPr lang="hr-HR" sz="1100" b="1" baseline="0" dirty="0" smtClean="0"/>
                        <a:t> </a:t>
                      </a:r>
                      <a:r>
                        <a:rPr lang="hr-HR" sz="1100" b="1" dirty="0" smtClean="0"/>
                        <a:t>vještačenja o vrsti oštećenja ili potvrda o</a:t>
                      </a:r>
                      <a:r>
                        <a:rPr lang="hr-HR" sz="1100" b="1" baseline="0" dirty="0" smtClean="0"/>
                        <a:t> </a:t>
                      </a:r>
                      <a:r>
                        <a:rPr lang="hr-HR" sz="1100" b="1" dirty="0" smtClean="0"/>
                        <a:t>upisu u Hrvatski registar osoba s</a:t>
                      </a:r>
                      <a:r>
                        <a:rPr lang="hr-HR" sz="1100" b="1" baseline="0" dirty="0" smtClean="0"/>
                        <a:t> </a:t>
                      </a:r>
                      <a:r>
                        <a:rPr lang="hr-HR" sz="1100" b="1" dirty="0" smtClean="0"/>
                        <a:t>invaliditetom</a:t>
                      </a: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r>
                        <a:rPr lang="hr-HR" sz="1100" b="1" dirty="0" smtClean="0"/>
                        <a:t>                                                                                               ili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hr-HR" sz="1100" b="1" dirty="0" smtClean="0"/>
                        <a:t>rješenje/uvjerenje centra za socijalnu skrb iz</a:t>
                      </a:r>
                      <a:r>
                        <a:rPr lang="hr-HR" sz="1100" b="1" baseline="0" dirty="0" smtClean="0"/>
                        <a:t> </a:t>
                      </a:r>
                      <a:r>
                        <a:rPr lang="hr-HR" sz="1100" b="1" dirty="0" smtClean="0"/>
                        <a:t>kojeg je vidljivo da je pripadnik ciljne skupine</a:t>
                      </a:r>
                      <a:r>
                        <a:rPr lang="hr-HR" sz="1100" b="1" baseline="0" dirty="0" smtClean="0"/>
                        <a:t> </a:t>
                      </a:r>
                      <a:r>
                        <a:rPr lang="hr-HR" sz="1100" b="1" dirty="0" smtClean="0"/>
                        <a:t>dijete s teškoćama u razvoju</a:t>
                      </a: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r>
                        <a:rPr lang="hr-HR" sz="1100" b="1" dirty="0" smtClean="0"/>
                        <a:t>                                                                                       ili iznimno 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hr-HR" sz="1100" b="1" dirty="0" smtClean="0"/>
                        <a:t>izjava Prijavitelja/Partnera iz koje je vidljivo da je pripadnik ciljne skupine dijete s teškoćama u razvoju</a:t>
                      </a:r>
                      <a:endParaRPr lang="hr-HR" sz="11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3680996"/>
                  </a:ext>
                </a:extLst>
              </a:tr>
              <a:tr h="564860">
                <a:tc>
                  <a:txBody>
                    <a:bodyPr/>
                    <a:lstStyle/>
                    <a:p>
                      <a:pPr algn="just"/>
                      <a:r>
                        <a:rPr lang="hr-HR" sz="1100" b="1" dirty="0" smtClean="0"/>
                        <a:t>h) mladi koji su korisnici stipendija za studente slabijeg socijalnoekonomskog statusa </a:t>
                      </a:r>
                      <a:endParaRPr lang="hr-HR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hr-HR" sz="1100" b="1" dirty="0" smtClean="0"/>
                        <a:t>preslika osobne iskaznice</a:t>
                      </a: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r>
                        <a:rPr lang="hr-HR" sz="1100" b="1" dirty="0" smtClean="0"/>
                        <a:t>                                                                                                i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hr-HR" sz="1100" b="1" dirty="0" smtClean="0"/>
                        <a:t>dokaz o priznavanju prava na stipendiju za</a:t>
                      </a:r>
                      <a:r>
                        <a:rPr lang="hr-HR" sz="1100" b="1" baseline="0" dirty="0" smtClean="0"/>
                        <a:t> </a:t>
                      </a:r>
                      <a:r>
                        <a:rPr lang="hr-HR" sz="1100" b="1" dirty="0" smtClean="0"/>
                        <a:t>studente slabijeg socijalno-ekonomskog</a:t>
                      </a:r>
                      <a:r>
                        <a:rPr lang="hr-HR" sz="1100" b="1" baseline="0" dirty="0" smtClean="0"/>
                        <a:t> </a:t>
                      </a:r>
                      <a:r>
                        <a:rPr lang="hr-HR" sz="1100" b="1" dirty="0" smtClean="0"/>
                        <a:t>statusa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0741360"/>
                  </a:ext>
                </a:extLst>
              </a:tr>
              <a:tr h="1042819">
                <a:tc>
                  <a:txBody>
                    <a:bodyPr/>
                    <a:lstStyle/>
                    <a:p>
                      <a:pPr algn="just"/>
                      <a:r>
                        <a:rPr lang="hr-HR" sz="1100" b="1" dirty="0" smtClean="0"/>
                        <a:t>i) nezaposleni mladi</a:t>
                      </a:r>
                    </a:p>
                    <a:p>
                      <a:pPr algn="just"/>
                      <a:endParaRPr lang="hr-HR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hr-HR" sz="1100" b="1" dirty="0" smtClean="0"/>
                        <a:t>preslika osobne iskaznice</a:t>
                      </a: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r>
                        <a:rPr lang="hr-HR" sz="1100" b="1" dirty="0" smtClean="0"/>
                        <a:t>                                                                                                i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hr-HR" sz="1100" b="1" dirty="0" smtClean="0"/>
                        <a:t>potvrda o vođenju u evidenciji HZZ 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hr-HR" sz="1100" b="1" dirty="0" smtClean="0"/>
                        <a:t>               ili    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hr-HR" sz="1100" b="1" dirty="0" smtClean="0"/>
                        <a:t>izjava osobe da nema posao, raspoloživa je</a:t>
                      </a:r>
                      <a:r>
                        <a:rPr lang="hr-HR" sz="1100" b="1" baseline="0" dirty="0" smtClean="0"/>
                        <a:t> </a:t>
                      </a:r>
                      <a:r>
                        <a:rPr lang="hr-HR" sz="1100" b="1" dirty="0" smtClean="0"/>
                        <a:t>za posao i aktivno traži posao (ukoliko</a:t>
                      </a:r>
                      <a:r>
                        <a:rPr lang="hr-HR" sz="1100" b="1" baseline="0" dirty="0" smtClean="0"/>
                        <a:t> </a:t>
                      </a:r>
                      <a:r>
                        <a:rPr lang="hr-HR" sz="1100" b="1" dirty="0" smtClean="0"/>
                        <a:t>osoba nije u evidenciji HZZ-a)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3694741"/>
                  </a:ext>
                </a:extLst>
              </a:tr>
              <a:tr h="1202139">
                <a:tc>
                  <a:txBody>
                    <a:bodyPr/>
                    <a:lstStyle/>
                    <a:p>
                      <a:pPr algn="just"/>
                      <a:r>
                        <a:rPr lang="hr-HR" sz="1100" b="1" dirty="0" smtClean="0"/>
                        <a:t>j) osobe s invaliditetom 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hr-HR" sz="1100" b="1" dirty="0" smtClean="0"/>
                        <a:t>odnosi se na osobe u dobi od navršenih 18 i više godina koja imaju dugotrajna tjelesna, mentalna, intelektualna ili osjetilna oštećenja, koje u međudjelovanju s različitim preprekama mogu sprječavati njihovo puno i učinkovito sudjelovanje u društvu na ravnopravnoj osnovi s osobama bez invaliditeta </a:t>
                      </a:r>
                      <a:endParaRPr lang="hr-HR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hr-HR" sz="1100" b="1" dirty="0" smtClean="0"/>
                        <a:t>preslika osobne iskaznice</a:t>
                      </a: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r>
                        <a:rPr lang="hr-HR" sz="1100" b="1" dirty="0" smtClean="0"/>
                        <a:t>     </a:t>
                      </a:r>
                      <a:r>
                        <a:rPr lang="hr-HR" sz="1100" b="1" baseline="0" dirty="0" smtClean="0"/>
                        <a:t>  </a:t>
                      </a:r>
                      <a:r>
                        <a:rPr lang="hr-HR" sz="1100" b="1" dirty="0" smtClean="0"/>
                        <a:t>                                                                                         i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hr-HR" sz="1100" b="1" dirty="0" smtClean="0"/>
                        <a:t>nalaz, rješenje ili mišljenje relevantnog tijela</a:t>
                      </a:r>
                      <a:r>
                        <a:rPr lang="hr-HR" sz="1100" b="1" baseline="0" dirty="0" smtClean="0"/>
                        <a:t> </a:t>
                      </a:r>
                      <a:r>
                        <a:rPr lang="hr-HR" sz="1100" b="1" dirty="0" smtClean="0"/>
                        <a:t>vještačenja o vrsti oštećenja ili potvrda o</a:t>
                      </a:r>
                      <a:r>
                        <a:rPr lang="hr-HR" sz="1100" b="1" baseline="0" dirty="0" smtClean="0"/>
                        <a:t> </a:t>
                      </a:r>
                      <a:r>
                        <a:rPr lang="hr-HR" sz="1100" b="1" dirty="0" smtClean="0"/>
                        <a:t>upisu u Hrvatski registar osoba s</a:t>
                      </a:r>
                      <a:r>
                        <a:rPr lang="hr-HR" sz="1100" b="1" baseline="0" dirty="0" smtClean="0"/>
                        <a:t> </a:t>
                      </a:r>
                      <a:r>
                        <a:rPr lang="hr-HR" sz="1100" b="1" dirty="0" smtClean="0"/>
                        <a:t>invaliditetom</a:t>
                      </a:r>
                      <a:r>
                        <a:rPr lang="hr-HR" sz="1100" b="1" baseline="0" dirty="0" smtClean="0"/>
                        <a:t> 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hr-HR" sz="1100" b="1" dirty="0" smtClean="0"/>
                        <a:t>              ili iznimno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hr-HR" sz="1100" b="1" dirty="0" smtClean="0"/>
                        <a:t>izjava Prijavitelja/Partnera iz koje je vidljivo</a:t>
                      </a:r>
                      <a:r>
                        <a:rPr lang="hr-HR" sz="1100" b="1" baseline="0" dirty="0" smtClean="0"/>
                        <a:t> </a:t>
                      </a:r>
                      <a:r>
                        <a:rPr lang="hr-HR" sz="1100" b="1" dirty="0" smtClean="0"/>
                        <a:t>da je pripadnik ciljne skupine odrasla osoba s</a:t>
                      </a:r>
                      <a:r>
                        <a:rPr lang="hr-HR" sz="1100" b="1" baseline="0" dirty="0" smtClean="0"/>
                        <a:t> </a:t>
                      </a:r>
                      <a:r>
                        <a:rPr lang="hr-HR" sz="1100" b="1" dirty="0" smtClean="0"/>
                        <a:t>dugotrajnim tjelesnim, mentalnim,</a:t>
                      </a:r>
                      <a:r>
                        <a:rPr lang="hr-HR" sz="1100" b="1" baseline="0" dirty="0" smtClean="0"/>
                        <a:t> </a:t>
                      </a:r>
                      <a:r>
                        <a:rPr lang="hr-HR" sz="1100" b="1" dirty="0" smtClean="0"/>
                        <a:t>intelektualnim ili osjetilnim oštećenjima. </a:t>
                      </a:r>
                      <a:endParaRPr lang="hr-HR" sz="11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41825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097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8000">
              <a:srgbClr val="98D6EC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scene3d>
            <a:camera prst="orthographicFront"/>
            <a:lightRig rig="threePt" dir="t"/>
          </a:scene3d>
          <a:sp3d>
            <a:bevelB/>
          </a:sp3d>
        </p:spPr>
        <p:txBody>
          <a:bodyPr>
            <a:normAutofit/>
          </a:bodyPr>
          <a:lstStyle/>
          <a:p>
            <a:pPr algn="ctr"/>
            <a:r>
              <a:rPr lang="hr-HR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POKAZATELJI                          </a:t>
            </a:r>
            <a:endParaRPr lang="hr-HR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zervirano mjesto sadržaja 7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60310"/>
          </a:xfrm>
        </p:spPr>
        <p:txBody>
          <a:bodyPr>
            <a:normAutofit/>
          </a:bodyPr>
          <a:lstStyle/>
          <a:p>
            <a:pPr algn="just"/>
            <a:r>
              <a:rPr lang="hr-H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hr-H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bi projekt u sklopu pojedine komponente bio prihvatljiv, mora pridonositi </a:t>
            </a:r>
            <a:r>
              <a:rPr lang="hr-H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obveznom pokazatelju </a:t>
            </a:r>
            <a:r>
              <a:rPr lang="hr-H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 sklopu iste:</a:t>
            </a:r>
          </a:p>
          <a:p>
            <a:pPr algn="just"/>
            <a:r>
              <a:rPr lang="hr-HR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KOMPONENTA 1: CO06 Mlađi od 25 godina</a:t>
            </a:r>
          </a:p>
          <a:p>
            <a:pPr algn="just"/>
            <a:r>
              <a:rPr lang="hr-HR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KOMPONENTA 2: CO16 Sudionici s invaliditetom</a:t>
            </a:r>
          </a:p>
          <a:p>
            <a:pPr marL="0" indent="0" algn="just">
              <a:buNone/>
            </a:pPr>
            <a:endParaRPr lang="hr-H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hr-H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hr-H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 projekti koji izravno ne doprinose obveznom pokazatelju u sklopu pojedine Komponente na način da je pokazatelj naveden u podatkovnom listu 4 „Obrazloženje projekta” Prijavnog obrasca A </a:t>
            </a:r>
            <a:r>
              <a:rPr lang="hr-HR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neće se smatrati prihvatljivim za financiranje</a:t>
            </a:r>
          </a:p>
          <a:p>
            <a:pPr algn="just"/>
            <a:endParaRPr lang="hr-H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hr-H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hr-H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3242" y="5518223"/>
            <a:ext cx="7911849" cy="999808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1980" y="365125"/>
            <a:ext cx="1651820" cy="1314246"/>
          </a:xfrm>
          <a:prstGeom prst="rect">
            <a:avLst/>
          </a:prstGeom>
        </p:spPr>
      </p:pic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>
          <a:xfrm>
            <a:off x="2113242" y="6437733"/>
            <a:ext cx="7659076" cy="351692"/>
          </a:xfrm>
        </p:spPr>
        <p:txBody>
          <a:bodyPr/>
          <a:lstStyle/>
          <a:p>
            <a:endParaRPr lang="hr-HR" sz="800" dirty="0" smtClean="0"/>
          </a:p>
          <a:p>
            <a:r>
              <a:rPr lang="hr-HR" sz="800" b="1" dirty="0" smtClean="0"/>
              <a:t>Sadržaj prezentacije isključiva je odgovornost Ministarstva za demografiju, obitelj, mlade i socijalnu politiku. Organizacija info-radionice je sufinancirana u okviru Operativnog programa Učinkoviti ljudski potencijali 2014.-2020., iz Europskog socijalnog fonda.</a:t>
            </a:r>
            <a:endParaRPr lang="hr-HR" sz="800" b="1" dirty="0"/>
          </a:p>
        </p:txBody>
      </p:sp>
    </p:spTree>
    <p:extLst>
      <p:ext uri="{BB962C8B-B14F-4D97-AF65-F5344CB8AC3E}">
        <p14:creationId xmlns:p14="http://schemas.microsoft.com/office/powerpoint/2010/main" val="22629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8000">
              <a:srgbClr val="98D6EC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scene3d>
            <a:camera prst="orthographicFront"/>
            <a:lightRig rig="threePt" dir="t"/>
          </a:scene3d>
          <a:sp3d>
            <a:bevelB/>
          </a:sp3d>
        </p:spPr>
        <p:txBody>
          <a:bodyPr>
            <a:normAutofit/>
          </a:bodyPr>
          <a:lstStyle/>
          <a:p>
            <a:pPr algn="ctr"/>
            <a:r>
              <a:rPr lang="hr-HR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POKAZATELJI                          </a:t>
            </a:r>
            <a:endParaRPr lang="hr-HR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zervirano mjesto sadržaja 7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60310"/>
          </a:xfrm>
        </p:spPr>
        <p:txBody>
          <a:bodyPr>
            <a:normAutofit/>
          </a:bodyPr>
          <a:lstStyle/>
          <a:p>
            <a:pPr algn="just"/>
            <a:r>
              <a:rPr lang="hr-H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hr-H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rijavitelj uz obvezne pokazatelje za svoj projektni prijedlog može također odabrati i neke od izbornih pokazatelja, ukoliko im projekt doprinosi:</a:t>
            </a:r>
          </a:p>
          <a:p>
            <a:pPr algn="just"/>
            <a:r>
              <a:rPr lang="hr-HR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 201                   Broj aktivnosti za podizanje svijesti/javne kampanje  </a:t>
            </a:r>
          </a:p>
          <a:p>
            <a:pPr algn="just"/>
            <a:r>
              <a:rPr lang="hr-HR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UP.02.1.1.08-01   Broj sudionika mladih osoba u dobi od navršenih 25 do 29 godina</a:t>
            </a:r>
            <a:endParaRPr lang="hr-HR" sz="2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hr-H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hr-H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hr-H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okazatelje je potrebno realno kvantificirati, odnosno potrebno je utvrditi </a:t>
            </a:r>
            <a:r>
              <a:rPr lang="hr-HR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polazišnu i ciljnu vrijednost </a:t>
            </a:r>
            <a:r>
              <a:rPr lang="hr-H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koja će se postići projektom</a:t>
            </a:r>
          </a:p>
          <a:p>
            <a:pPr algn="just"/>
            <a:r>
              <a:rPr lang="hr-H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</a:t>
            </a:r>
            <a:r>
              <a:rPr lang="hr-H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sve pokazatelje polazišna vrijednost je 0</a:t>
            </a:r>
          </a:p>
          <a:p>
            <a:pPr algn="just"/>
            <a:endParaRPr lang="hr-H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hr-H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hr-H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3242" y="5518223"/>
            <a:ext cx="7911849" cy="999808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1980" y="365125"/>
            <a:ext cx="1651820" cy="1314246"/>
          </a:xfrm>
          <a:prstGeom prst="rect">
            <a:avLst/>
          </a:prstGeom>
        </p:spPr>
      </p:pic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>
          <a:xfrm>
            <a:off x="2113242" y="6437733"/>
            <a:ext cx="7659076" cy="351692"/>
          </a:xfrm>
        </p:spPr>
        <p:txBody>
          <a:bodyPr/>
          <a:lstStyle/>
          <a:p>
            <a:endParaRPr lang="hr-HR" sz="800" dirty="0" smtClean="0"/>
          </a:p>
          <a:p>
            <a:r>
              <a:rPr lang="hr-HR" sz="800" b="1" dirty="0" smtClean="0"/>
              <a:t>Sadržaj prezentacije isključiva je odgovornost Ministarstva za demografiju, obitelj, mlade i socijalnu politiku. Organizacija info-radionice je sufinancirana u okviru Operativnog programa Učinkoviti ljudski potencijali 2014.-2020., iz Europskog socijalnog fonda.</a:t>
            </a:r>
            <a:endParaRPr lang="hr-HR" sz="800" b="1" dirty="0"/>
          </a:p>
        </p:txBody>
      </p:sp>
    </p:spTree>
    <p:extLst>
      <p:ext uri="{BB962C8B-B14F-4D97-AF65-F5344CB8AC3E}">
        <p14:creationId xmlns:p14="http://schemas.microsoft.com/office/powerpoint/2010/main" val="214683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8000">
              <a:srgbClr val="98D6EC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scene3d>
            <a:camera prst="orthographicFront"/>
            <a:lightRig rig="threePt" dir="t"/>
          </a:scene3d>
          <a:sp3d>
            <a:bevelB/>
          </a:sp3d>
        </p:spPr>
        <p:txBody>
          <a:bodyPr>
            <a:normAutofit/>
          </a:bodyPr>
          <a:lstStyle/>
          <a:p>
            <a:r>
              <a:rPr lang="hr-HR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PRIHVATLJIVE AKTIVNOSTI – KOMPONENTA 1 </a:t>
            </a:r>
            <a:endParaRPr lang="hr-HR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zervirano mjesto sadržaja 7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60310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hr-HR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KOMPONENTA </a:t>
            </a:r>
            <a:r>
              <a:rPr lang="hr-HR" sz="1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1 - </a:t>
            </a:r>
            <a:r>
              <a:rPr lang="hr-HR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Aktivnosti povećanja dostupnosti besplatnih športskih aktivnosti za djecu i mlade u dobi do 29 godina u riziku od socijalne </a:t>
            </a:r>
            <a:r>
              <a:rPr lang="hr-HR" sz="1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isključenosti</a:t>
            </a:r>
          </a:p>
          <a:p>
            <a:pPr marL="0" indent="0" algn="just">
              <a:spcBef>
                <a:spcPts val="0"/>
              </a:spcBef>
              <a:buNone/>
            </a:pPr>
            <a:endParaRPr lang="hr-HR" sz="16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spcBef>
                <a:spcPts val="0"/>
              </a:spcBef>
            </a:pPr>
            <a:r>
              <a:rPr lang="hr-H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Aktivnosti usmjerene na ispunjavanje </a:t>
            </a:r>
            <a:r>
              <a:rPr lang="hr-HR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Specifičnog cilja 1</a:t>
            </a:r>
            <a:r>
              <a:rPr lang="hr-H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endParaRPr lang="hr-HR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hr-H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spcBef>
                <a:spcPts val="0"/>
              </a:spcBef>
              <a:buFontTx/>
              <a:buChar char="-"/>
            </a:pPr>
            <a:r>
              <a:rPr lang="hr-HR" sz="1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organiziranje </a:t>
            </a:r>
            <a:r>
              <a:rPr lang="hr-HR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slobodnog vremena</a:t>
            </a:r>
            <a:r>
              <a:rPr lang="hr-H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djece i mladih kroz razvoj i provođenje športskih aktivnosti s ciljem uključivanja djece i mladih u riziku od socijalne isključenosti (</a:t>
            </a:r>
            <a:r>
              <a:rPr lang="hr-HR" sz="1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obvezna </a:t>
            </a:r>
            <a:r>
              <a:rPr lang="hr-HR" sz="1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aktivnost</a:t>
            </a:r>
            <a:r>
              <a:rPr lang="hr-H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algn="just">
              <a:spcBef>
                <a:spcPts val="0"/>
              </a:spcBef>
              <a:buFontTx/>
              <a:buChar char="-"/>
            </a:pPr>
            <a:r>
              <a:rPr lang="hr-HR" sz="1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osiguravanje </a:t>
            </a:r>
            <a:r>
              <a:rPr lang="hr-HR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odgovarajuće opreme</a:t>
            </a:r>
            <a:r>
              <a:rPr lang="hr-H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za sudionike športskih i rekreativnih aktivnosti </a:t>
            </a:r>
            <a:r>
              <a:rPr lang="hr-H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projekta</a:t>
            </a:r>
          </a:p>
          <a:p>
            <a:pPr algn="just">
              <a:spcBef>
                <a:spcPts val="0"/>
              </a:spcBef>
              <a:buFontTx/>
              <a:buChar char="-"/>
            </a:pPr>
            <a:r>
              <a:rPr lang="hr-HR" sz="1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aktivnosti </a:t>
            </a:r>
            <a:r>
              <a:rPr lang="hr-HR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interdisciplinarne suradnje</a:t>
            </a:r>
            <a:r>
              <a:rPr lang="hr-H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(domovi za djecu i mlade bez odgovarajuće roditeljske skrbi, centri za socijalnu skrb, centri za pružanje usluga u zajednici, odgojno - obrazovne ustanove, roditelji, športski klubovi, kineziolozi, psiholozi) s ciljem podizanja svijesti o važnosti i mogućnostima kvalitetnog provođenja slobodnog vremena kroz </a:t>
            </a:r>
            <a:r>
              <a:rPr lang="hr-H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športske aktivnosti</a:t>
            </a:r>
            <a:endParaRPr lang="hr-HR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spcBef>
                <a:spcPts val="0"/>
              </a:spcBef>
              <a:buFontTx/>
              <a:buChar char="-"/>
            </a:pPr>
            <a:r>
              <a:rPr lang="hr-HR" sz="1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jačanje </a:t>
            </a:r>
            <a:r>
              <a:rPr lang="hr-HR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kapaciteta</a:t>
            </a:r>
            <a:r>
              <a:rPr lang="hr-H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trenera, športskih instruktora i voditelja aktivnosti (odnosi se na </a:t>
            </a:r>
            <a:r>
              <a:rPr lang="hr-H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 treninge</a:t>
            </a:r>
            <a:r>
              <a:rPr lang="hr-H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edukacije i slične aktivnosti u kojima treneri, športski instruktori i voditelji </a:t>
            </a:r>
            <a:r>
              <a:rPr lang="hr-H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stječu znanja </a:t>
            </a:r>
            <a:r>
              <a:rPr lang="hr-H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vještine o specifičnim obilježjima ciljnih skupina ovog Poziva, neophodne za </a:t>
            </a:r>
            <a:r>
              <a:rPr lang="hr-H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daljnji rad </a:t>
            </a:r>
            <a:r>
              <a:rPr lang="hr-H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navedenim skupinama, npr. edukacije vezane uz multidisciplinarni pristup u radu </a:t>
            </a:r>
            <a:r>
              <a:rPr lang="hr-H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djecom </a:t>
            </a:r>
            <a:r>
              <a:rPr lang="hr-H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teškoćama u razvoju: pristup i tretman/način rada s djecom s </a:t>
            </a:r>
            <a:r>
              <a:rPr lang="hr-H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tjelesnim, senzoričkim</a:t>
            </a:r>
            <a:r>
              <a:rPr lang="hr-H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komunikacijskim, govorno-jezičnim ili intelektualnim teškoćama, djecom </a:t>
            </a:r>
            <a:r>
              <a:rPr lang="hr-H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mladima </a:t>
            </a:r>
            <a:r>
              <a:rPr lang="hr-H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problemima u ponašanju, djecom i mladima bez odgovarajuće roditeljske </a:t>
            </a:r>
            <a:r>
              <a:rPr lang="hr-H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skrbi - pristup </a:t>
            </a:r>
            <a:r>
              <a:rPr lang="hr-H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tretman/način rada s traumatiziranom djecom i mladima i sl.)</a:t>
            </a:r>
          </a:p>
          <a:p>
            <a:pPr algn="just">
              <a:buFontTx/>
              <a:buChar char="-"/>
            </a:pPr>
            <a:endParaRPr lang="hr-HR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hr-H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hr-H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hr-H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3243" y="5650523"/>
            <a:ext cx="7515311" cy="867508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1980" y="365125"/>
            <a:ext cx="1651820" cy="1314246"/>
          </a:xfrm>
          <a:prstGeom prst="rect">
            <a:avLst/>
          </a:prstGeom>
        </p:spPr>
      </p:pic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>
          <a:xfrm>
            <a:off x="2113242" y="6437733"/>
            <a:ext cx="7659076" cy="351692"/>
          </a:xfrm>
        </p:spPr>
        <p:txBody>
          <a:bodyPr/>
          <a:lstStyle/>
          <a:p>
            <a:endParaRPr lang="hr-HR" sz="800" dirty="0" smtClean="0"/>
          </a:p>
          <a:p>
            <a:r>
              <a:rPr lang="hr-HR" sz="800" b="1" dirty="0" smtClean="0"/>
              <a:t>Sadržaj prezentacije isključiva je odgovornost Ministarstva za demografiju, obitelj, mlade i socijalnu politiku. Organizacija info-radionice je sufinancirana u okviru Operativnog programa Učinkoviti ljudski potencijali 2014.-2020., iz Europskog socijalnog fonda.</a:t>
            </a:r>
            <a:endParaRPr lang="hr-HR" sz="800" b="1" dirty="0"/>
          </a:p>
        </p:txBody>
      </p:sp>
    </p:spTree>
    <p:extLst>
      <p:ext uri="{BB962C8B-B14F-4D97-AF65-F5344CB8AC3E}">
        <p14:creationId xmlns:p14="http://schemas.microsoft.com/office/powerpoint/2010/main" val="276654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8000">
              <a:srgbClr val="98D6EC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scene3d>
            <a:camera prst="orthographicFront"/>
            <a:lightRig rig="threePt" dir="t"/>
          </a:scene3d>
          <a:sp3d>
            <a:bevelB/>
          </a:sp3d>
        </p:spPr>
        <p:txBody>
          <a:bodyPr>
            <a:normAutofit/>
          </a:bodyPr>
          <a:lstStyle/>
          <a:p>
            <a:r>
              <a:rPr lang="hr-HR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PRIHVATLJIVE AKTIVNOSTI – KOMPONENTA 2                      </a:t>
            </a:r>
            <a:endParaRPr lang="hr-HR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zervirano mjesto sadržaja 7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60310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hr-HR" sz="1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KOMPONENTA </a:t>
            </a:r>
            <a:r>
              <a:rPr lang="hr-HR" sz="1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2 - Aktivnosti </a:t>
            </a:r>
            <a:r>
              <a:rPr lang="hr-HR" sz="1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usmjerene na osobe s invaliditetom i djecu s teškoćama u </a:t>
            </a:r>
            <a:r>
              <a:rPr lang="hr-HR" sz="1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razvoju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r-HR" sz="1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just">
              <a:spcBef>
                <a:spcPts val="0"/>
              </a:spcBef>
            </a:pPr>
            <a:r>
              <a:rPr lang="hr-H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Aktivnosti </a:t>
            </a:r>
            <a:r>
              <a:rPr lang="hr-H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usmjerene na ispunjavanje </a:t>
            </a:r>
            <a:r>
              <a:rPr lang="hr-HR" sz="1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Specifičnog cilja </a:t>
            </a:r>
            <a:r>
              <a:rPr lang="hr-HR" sz="1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hr-H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pPr marL="0" indent="0" algn="just">
              <a:spcBef>
                <a:spcPts val="0"/>
              </a:spcBef>
              <a:buNone/>
            </a:pPr>
            <a:endParaRPr lang="hr-H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spcBef>
                <a:spcPts val="0"/>
              </a:spcBef>
              <a:buFontTx/>
              <a:buChar char="-"/>
            </a:pPr>
            <a:r>
              <a:rPr lang="hr-HR" sz="1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aktivnosti </a:t>
            </a:r>
            <a:r>
              <a:rPr lang="hr-HR" sz="1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unaprjeđenja </a:t>
            </a:r>
            <a:r>
              <a:rPr lang="hr-HR" sz="1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proširenja športskih i rekreativnih aktivnosti</a:t>
            </a:r>
            <a:r>
              <a:rPr lang="hr-H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za osobe </a:t>
            </a:r>
            <a:r>
              <a:rPr lang="hr-H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invaliditetom </a:t>
            </a:r>
            <a:r>
              <a:rPr lang="hr-H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djecu s teškoćama u </a:t>
            </a:r>
            <a:r>
              <a:rPr lang="hr-H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razvoju </a:t>
            </a:r>
            <a:r>
              <a:rPr lang="hr-H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hr-HR" sz="1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obvezna aktivnost</a:t>
            </a:r>
            <a:r>
              <a:rPr lang="hr-H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algn="just">
              <a:spcBef>
                <a:spcPts val="0"/>
              </a:spcBef>
              <a:buFontTx/>
              <a:buChar char="-"/>
            </a:pPr>
            <a:r>
              <a:rPr lang="hr-HR" sz="1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aktivnosti </a:t>
            </a:r>
            <a:r>
              <a:rPr lang="hr-HR" sz="1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integriranja osoba s invaliditetom i djece s teškoćama u razvoju</a:t>
            </a:r>
            <a:r>
              <a:rPr lang="hr-H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 </a:t>
            </a:r>
            <a:r>
              <a:rPr lang="hr-H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redovite programe </a:t>
            </a:r>
            <a:r>
              <a:rPr lang="hr-H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športskih i rekreativnih </a:t>
            </a:r>
            <a:r>
              <a:rPr lang="hr-H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aktivnosti </a:t>
            </a:r>
            <a:r>
              <a:rPr lang="hr-H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hr-HR" sz="1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obvezna aktivnost)</a:t>
            </a:r>
          </a:p>
          <a:p>
            <a:pPr algn="just">
              <a:spcBef>
                <a:spcPts val="0"/>
              </a:spcBef>
              <a:buFontTx/>
              <a:buChar char="-"/>
            </a:pPr>
            <a:r>
              <a:rPr lang="hr-HR" sz="1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manji </a:t>
            </a:r>
            <a:r>
              <a:rPr lang="hr-HR" sz="1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infrastrukturni zahvati</a:t>
            </a:r>
            <a:r>
              <a:rPr lang="hr-H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za osiguranje pristupačnosti športskim </a:t>
            </a:r>
            <a:r>
              <a:rPr lang="hr-H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građevinama osobama </a:t>
            </a:r>
            <a:r>
              <a:rPr lang="hr-H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invaliditetom i djeci s teškoćama u </a:t>
            </a:r>
            <a:r>
              <a:rPr lang="hr-H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razvoju</a:t>
            </a:r>
            <a:r>
              <a:rPr lang="hr-H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hr-HR" sz="1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obvezna </a:t>
            </a:r>
            <a:r>
              <a:rPr lang="hr-HR" sz="1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aktivnost</a:t>
            </a:r>
            <a:r>
              <a:rPr lang="hr-H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algn="just">
              <a:spcBef>
                <a:spcPts val="0"/>
              </a:spcBef>
              <a:buFontTx/>
              <a:buChar char="-"/>
            </a:pPr>
            <a:r>
              <a:rPr lang="hr-HR" sz="1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izrada </a:t>
            </a:r>
            <a:r>
              <a:rPr lang="hr-HR" sz="1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plana i programa</a:t>
            </a:r>
            <a:r>
              <a:rPr lang="hr-H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športskih i rekreativnih aktivnosti za osobe s invaliditetom i </a:t>
            </a:r>
            <a:r>
              <a:rPr lang="hr-H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djecu s </a:t>
            </a:r>
            <a:r>
              <a:rPr lang="hr-H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teškoćama u </a:t>
            </a:r>
            <a:r>
              <a:rPr lang="hr-H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razvoju</a:t>
            </a:r>
            <a:endParaRPr lang="hr-HR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spcBef>
                <a:spcPts val="0"/>
              </a:spcBef>
              <a:buFontTx/>
              <a:buChar char="-"/>
            </a:pPr>
            <a:r>
              <a:rPr lang="hr-HR" sz="1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osiguravanje </a:t>
            </a:r>
            <a:r>
              <a:rPr lang="hr-HR" sz="1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odgovarajuće opreme</a:t>
            </a:r>
            <a:r>
              <a:rPr lang="hr-H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kojom se doprinosi proširenju športskih </a:t>
            </a:r>
            <a:r>
              <a:rPr lang="hr-H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rekreativnih </a:t>
            </a:r>
            <a:r>
              <a:rPr lang="hr-H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aktivnosti za osobe s invaliditetom i djecu s teškoćama u </a:t>
            </a:r>
            <a:r>
              <a:rPr lang="hr-H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razvoju</a:t>
            </a:r>
            <a:endParaRPr lang="hr-HR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spcBef>
                <a:spcPts val="0"/>
              </a:spcBef>
              <a:buFontTx/>
              <a:buChar char="-"/>
            </a:pPr>
            <a:r>
              <a:rPr lang="hr-HR" sz="1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</a:t>
            </a:r>
            <a:r>
              <a:rPr lang="hr-HR" sz="1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ačanje </a:t>
            </a:r>
            <a:r>
              <a:rPr lang="hr-HR" sz="1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kapaciteta</a:t>
            </a:r>
            <a:r>
              <a:rPr lang="hr-H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trenera, športskih instruktora i voditelja (stjecanje specifičnih znanja </a:t>
            </a:r>
            <a:r>
              <a:rPr lang="hr-H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vještina </a:t>
            </a:r>
            <a:r>
              <a:rPr lang="hr-H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 rad s djecom s teškoćama u razvoju i osobama s invaliditetom, npr. </a:t>
            </a:r>
            <a:r>
              <a:rPr lang="hr-H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edukacije vezane </a:t>
            </a:r>
            <a:r>
              <a:rPr lang="hr-H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uz multidisciplinarni pristup u radu s djecom s teškoćama u razvoju: pristup </a:t>
            </a:r>
            <a:r>
              <a:rPr lang="hr-H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tretman/način </a:t>
            </a:r>
            <a:r>
              <a:rPr lang="hr-H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rada s djecom s tjelesnim, senzoričkim, komunikacijskim, </a:t>
            </a:r>
            <a:r>
              <a:rPr lang="hr-H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govornojezičnim ili </a:t>
            </a:r>
            <a:r>
              <a:rPr lang="hr-H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intelektualnim teškoćama) te osobama s invaliditetom (specifičnosti u radu </a:t>
            </a:r>
            <a:r>
              <a:rPr lang="hr-H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osobama </a:t>
            </a:r>
            <a:r>
              <a:rPr lang="hr-H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dugotrajnim tjelesnim, mentalnim, intelektualnim ili osjetilnim oštećenjima</a:t>
            </a:r>
            <a:r>
              <a:rPr lang="hr-H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hr-HR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spcBef>
                <a:spcPts val="0"/>
              </a:spcBef>
              <a:buFontTx/>
              <a:buChar char="-"/>
            </a:pPr>
            <a:r>
              <a:rPr lang="hr-HR" sz="1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osiguravanje </a:t>
            </a:r>
            <a:r>
              <a:rPr lang="hr-HR" sz="1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potrebne asistencije</a:t>
            </a:r>
            <a:r>
              <a:rPr lang="hr-H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za sudjelovanje u športskim aktivnostima (</a:t>
            </a:r>
            <a:r>
              <a:rPr lang="hr-H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uključujući i </a:t>
            </a:r>
            <a:r>
              <a:rPr lang="hr-H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dolazak na aktivnosti</a:t>
            </a:r>
            <a:r>
              <a:rPr lang="hr-H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hr-HR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spcBef>
                <a:spcPts val="0"/>
              </a:spcBef>
              <a:buFontTx/>
              <a:buChar char="-"/>
            </a:pPr>
            <a:r>
              <a:rPr lang="hr-HR" sz="1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aktivnosti </a:t>
            </a:r>
            <a:r>
              <a:rPr lang="hr-HR" sz="1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interdisciplinarne suradnje</a:t>
            </a:r>
            <a:r>
              <a:rPr lang="hr-H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(kineziolozi, učitelji, liječnici, </a:t>
            </a:r>
            <a:r>
              <a:rPr lang="hr-H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psiholozi, fizioterapeuti</a:t>
            </a:r>
            <a:r>
              <a:rPr lang="hr-H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roditelji, športski klubovi) s ciljem podizanja svijesti o važnosti </a:t>
            </a:r>
            <a:r>
              <a:rPr lang="hr-H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mogućnostima </a:t>
            </a:r>
            <a:r>
              <a:rPr lang="hr-H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sudjelovanja osoba s invaliditetom i djece s teškoćama u razvoju </a:t>
            </a:r>
            <a:r>
              <a:rPr lang="hr-H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 športskim </a:t>
            </a:r>
            <a:r>
              <a:rPr lang="hr-H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aktivnostima te s ciljem poticanja športskih klubova na inkluzivnost</a:t>
            </a:r>
            <a:endParaRPr lang="hr-HR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spcBef>
                <a:spcPts val="0"/>
              </a:spcBef>
            </a:pPr>
            <a:endParaRPr lang="hr-HR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hr-HR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hr-H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2351" y="5963137"/>
            <a:ext cx="5506757" cy="554893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1980" y="365125"/>
            <a:ext cx="1651820" cy="1314246"/>
          </a:xfrm>
          <a:prstGeom prst="rect">
            <a:avLst/>
          </a:prstGeom>
        </p:spPr>
      </p:pic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>
          <a:xfrm>
            <a:off x="2113242" y="6437733"/>
            <a:ext cx="7659076" cy="351692"/>
          </a:xfrm>
        </p:spPr>
        <p:txBody>
          <a:bodyPr/>
          <a:lstStyle/>
          <a:p>
            <a:endParaRPr lang="hr-HR" sz="800" dirty="0" smtClean="0"/>
          </a:p>
          <a:p>
            <a:r>
              <a:rPr lang="hr-HR" sz="800" b="1" dirty="0" smtClean="0"/>
              <a:t>Sadržaj prezentacije isključiva je odgovornost Ministarstva za demografiju, obitelj, mlade i socijalnu politiku. Organizacija info-radionice je sufinancirana u okviru Operativnog programa Učinkoviti ljudski potencijali 2014.-2020., iz Europskog socijalnog fonda.</a:t>
            </a:r>
            <a:endParaRPr lang="hr-HR" sz="800" b="1" dirty="0"/>
          </a:p>
        </p:txBody>
      </p:sp>
    </p:spTree>
    <p:extLst>
      <p:ext uri="{BB962C8B-B14F-4D97-AF65-F5344CB8AC3E}">
        <p14:creationId xmlns:p14="http://schemas.microsoft.com/office/powerpoint/2010/main" val="275683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8000">
              <a:srgbClr val="98D6EC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2163097"/>
            <a:ext cx="10515600" cy="3313471"/>
          </a:xfrm>
        </p:spPr>
        <p:txBody>
          <a:bodyPr>
            <a:normAutofit/>
          </a:bodyPr>
          <a:lstStyle/>
          <a:p>
            <a:pPr algn="ctr"/>
            <a:r>
              <a:rPr lang="hr-H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 – RADIONICA</a:t>
            </a:r>
            <a:br>
              <a:rPr lang="hr-H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r-H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PREDSTAVLJANJE POZIVA:</a:t>
            </a:r>
            <a:br>
              <a:rPr lang="hr-HR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„Uključivanje djece i mladih u riziku od socijalne isključenosti te osoba s invaliditetom i djece s teškoćama u razvoju u zajednicu kroz šport”</a:t>
            </a:r>
            <a:endParaRPr lang="hr-HR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847" y="5382783"/>
            <a:ext cx="7736307" cy="1097060"/>
          </a:xfrm>
        </p:spPr>
      </p:pic>
      <p:sp>
        <p:nvSpPr>
          <p:cNvPr id="6" name="TekstniOkvir 5"/>
          <p:cNvSpPr txBox="1"/>
          <p:nvPr/>
        </p:nvSpPr>
        <p:spPr>
          <a:xfrm>
            <a:off x="838199" y="639097"/>
            <a:ext cx="10515601" cy="1366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pic>
        <p:nvPicPr>
          <p:cNvPr id="13" name="Slika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" r="24" b="9501"/>
          <a:stretch/>
        </p:blipFill>
        <p:spPr>
          <a:xfrm>
            <a:off x="2227847" y="224617"/>
            <a:ext cx="7736307" cy="1692000"/>
          </a:xfrm>
          <a:prstGeom prst="rect">
            <a:avLst/>
          </a:prstGeom>
        </p:spPr>
      </p:pic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>
          <a:xfrm>
            <a:off x="2250831" y="6479843"/>
            <a:ext cx="7713323" cy="365125"/>
          </a:xfrm>
        </p:spPr>
        <p:txBody>
          <a:bodyPr/>
          <a:lstStyle/>
          <a:p>
            <a:r>
              <a:rPr lang="hr-HR" sz="800" b="1" dirty="0" smtClean="0"/>
              <a:t>Sadržaj prezentacije isključiva je odgovornost Ministarstva za demografiju, obitelj, mlade i socijalnu politiku. Organizacija info-radionice je sufinancirana u okviru Operativnog programa Učinkoviti ljudski potencijali 2014.-2020., iz Europskog socijalnog fonda.</a:t>
            </a:r>
            <a:endParaRPr lang="hr-HR" sz="800" b="1" dirty="0"/>
          </a:p>
        </p:txBody>
      </p:sp>
    </p:spTree>
    <p:extLst>
      <p:ext uri="{BB962C8B-B14F-4D97-AF65-F5344CB8AC3E}">
        <p14:creationId xmlns:p14="http://schemas.microsoft.com/office/powerpoint/2010/main" val="142641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8000">
              <a:srgbClr val="98D6EC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scene3d>
            <a:camera prst="orthographicFront"/>
            <a:lightRig rig="threePt" dir="t"/>
          </a:scene3d>
          <a:sp3d>
            <a:bevelB/>
          </a:sp3d>
        </p:spPr>
        <p:txBody>
          <a:bodyPr>
            <a:normAutofit/>
          </a:bodyPr>
          <a:lstStyle/>
          <a:p>
            <a:pPr algn="ctr"/>
            <a:r>
              <a:rPr lang="hr-HR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PRIHVATLJIVI IZDATCI                         </a:t>
            </a:r>
            <a:endParaRPr lang="hr-HR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zervirano mjesto sadržaja 7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60310"/>
          </a:xfrm>
        </p:spPr>
        <p:txBody>
          <a:bodyPr>
            <a:normAutofit/>
          </a:bodyPr>
          <a:lstStyle/>
          <a:p>
            <a:pPr algn="just"/>
            <a:r>
              <a:rPr lang="hr-HR" sz="1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hr-HR" sz="1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rihvatljive izdatke</a:t>
            </a:r>
            <a:r>
              <a:rPr lang="hr-H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predstavljaju izravni (neposredni) i neizravni (posredni) troškovi projekta </a:t>
            </a:r>
          </a:p>
          <a:p>
            <a:pPr algn="just"/>
            <a:r>
              <a:rPr lang="hr-HR" sz="1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IZRAVNI TROŠKOVI:</a:t>
            </a:r>
          </a:p>
          <a:p>
            <a:pPr marL="0" indent="0" algn="just">
              <a:buNone/>
            </a:pPr>
            <a:r>
              <a:rPr lang="hr-H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a) </a:t>
            </a:r>
            <a:r>
              <a:rPr lang="hr-HR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izravni troškovi </a:t>
            </a:r>
            <a:r>
              <a:rPr lang="hr-H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osoblja</a:t>
            </a:r>
            <a:r>
              <a:rPr lang="hr-H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izravni troškovi koji proizlaze iz ugovora o </a:t>
            </a:r>
            <a:r>
              <a:rPr lang="hr-H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radu između poslodavca i 	zaposlenika </a:t>
            </a:r>
            <a:r>
              <a:rPr lang="hr-H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ili ugovora o uslugama za vanjsko osoblje </a:t>
            </a:r>
            <a:r>
              <a:rPr lang="hr-H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između </a:t>
            </a:r>
            <a:r>
              <a:rPr lang="hr-H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poslodavca i fizičke osobe </a:t>
            </a:r>
            <a:r>
              <a:rPr lang="hr-H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ukoliko 	takav </a:t>
            </a:r>
            <a:r>
              <a:rPr lang="hr-H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ugovor nije potpisan u </a:t>
            </a:r>
            <a:r>
              <a:rPr lang="hr-H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okviru </a:t>
            </a:r>
            <a:r>
              <a:rPr lang="hr-H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postupka javne nabave, a isplaćuje se osoblju za obavljeni </a:t>
            </a:r>
            <a:r>
              <a:rPr lang="hr-H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 	izravno povezan </a:t>
            </a:r>
            <a:r>
              <a:rPr lang="hr-H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</a:t>
            </a:r>
            <a:r>
              <a:rPr lang="hr-H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operacijom</a:t>
            </a:r>
          </a:p>
          <a:p>
            <a:pPr marL="0" indent="0" algn="just">
              <a:buNone/>
            </a:pPr>
            <a:r>
              <a:rPr lang="hr-H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hr-HR" sz="1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Izravni troškovi osoblja uključuju</a:t>
            </a:r>
            <a:r>
              <a:rPr lang="hr-H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0" indent="0" algn="just">
              <a:buNone/>
            </a:pPr>
            <a:r>
              <a:rPr lang="hr-H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1.</a:t>
            </a:r>
            <a:r>
              <a:rPr lang="hr-H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1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plaću voditelja/koordinatora projekta i plaće drugih osoba </a:t>
            </a:r>
            <a:r>
              <a:rPr lang="hr-H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koje izravno sudjeluju </a:t>
            </a:r>
            <a:r>
              <a:rPr lang="hr-H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 provedbi 		    projektnih aktivnosti</a:t>
            </a:r>
          </a:p>
          <a:p>
            <a:pPr marL="0" indent="0" algn="just">
              <a:buNone/>
            </a:pPr>
            <a:r>
              <a:rPr lang="hr-H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2. </a:t>
            </a:r>
            <a:r>
              <a:rPr lang="hr-HR" sz="1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naknade za vanjske usluge </a:t>
            </a:r>
            <a:r>
              <a:rPr lang="hr-H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izravno vezane uz provedbu projektnih aktivnosti</a:t>
            </a:r>
            <a:endParaRPr lang="hr-HR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hr-HR" sz="1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prilikom </a:t>
            </a:r>
            <a:r>
              <a:rPr lang="hr-HR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planiranja troškova plaća, kao i ostalih troškova povezanih s radom, potrebno </a:t>
            </a:r>
            <a:r>
              <a:rPr lang="hr-HR" sz="1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 pridržavati </a:t>
            </a:r>
            <a:r>
              <a:rPr lang="hr-HR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važeće Upute o prihvatljivosti troškova plaća i troškova povezanih s radom u </a:t>
            </a:r>
            <a:r>
              <a:rPr lang="hr-HR" sz="1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okviru Europskog </a:t>
            </a:r>
            <a:r>
              <a:rPr lang="hr-HR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socijalnog fonda u RH 2014 – 2020. </a:t>
            </a:r>
          </a:p>
          <a:p>
            <a:pPr marL="0" indent="0" algn="just">
              <a:buNone/>
            </a:pPr>
            <a:endParaRPr lang="hr-HR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hr-H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hr-H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hr-H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3243" y="5650523"/>
            <a:ext cx="7659076" cy="867508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1980" y="365125"/>
            <a:ext cx="1651820" cy="1314246"/>
          </a:xfrm>
          <a:prstGeom prst="rect">
            <a:avLst/>
          </a:prstGeom>
        </p:spPr>
      </p:pic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>
          <a:xfrm>
            <a:off x="2113242" y="6437733"/>
            <a:ext cx="7659076" cy="351692"/>
          </a:xfrm>
        </p:spPr>
        <p:txBody>
          <a:bodyPr/>
          <a:lstStyle/>
          <a:p>
            <a:endParaRPr lang="hr-HR" sz="800" dirty="0" smtClean="0"/>
          </a:p>
          <a:p>
            <a:r>
              <a:rPr lang="hr-HR" sz="800" b="1" dirty="0" smtClean="0"/>
              <a:t>Sadržaj prezentacije isključiva je odgovornost Ministarstva za demografiju, obitelj, mlade i socijalnu politiku. Organizacija info-radionice je sufinancirana u okviru Operativnog programa Učinkoviti ljudski potencijali 2014.-2020., iz Europskog socijalnog fonda.</a:t>
            </a:r>
            <a:endParaRPr lang="hr-HR" sz="800" b="1" dirty="0"/>
          </a:p>
        </p:txBody>
      </p:sp>
    </p:spTree>
    <p:extLst>
      <p:ext uri="{BB962C8B-B14F-4D97-AF65-F5344CB8AC3E}">
        <p14:creationId xmlns:p14="http://schemas.microsoft.com/office/powerpoint/2010/main" val="110608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8000">
              <a:srgbClr val="98D6EC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scene3d>
            <a:camera prst="orthographicFront"/>
            <a:lightRig rig="threePt" dir="t"/>
          </a:scene3d>
          <a:sp3d>
            <a:bevelB/>
          </a:sp3d>
        </p:spPr>
        <p:txBody>
          <a:bodyPr>
            <a:normAutofit/>
          </a:bodyPr>
          <a:lstStyle/>
          <a:p>
            <a:pPr algn="ctr"/>
            <a:r>
              <a:rPr lang="hr-HR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PRIHVATLJIVI IZDATCI                         </a:t>
            </a:r>
            <a:endParaRPr lang="hr-HR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zervirano mjesto sadržaja 7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6031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r-H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hr-HR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b) ostali izravni troškovi </a:t>
            </a:r>
          </a:p>
          <a:p>
            <a:pPr marL="0" indent="0" algn="just">
              <a:buNone/>
            </a:pPr>
            <a:r>
              <a:rPr lang="hr-H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hr-HR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Ostali izravni troškovi uključuju</a:t>
            </a:r>
            <a:r>
              <a:rPr lang="hr-H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0" indent="0" algn="just">
              <a:buNone/>
            </a:pPr>
            <a:r>
              <a:rPr lang="hr-H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hr-HR" sz="1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hr-HR" sz="1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Troškovi </a:t>
            </a:r>
            <a:r>
              <a:rPr lang="hr-HR" sz="1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sudjelovanja ciljnih skupina</a:t>
            </a:r>
            <a:r>
              <a:rPr lang="hr-H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 projektnim </a:t>
            </a:r>
            <a:r>
              <a:rPr lang="hr-H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aktivnostima</a:t>
            </a:r>
          </a:p>
          <a:p>
            <a:pPr lvl="3" algn="just"/>
            <a:r>
              <a:rPr lang="hr-H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troškovi prijevoza na mjesto i s mjesta provedbe projektnih </a:t>
            </a:r>
            <a:r>
              <a:rPr lang="hr-H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aktivnosti</a:t>
            </a:r>
            <a:endParaRPr lang="hr-HR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3" algn="just"/>
            <a:r>
              <a:rPr lang="hr-H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troškovi smještaja</a:t>
            </a:r>
            <a:endParaRPr lang="hr-HR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3" algn="just"/>
            <a:r>
              <a:rPr lang="hr-H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troškovi </a:t>
            </a:r>
            <a:r>
              <a:rPr lang="hr-H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potrebne asistencije za sudjelovanje u športskim aktivnostima (uključujući i </a:t>
            </a:r>
            <a:r>
              <a:rPr lang="hr-H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dolazak na </a:t>
            </a:r>
            <a:r>
              <a:rPr lang="hr-H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aktivnosti</a:t>
            </a:r>
            <a:r>
              <a:rPr lang="hr-H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hr-HR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3" algn="just"/>
            <a:r>
              <a:rPr lang="hr-H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ostali </a:t>
            </a:r>
            <a:r>
              <a:rPr lang="hr-H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troškovi vezani uz sudjelovanje ciljnih skupina u projektnim aktivnostima (npr</a:t>
            </a:r>
            <a:r>
              <a:rPr lang="hr-H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kotizacija</a:t>
            </a:r>
            <a:r>
              <a:rPr lang="hr-H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troškovi hrane i pića</a:t>
            </a:r>
            <a:r>
              <a:rPr lang="hr-H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0" indent="0" algn="just">
              <a:buNone/>
            </a:pPr>
            <a:r>
              <a:rPr lang="hr-H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hr-HR" sz="1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Troškovi najma prostora, vozila i nabave opreme</a:t>
            </a:r>
            <a:r>
              <a:rPr lang="hr-H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povezane s ostvarenjem projektnih </a:t>
            </a:r>
            <a:r>
              <a:rPr lang="hr-H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aktivnosti</a:t>
            </a:r>
          </a:p>
          <a:p>
            <a:pPr lvl="3" algn="just"/>
            <a:r>
              <a:rPr lang="hr-H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Troškovi nabave opreme i najma prostora te vozila ograničeni su na najviše 30% svih </a:t>
            </a:r>
            <a:r>
              <a:rPr lang="hr-H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ostalih prihvatljivih </a:t>
            </a:r>
            <a:r>
              <a:rPr lang="hr-H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troškova projekta</a:t>
            </a:r>
            <a:r>
              <a:rPr lang="hr-HR" sz="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hr-HR" sz="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r>
              <a:rPr lang="hr-HR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hr-HR" sz="1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hr-HR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hr-HR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hr-H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hr-H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hr-H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3243" y="5650523"/>
            <a:ext cx="7659076" cy="867508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1980" y="365125"/>
            <a:ext cx="1651820" cy="1314246"/>
          </a:xfrm>
          <a:prstGeom prst="rect">
            <a:avLst/>
          </a:prstGeom>
        </p:spPr>
      </p:pic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>
          <a:xfrm>
            <a:off x="2113242" y="6437733"/>
            <a:ext cx="7659076" cy="351692"/>
          </a:xfrm>
        </p:spPr>
        <p:txBody>
          <a:bodyPr/>
          <a:lstStyle/>
          <a:p>
            <a:endParaRPr lang="hr-HR" sz="800" dirty="0" smtClean="0"/>
          </a:p>
          <a:p>
            <a:r>
              <a:rPr lang="hr-HR" sz="800" b="1" dirty="0" smtClean="0"/>
              <a:t>Sadržaj prezentacije isključiva je odgovornost Ministarstva za demografiju, obitelj, mlade i socijalnu politiku. Organizacija info-radionice je sufinancirana u okviru Operativnog programa Učinkoviti ljudski potencijali 2014.-2020., iz Europskog socijalnog fonda.</a:t>
            </a:r>
            <a:endParaRPr lang="hr-HR" sz="800" b="1" dirty="0"/>
          </a:p>
        </p:txBody>
      </p:sp>
    </p:spTree>
    <p:extLst>
      <p:ext uri="{BB962C8B-B14F-4D97-AF65-F5344CB8AC3E}">
        <p14:creationId xmlns:p14="http://schemas.microsoft.com/office/powerpoint/2010/main" val="294262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8000">
              <a:srgbClr val="98D6EC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scene3d>
            <a:camera prst="orthographicFront"/>
            <a:lightRig rig="threePt" dir="t"/>
          </a:scene3d>
          <a:sp3d>
            <a:bevelB/>
          </a:sp3d>
        </p:spPr>
        <p:txBody>
          <a:bodyPr>
            <a:normAutofit/>
          </a:bodyPr>
          <a:lstStyle/>
          <a:p>
            <a:pPr algn="ctr"/>
            <a:r>
              <a:rPr lang="hr-HR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PRIHVATLJIVI IZDATCI                         </a:t>
            </a:r>
            <a:endParaRPr lang="hr-HR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zervirano mjesto sadržaja 7"/>
          <p:cNvSpPr>
            <a:spLocks noGrp="1"/>
          </p:cNvSpPr>
          <p:nvPr>
            <p:ph idx="1"/>
          </p:nvPr>
        </p:nvSpPr>
        <p:spPr>
          <a:xfrm>
            <a:off x="838200" y="1929115"/>
            <a:ext cx="10515600" cy="486031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r-H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hr-HR" sz="1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Troškovi adaptacije/manjih infrastrukturnih zahvata</a:t>
            </a:r>
            <a:r>
              <a:rPr lang="hr-H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za osiguranje pristupačnosti športskim 	građevinama osobama s invaliditetom i djeci s teškoćama u razvoju (odnosi se samo na 	KOMPONENTU 2)	</a:t>
            </a:r>
          </a:p>
          <a:p>
            <a:pPr lvl="2" algn="just"/>
            <a:r>
              <a:rPr lang="hr-H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Troškovi adaptacije/manjih infrastrukturnih zahvata za osiguranje pristupačnosti </a:t>
            </a:r>
            <a:r>
              <a:rPr lang="hr-H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športskim građevinama </a:t>
            </a:r>
            <a:r>
              <a:rPr lang="hr-H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osobama s invaliditetom i djeci s teškoćama u razvoju ograničeni su na najviše 30</a:t>
            </a:r>
            <a:r>
              <a:rPr lang="hr-H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 svih </a:t>
            </a:r>
            <a:r>
              <a:rPr lang="hr-H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ostalih prihvatljivih troškova projekta.</a:t>
            </a:r>
          </a:p>
          <a:p>
            <a:pPr lvl="2" algn="just"/>
            <a:r>
              <a:rPr lang="hr-H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Troškovi adaptacije su prihvatljiv trošak isključivo ako se radi o nekretnini u vlasništvu </a:t>
            </a:r>
            <a:r>
              <a:rPr lang="hr-H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prijavitelja i/ili </a:t>
            </a:r>
            <a:r>
              <a:rPr lang="hr-H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partnera odnosno u vlasništvu Republike Hrvatske ili jedinice lokalne i/ili područne (regionalne</a:t>
            </a:r>
            <a:r>
              <a:rPr lang="hr-H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samouprave</a:t>
            </a:r>
            <a:r>
              <a:rPr lang="hr-H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nad kojom ne postoji teret i za koju prijavitelj i/ili partner ima sporazum/ugovor </a:t>
            </a:r>
            <a:r>
              <a:rPr lang="hr-H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korištenju/zakupu </a:t>
            </a:r>
            <a:r>
              <a:rPr lang="hr-H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 razdoblje od najmanje 3 godine, a koje se računa od dana </a:t>
            </a:r>
            <a:r>
              <a:rPr lang="hr-H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podnošenja projektne prijave.</a:t>
            </a:r>
          </a:p>
          <a:p>
            <a:pPr lvl="2" algn="just"/>
            <a:r>
              <a:rPr lang="hr-H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Retroaktivno financiranje troškova adaptacije/manjih infrastrukturnih zahvata prihvatljivo je za troškove koji su nastali u razdoblju od 01. siječnja 2018. godine do sklapanja Ugovora o dodjeli bespovratnih sredstava te koji su jasno isplanirani u proračunu projektne prijave, a koji se vežu uz prihvatljive aktivnosti sukladno uvjetima Poziva.</a:t>
            </a:r>
          </a:p>
          <a:p>
            <a:pPr algn="just"/>
            <a:endParaRPr lang="hr-H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hr-H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3243" y="5650523"/>
            <a:ext cx="7659076" cy="867508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1980" y="365125"/>
            <a:ext cx="1651820" cy="1314246"/>
          </a:xfrm>
          <a:prstGeom prst="rect">
            <a:avLst/>
          </a:prstGeom>
        </p:spPr>
      </p:pic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>
          <a:xfrm>
            <a:off x="2113242" y="6437733"/>
            <a:ext cx="7659076" cy="351692"/>
          </a:xfrm>
        </p:spPr>
        <p:txBody>
          <a:bodyPr/>
          <a:lstStyle/>
          <a:p>
            <a:endParaRPr lang="hr-HR" sz="800" dirty="0" smtClean="0"/>
          </a:p>
          <a:p>
            <a:r>
              <a:rPr lang="hr-HR" sz="800" b="1" dirty="0" smtClean="0"/>
              <a:t>Sadržaj prezentacije isključiva je odgovornost Ministarstva za demografiju, obitelj, mlade i socijalnu politiku. Organizacija info-radionice je sufinancirana u okviru Operativnog programa Učinkoviti ljudski potencijali 2014.-2020., iz Europskog socijalnog fonda.</a:t>
            </a:r>
            <a:endParaRPr lang="hr-HR" sz="800" b="1" dirty="0"/>
          </a:p>
        </p:txBody>
      </p:sp>
    </p:spTree>
    <p:extLst>
      <p:ext uri="{BB962C8B-B14F-4D97-AF65-F5344CB8AC3E}">
        <p14:creationId xmlns:p14="http://schemas.microsoft.com/office/powerpoint/2010/main" val="178125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8000">
              <a:srgbClr val="98D6EC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scene3d>
            <a:camera prst="orthographicFront"/>
            <a:lightRig rig="threePt" dir="t"/>
          </a:scene3d>
          <a:sp3d>
            <a:bevelB/>
          </a:sp3d>
        </p:spPr>
        <p:txBody>
          <a:bodyPr>
            <a:normAutofit/>
          </a:bodyPr>
          <a:lstStyle/>
          <a:p>
            <a:pPr algn="ctr"/>
            <a:r>
              <a:rPr lang="hr-HR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PRIHVATLJIVI IZDATCI                         </a:t>
            </a:r>
            <a:endParaRPr lang="hr-HR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zervirano mjesto sadržaja 7"/>
          <p:cNvSpPr>
            <a:spLocks noGrp="1"/>
          </p:cNvSpPr>
          <p:nvPr>
            <p:ph idx="1"/>
          </p:nvPr>
        </p:nvSpPr>
        <p:spPr>
          <a:xfrm>
            <a:off x="838200" y="1679371"/>
            <a:ext cx="10515600" cy="486031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r-H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hr-HR" sz="1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Troškovi aktivnosti jačanja kapaciteta</a:t>
            </a:r>
            <a:r>
              <a:rPr lang="hr-H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(izobrazbe) i/ili interdisciplinarne suradnje</a:t>
            </a:r>
          </a:p>
          <a:p>
            <a:pPr lvl="2" algn="just"/>
            <a:r>
              <a:rPr lang="hr-HR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troškovi prijevoza;</a:t>
            </a:r>
          </a:p>
          <a:p>
            <a:pPr lvl="2" algn="just"/>
            <a:r>
              <a:rPr lang="hr-HR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troškovi dnevnica;</a:t>
            </a:r>
          </a:p>
          <a:p>
            <a:pPr lvl="2" algn="just"/>
            <a:r>
              <a:rPr lang="hr-HR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troškovi smještaja;</a:t>
            </a:r>
          </a:p>
          <a:p>
            <a:pPr lvl="2" algn="just"/>
            <a:r>
              <a:rPr lang="hr-HR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troškovi kotizacije,</a:t>
            </a:r>
          </a:p>
          <a:p>
            <a:pPr lvl="2" algn="just"/>
            <a:r>
              <a:rPr lang="hr-HR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troškovi knjiga, udžbenika, priručnika, skripti i druge literature u papirnatom </a:t>
            </a:r>
            <a:r>
              <a:rPr lang="hr-HR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ili elektroničkom </a:t>
            </a:r>
            <a:r>
              <a:rPr lang="hr-HR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obliku potrebnih za provedbu aktivnosti</a:t>
            </a:r>
            <a:r>
              <a:rPr lang="hr-HR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hr-HR" sz="1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lvl="2" indent="0" algn="just">
              <a:buNone/>
            </a:pPr>
            <a:endParaRPr lang="hr-HR" sz="15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lvl="2" indent="0" algn="just">
              <a:buNone/>
            </a:pPr>
            <a:r>
              <a:rPr lang="hr-H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Troškovi </a:t>
            </a:r>
            <a:r>
              <a:rPr lang="hr-H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jačanja kapaciteta trenera, športskih instruktora i voditelja aktivnosti i /</a:t>
            </a:r>
            <a:r>
              <a:rPr lang="hr-H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ili troškovi </a:t>
            </a:r>
            <a:r>
              <a:rPr lang="hr-H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interdisciplinarne suradnje kumulativno su ograničeni na najviše 10% svih </a:t>
            </a:r>
            <a:r>
              <a:rPr lang="hr-H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ostalih prihvatljivih </a:t>
            </a:r>
            <a:r>
              <a:rPr lang="hr-H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troškova projekta</a:t>
            </a:r>
          </a:p>
          <a:p>
            <a:pPr marL="0" indent="0" algn="just">
              <a:buNone/>
            </a:pPr>
            <a:r>
              <a:rPr lang="hr-H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hr-HR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hr-H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hr-H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hr-H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3243" y="5650523"/>
            <a:ext cx="7659076" cy="867508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1980" y="365125"/>
            <a:ext cx="1651820" cy="1314246"/>
          </a:xfrm>
          <a:prstGeom prst="rect">
            <a:avLst/>
          </a:prstGeom>
        </p:spPr>
      </p:pic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>
          <a:xfrm>
            <a:off x="2113242" y="6437733"/>
            <a:ext cx="7659076" cy="351692"/>
          </a:xfrm>
        </p:spPr>
        <p:txBody>
          <a:bodyPr/>
          <a:lstStyle/>
          <a:p>
            <a:endParaRPr lang="hr-HR" sz="800" dirty="0" smtClean="0"/>
          </a:p>
          <a:p>
            <a:r>
              <a:rPr lang="hr-HR" sz="800" b="1" dirty="0" smtClean="0"/>
              <a:t>Sadržaj prezentacije isključiva je odgovornost Ministarstva za demografiju, obitelj, mlade i socijalnu politiku. Organizacija info-radionice je sufinancirana u okviru Operativnog programa Učinkoviti ljudski potencijali 2014.-2020., iz Europskog socijalnog fonda.</a:t>
            </a:r>
            <a:endParaRPr lang="hr-HR" sz="800" b="1" dirty="0"/>
          </a:p>
        </p:txBody>
      </p:sp>
    </p:spTree>
    <p:extLst>
      <p:ext uri="{BB962C8B-B14F-4D97-AF65-F5344CB8AC3E}">
        <p14:creationId xmlns:p14="http://schemas.microsoft.com/office/powerpoint/2010/main" val="406423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8000">
              <a:srgbClr val="98D6EC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scene3d>
            <a:camera prst="orthographicFront"/>
            <a:lightRig rig="threePt" dir="t"/>
          </a:scene3d>
          <a:sp3d>
            <a:bevelB/>
          </a:sp3d>
        </p:spPr>
        <p:txBody>
          <a:bodyPr>
            <a:normAutofit/>
          </a:bodyPr>
          <a:lstStyle/>
          <a:p>
            <a:pPr algn="ctr"/>
            <a:r>
              <a:rPr lang="hr-HR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PRIHVATLJIVI IZDATCI                         </a:t>
            </a:r>
            <a:endParaRPr lang="hr-HR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zervirano mjesto sadržaja 7"/>
          <p:cNvSpPr>
            <a:spLocks noGrp="1"/>
          </p:cNvSpPr>
          <p:nvPr>
            <p:ph idx="1"/>
          </p:nvPr>
        </p:nvSpPr>
        <p:spPr>
          <a:xfrm>
            <a:off x="838200" y="1753269"/>
            <a:ext cx="10515600" cy="486031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r-H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hr-HR" sz="1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Troškovi promidžbe i vidljivosti</a:t>
            </a:r>
          </a:p>
          <a:p>
            <a:pPr lvl="2" algn="just"/>
            <a:r>
              <a:rPr lang="hr-H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troškovi </a:t>
            </a:r>
            <a:r>
              <a:rPr lang="hr-H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organizacije promotivnih aktivnosti (npr. audio-vizualnih pomagala itd.);</a:t>
            </a:r>
          </a:p>
          <a:p>
            <a:pPr lvl="2" algn="just"/>
            <a:r>
              <a:rPr lang="hr-H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troškovi </a:t>
            </a:r>
            <a:r>
              <a:rPr lang="hr-H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organizacije informativnih događaja</a:t>
            </a:r>
          </a:p>
          <a:p>
            <a:pPr lvl="2" algn="just"/>
            <a:r>
              <a:rPr lang="hr-H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troškovi </a:t>
            </a:r>
            <a:r>
              <a:rPr lang="hr-H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vanjskih usluga za aktivnosti oglašavanja, odnosa s javnošću i sl.;</a:t>
            </a:r>
          </a:p>
          <a:p>
            <a:pPr lvl="2" algn="just"/>
            <a:r>
              <a:rPr lang="hr-H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troškovi </a:t>
            </a:r>
            <a:r>
              <a:rPr lang="hr-H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nabave promotivnog materijala</a:t>
            </a:r>
          </a:p>
          <a:p>
            <a:pPr lvl="2" algn="just"/>
            <a:r>
              <a:rPr lang="hr-H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troškovi </a:t>
            </a:r>
            <a:r>
              <a:rPr lang="hr-H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nadogradnje i održavanja internetskih stranica s informacijama o projektu;</a:t>
            </a:r>
          </a:p>
          <a:p>
            <a:pPr lvl="2" algn="just"/>
            <a:r>
              <a:rPr lang="hr-H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troškovi </a:t>
            </a:r>
            <a:r>
              <a:rPr lang="hr-H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pružanja informacija o projektu putem javnih medija (tisak, radio, televizija</a:t>
            </a:r>
            <a:r>
              <a:rPr lang="hr-H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Internet</a:t>
            </a:r>
            <a:r>
              <a:rPr lang="hr-H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  <a:endParaRPr lang="hr-HR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hr-HR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hr-H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hr-H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hr-H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3243" y="5650523"/>
            <a:ext cx="7659076" cy="867508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1980" y="365125"/>
            <a:ext cx="1651820" cy="1314246"/>
          </a:xfrm>
          <a:prstGeom prst="rect">
            <a:avLst/>
          </a:prstGeom>
        </p:spPr>
      </p:pic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>
          <a:xfrm>
            <a:off x="2113242" y="6437733"/>
            <a:ext cx="7659076" cy="351692"/>
          </a:xfrm>
        </p:spPr>
        <p:txBody>
          <a:bodyPr/>
          <a:lstStyle/>
          <a:p>
            <a:endParaRPr lang="hr-HR" sz="800" dirty="0" smtClean="0"/>
          </a:p>
          <a:p>
            <a:r>
              <a:rPr lang="hr-HR" sz="800" b="1" dirty="0" smtClean="0"/>
              <a:t>Sadržaj prezentacije isključiva je odgovornost Ministarstva za demografiju, obitelj, mlade i socijalnu politiku. Organizacija info-radionice je sufinancirana u okviru Operativnog programa Učinkoviti ljudski potencijali 2014.-2020., iz Europskog socijalnog fonda.</a:t>
            </a:r>
            <a:endParaRPr lang="hr-HR" sz="800" b="1" dirty="0"/>
          </a:p>
        </p:txBody>
      </p:sp>
    </p:spTree>
    <p:extLst>
      <p:ext uri="{BB962C8B-B14F-4D97-AF65-F5344CB8AC3E}">
        <p14:creationId xmlns:p14="http://schemas.microsoft.com/office/powerpoint/2010/main" val="327640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8000">
              <a:srgbClr val="98D6EC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scene3d>
            <a:camera prst="orthographicFront"/>
            <a:lightRig rig="threePt" dir="t"/>
          </a:scene3d>
          <a:sp3d>
            <a:bevelB/>
          </a:sp3d>
        </p:spPr>
        <p:txBody>
          <a:bodyPr>
            <a:normAutofit/>
          </a:bodyPr>
          <a:lstStyle/>
          <a:p>
            <a:pPr algn="ctr"/>
            <a:r>
              <a:rPr lang="hr-HR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NEPRIHVATLJIVI IZDATCI - PRIMJERI                         </a:t>
            </a:r>
            <a:endParaRPr lang="hr-HR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zervirano mjesto sadržaja 7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60310"/>
          </a:xfrm>
        </p:spPr>
        <p:txBody>
          <a:bodyPr>
            <a:normAutofit/>
          </a:bodyPr>
          <a:lstStyle/>
          <a:p>
            <a:pPr algn="just"/>
            <a:r>
              <a:rPr lang="hr-HR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kupnja opreme i vozila</a:t>
            </a:r>
            <a:r>
              <a:rPr lang="hr-H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koja se koriste u svrhu upravljanja projektom, a ne izravno za </a:t>
            </a:r>
            <a:r>
              <a:rPr lang="hr-H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provedbu projektnih aktivnosti</a:t>
            </a:r>
          </a:p>
          <a:p>
            <a:pPr algn="just"/>
            <a:r>
              <a:rPr lang="hr-HR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troškovi nabave opreme te najma prostora i vozila</a:t>
            </a:r>
            <a:r>
              <a:rPr lang="hr-H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za provedbu projektnih aktivnosti </a:t>
            </a:r>
            <a:r>
              <a:rPr lang="hr-H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koji zajedno </a:t>
            </a:r>
            <a:r>
              <a:rPr lang="hr-H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premašuju </a:t>
            </a:r>
            <a:r>
              <a:rPr lang="hr-HR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30%</a:t>
            </a:r>
            <a:r>
              <a:rPr lang="hr-H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svih ostalih prihvatljivih troškova projekta</a:t>
            </a:r>
          </a:p>
          <a:p>
            <a:pPr algn="just"/>
            <a:r>
              <a:rPr lang="hr-HR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troškovi </a:t>
            </a:r>
            <a:r>
              <a:rPr lang="hr-HR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adaptacije/manjih infrastrukturnih zahvata</a:t>
            </a:r>
            <a:r>
              <a:rPr lang="hr-H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za osiguranje pristupačnosti </a:t>
            </a:r>
            <a:r>
              <a:rPr lang="hr-H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športskim građevinama </a:t>
            </a:r>
            <a:r>
              <a:rPr lang="hr-H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osobama s invaliditetom i djeci s teškoćama u razvoju koji zajedno </a:t>
            </a:r>
            <a:r>
              <a:rPr lang="hr-H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premašuju </a:t>
            </a:r>
            <a:r>
              <a:rPr lang="hr-HR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</a:t>
            </a:r>
            <a:r>
              <a:rPr lang="hr-HR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r>
              <a:rPr lang="hr-H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svih ostalih prihvatljivih troškova projekta (primjenjivo isključivo na </a:t>
            </a:r>
            <a:r>
              <a:rPr lang="hr-H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KOMPONENTU </a:t>
            </a:r>
            <a:r>
              <a:rPr lang="hr-H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2);</a:t>
            </a:r>
          </a:p>
          <a:p>
            <a:pPr algn="just"/>
            <a:r>
              <a:rPr lang="hr-H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hr-H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roškovi </a:t>
            </a:r>
            <a:r>
              <a:rPr lang="hr-H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predviđeni u okviru elementa </a:t>
            </a:r>
            <a:r>
              <a:rPr lang="hr-HR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„Upravljanje projektom i administracija“</a:t>
            </a:r>
            <a:r>
              <a:rPr lang="hr-H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koji </a:t>
            </a:r>
            <a:r>
              <a:rPr lang="hr-H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zajedno premašuju </a:t>
            </a:r>
            <a:r>
              <a:rPr lang="hr-HR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30%</a:t>
            </a:r>
            <a:r>
              <a:rPr lang="hr-H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svih ostalih prihvatljivih troškova </a:t>
            </a:r>
            <a:r>
              <a:rPr lang="hr-H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projekta</a:t>
            </a:r>
          </a:p>
          <a:p>
            <a:pPr algn="just"/>
            <a:r>
              <a:rPr lang="hr-H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troškovi </a:t>
            </a:r>
            <a:r>
              <a:rPr lang="hr-HR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jačanja kapaciteta stručnjaka i/ili interdisciplinarne suradnje</a:t>
            </a:r>
            <a:r>
              <a:rPr lang="hr-H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koji zajedno </a:t>
            </a:r>
            <a:r>
              <a:rPr lang="hr-H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premašuju </a:t>
            </a:r>
            <a:r>
              <a:rPr lang="hr-HR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hr-HR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r>
              <a:rPr lang="hr-H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svih ostalih prihvatljivih troškova </a:t>
            </a:r>
            <a:r>
              <a:rPr lang="hr-H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projekta</a:t>
            </a:r>
          </a:p>
          <a:p>
            <a:pPr marL="0" indent="0" algn="just">
              <a:buNone/>
            </a:pPr>
            <a:endParaRPr lang="hr-HR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hr-H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hr-H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hr-H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3243" y="5650523"/>
            <a:ext cx="7659076" cy="867508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1980" y="365125"/>
            <a:ext cx="1651820" cy="1314246"/>
          </a:xfrm>
          <a:prstGeom prst="rect">
            <a:avLst/>
          </a:prstGeom>
        </p:spPr>
      </p:pic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>
          <a:xfrm>
            <a:off x="2113242" y="6437733"/>
            <a:ext cx="7659076" cy="351692"/>
          </a:xfrm>
        </p:spPr>
        <p:txBody>
          <a:bodyPr/>
          <a:lstStyle/>
          <a:p>
            <a:endParaRPr lang="hr-HR" sz="800" dirty="0" smtClean="0"/>
          </a:p>
          <a:p>
            <a:r>
              <a:rPr lang="hr-HR" sz="800" b="1" dirty="0" smtClean="0"/>
              <a:t>Sadržaj prezentacije isključiva je odgovornost Ministarstva za demografiju, obitelj, mlade i socijalnu politiku. Organizacija info-radionice je sufinancirana u okviru Operativnog programa Učinkoviti ljudski potencijali 2014.-2020., iz Europskog socijalnog fonda.</a:t>
            </a:r>
            <a:endParaRPr lang="hr-HR" sz="800" b="1" dirty="0"/>
          </a:p>
        </p:txBody>
      </p:sp>
    </p:spTree>
    <p:extLst>
      <p:ext uri="{BB962C8B-B14F-4D97-AF65-F5344CB8AC3E}">
        <p14:creationId xmlns:p14="http://schemas.microsoft.com/office/powerpoint/2010/main" val="273522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8000">
              <a:srgbClr val="98D6EC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scene3d>
            <a:camera prst="orthographicFront"/>
            <a:lightRig rig="threePt" dir="t"/>
          </a:scene3d>
          <a:sp3d>
            <a:bevelB/>
          </a:sp3d>
        </p:spPr>
        <p:txBody>
          <a:bodyPr>
            <a:normAutofit/>
          </a:bodyPr>
          <a:lstStyle/>
          <a:p>
            <a:pPr algn="ctr"/>
            <a:r>
              <a:rPr lang="hr-HR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BROJ PROJEKTNIH PRIJEDLOGA </a:t>
            </a:r>
            <a:br>
              <a:rPr lang="hr-HR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 PRIJAVITELJU                         </a:t>
            </a:r>
            <a:endParaRPr lang="hr-HR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zervirano mjesto sadržaja 7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60310"/>
          </a:xfrm>
        </p:spPr>
        <p:txBody>
          <a:bodyPr>
            <a:normAutofit/>
          </a:bodyPr>
          <a:lstStyle/>
          <a:p>
            <a:pPr algn="just"/>
            <a:r>
              <a:rPr lang="hr-HR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prijavitelj </a:t>
            </a:r>
            <a:r>
              <a:rPr lang="hr-HR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može dostaviti u okviru svake Komponente </a:t>
            </a:r>
            <a:r>
              <a:rPr lang="hr-HR" sz="23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najviše </a:t>
            </a:r>
            <a:r>
              <a:rPr lang="hr-HR" sz="23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jedan</a:t>
            </a:r>
            <a:r>
              <a:rPr lang="hr-HR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projektni prijedlog</a:t>
            </a:r>
            <a:endParaRPr lang="hr-HR" sz="2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hr-HR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ukoliko </a:t>
            </a:r>
            <a:r>
              <a:rPr lang="hr-HR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tijekom procesa dodjele projektni prijedlog bude </a:t>
            </a:r>
            <a:r>
              <a:rPr lang="hr-HR" sz="23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odbijen</a:t>
            </a:r>
            <a:r>
              <a:rPr lang="hr-HR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prijavitelj može dostaviti </a:t>
            </a:r>
            <a:r>
              <a:rPr lang="hr-HR" sz="23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novi projektni prijedlog</a:t>
            </a:r>
          </a:p>
          <a:p>
            <a:pPr algn="just"/>
            <a:r>
              <a:rPr lang="hr-HR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prijavitelj </a:t>
            </a:r>
            <a:r>
              <a:rPr lang="hr-HR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 svojstvu osnovne škole, srednje škole, sveučilišta, fakulteta, </a:t>
            </a:r>
            <a:r>
              <a:rPr lang="hr-HR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umjetničke akademije</a:t>
            </a:r>
            <a:r>
              <a:rPr lang="hr-HR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veleučilišta i visoke škole te ustanove socijalne skrbi: doma socijalne skrbi i centra </a:t>
            </a:r>
            <a:r>
              <a:rPr lang="hr-HR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 pružanje </a:t>
            </a:r>
            <a:r>
              <a:rPr lang="hr-HR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usluga u zajednici dužan je prijaviti projekt u </a:t>
            </a:r>
            <a:r>
              <a:rPr lang="hr-HR" sz="23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obveznom partnerstvu</a:t>
            </a:r>
            <a:r>
              <a:rPr lang="hr-HR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 </a:t>
            </a:r>
            <a:r>
              <a:rPr lang="hr-HR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udrugom registriranom </a:t>
            </a:r>
            <a:r>
              <a:rPr lang="hr-HR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 obavljanje športske djelatnosti </a:t>
            </a:r>
            <a:endParaRPr lang="hr-HR" sz="2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hr-HR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partneri </a:t>
            </a:r>
            <a:r>
              <a:rPr lang="hr-HR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 </a:t>
            </a:r>
            <a:r>
              <a:rPr lang="hr-HR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svojstvu jedinice </a:t>
            </a:r>
            <a:r>
              <a:rPr lang="hr-HR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lokalne ili regionalne (područne) </a:t>
            </a:r>
            <a:r>
              <a:rPr lang="hr-HR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samouprave</a:t>
            </a:r>
            <a:r>
              <a:rPr lang="hr-HR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mogu </a:t>
            </a:r>
            <a:r>
              <a:rPr lang="hr-HR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biti </a:t>
            </a:r>
            <a:r>
              <a:rPr lang="hr-HR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partneri u </a:t>
            </a:r>
            <a:r>
              <a:rPr lang="hr-HR" sz="23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više</a:t>
            </a:r>
            <a:r>
              <a:rPr lang="hr-HR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projektnih prijedloga</a:t>
            </a:r>
            <a:endParaRPr lang="hr-HR" sz="2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hr-HR" sz="2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hr-H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hr-H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3243" y="5580185"/>
            <a:ext cx="7812296" cy="937846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1980" y="365125"/>
            <a:ext cx="1651820" cy="1314246"/>
          </a:xfrm>
          <a:prstGeom prst="rect">
            <a:avLst/>
          </a:prstGeom>
        </p:spPr>
      </p:pic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>
          <a:xfrm>
            <a:off x="2113242" y="6437733"/>
            <a:ext cx="7659076" cy="351692"/>
          </a:xfrm>
        </p:spPr>
        <p:txBody>
          <a:bodyPr/>
          <a:lstStyle/>
          <a:p>
            <a:endParaRPr lang="hr-HR" sz="800" dirty="0" smtClean="0"/>
          </a:p>
          <a:p>
            <a:r>
              <a:rPr lang="hr-HR" sz="800" b="1" dirty="0" smtClean="0"/>
              <a:t>Sadržaj prezentacije isključiva je odgovornost Ministarstva za demografiju, obitelj, mlade i socijalnu politiku. Organizacija info-radionice je sufinancirana u okviru Operativnog programa Učinkoviti ljudski potencijali 2014.-2020., iz Europskog socijalnog fonda.</a:t>
            </a:r>
            <a:endParaRPr lang="hr-HR" sz="800" b="1" dirty="0"/>
          </a:p>
        </p:txBody>
      </p:sp>
    </p:spTree>
    <p:extLst>
      <p:ext uri="{BB962C8B-B14F-4D97-AF65-F5344CB8AC3E}">
        <p14:creationId xmlns:p14="http://schemas.microsoft.com/office/powerpoint/2010/main" val="254041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8000">
              <a:srgbClr val="98D6EC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scene3d>
            <a:camera prst="orthographicFront"/>
            <a:lightRig rig="threePt" dir="t"/>
          </a:scene3d>
          <a:sp3d>
            <a:bevelB/>
          </a:sp3d>
        </p:spPr>
        <p:txBody>
          <a:bodyPr>
            <a:normAutofit/>
          </a:bodyPr>
          <a:lstStyle/>
          <a:p>
            <a:pPr algn="ctr"/>
            <a:r>
              <a:rPr lang="hr-HR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BROJ PROJEKTNIH PRIJEDLOGA </a:t>
            </a:r>
            <a:br>
              <a:rPr lang="hr-HR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 PRIJAVITELJU                         </a:t>
            </a:r>
            <a:endParaRPr lang="hr-HR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zervirano mjesto sadržaja 7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60310"/>
          </a:xfrm>
        </p:spPr>
        <p:txBody>
          <a:bodyPr>
            <a:normAutofit/>
          </a:bodyPr>
          <a:lstStyle/>
          <a:p>
            <a:pPr algn="just"/>
            <a:endParaRPr lang="hr-H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hr-H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partneri </a:t>
            </a:r>
            <a:r>
              <a:rPr lang="hr-H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 svojstvu organizacije civilnog društva upisane u registar športske </a:t>
            </a:r>
            <a:r>
              <a:rPr lang="hr-H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djelatnosti, ustanove </a:t>
            </a:r>
            <a:r>
              <a:rPr lang="hr-H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upisane u registar športske </a:t>
            </a:r>
            <a:r>
              <a:rPr lang="hr-H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djelatnosti, osnovne </a:t>
            </a:r>
            <a:r>
              <a:rPr lang="hr-H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škole prema popisu Ministarstva </a:t>
            </a:r>
            <a:r>
              <a:rPr lang="hr-H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znanosti i obrazovanja, srednje </a:t>
            </a:r>
            <a:r>
              <a:rPr lang="hr-H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škole prema popisu Ministarstva znanosti i obrazovanja</a:t>
            </a:r>
            <a:r>
              <a:rPr lang="hr-H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sveučilišta</a:t>
            </a:r>
            <a:r>
              <a:rPr lang="hr-H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hr-H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fakulteta, umjetničke </a:t>
            </a:r>
            <a:r>
              <a:rPr lang="hr-H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akademije, veleučilišta i visoke škole prema popisu Ministarstva znanosti i </a:t>
            </a:r>
            <a:r>
              <a:rPr lang="hr-H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obrazovanja, udruge</a:t>
            </a:r>
            <a:r>
              <a:rPr lang="hr-H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vjerske zajednice, ustanove socijalne skrbi: centar za socijalnu skrb, dom socijalne skrbi </a:t>
            </a:r>
            <a:r>
              <a:rPr lang="hr-H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centar </a:t>
            </a:r>
            <a:r>
              <a:rPr lang="hr-H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 pružanje usluga u zajednici, zaklade, međunarodne organizacije, te vijeća </a:t>
            </a:r>
            <a:r>
              <a:rPr lang="hr-H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nacionalnih manjina</a:t>
            </a:r>
            <a:r>
              <a:rPr lang="hr-H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koordinacije i drugog oblika udruživanja nacionalnih manjina koji se osnivaju u skladu </a:t>
            </a:r>
            <a:r>
              <a:rPr lang="hr-H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međunarodnim </a:t>
            </a:r>
            <a:r>
              <a:rPr lang="hr-H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ugovorima (prema članku 3. Zakona o Registru vijeća, koordinacija vijeća </a:t>
            </a:r>
            <a:r>
              <a:rPr lang="hr-H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predstavnika </a:t>
            </a:r>
            <a:r>
              <a:rPr lang="hr-H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nacionalnih manjina</a:t>
            </a:r>
            <a:r>
              <a:rPr lang="hr-H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mogu </a:t>
            </a:r>
            <a:r>
              <a:rPr lang="hr-H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biti </a:t>
            </a:r>
            <a:r>
              <a:rPr lang="hr-H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partneri </a:t>
            </a:r>
            <a:r>
              <a:rPr lang="hr-H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samo u </a:t>
            </a:r>
            <a:r>
              <a:rPr lang="hr-HR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jednom</a:t>
            </a:r>
            <a:r>
              <a:rPr lang="hr-H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projektnom prijedlogu </a:t>
            </a:r>
            <a:r>
              <a:rPr lang="hr-HR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 okviru </a:t>
            </a:r>
            <a:r>
              <a:rPr lang="hr-HR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svake </a:t>
            </a:r>
            <a:r>
              <a:rPr lang="hr-HR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komponente</a:t>
            </a:r>
            <a:endParaRPr lang="hr-HR" sz="2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hr-H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hr-H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3243" y="5580185"/>
            <a:ext cx="7812296" cy="937846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1980" y="365125"/>
            <a:ext cx="1651820" cy="1314246"/>
          </a:xfrm>
          <a:prstGeom prst="rect">
            <a:avLst/>
          </a:prstGeom>
        </p:spPr>
      </p:pic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>
          <a:xfrm>
            <a:off x="2113242" y="6437733"/>
            <a:ext cx="7659076" cy="351692"/>
          </a:xfrm>
        </p:spPr>
        <p:txBody>
          <a:bodyPr/>
          <a:lstStyle/>
          <a:p>
            <a:endParaRPr lang="hr-HR" sz="800" dirty="0" smtClean="0"/>
          </a:p>
          <a:p>
            <a:r>
              <a:rPr lang="hr-HR" sz="800" b="1" dirty="0" smtClean="0"/>
              <a:t>Sadržaj prezentacije isključiva je odgovornost Ministarstva za demografiju, obitelj, mlade i socijalnu politiku. Organizacija info-radionice je sufinancirana u okviru Operativnog programa Učinkoviti ljudski potencijali 2014.-2020., iz Europskog socijalnog fonda.</a:t>
            </a:r>
            <a:endParaRPr lang="hr-HR" sz="800" b="1" dirty="0"/>
          </a:p>
        </p:txBody>
      </p:sp>
    </p:spTree>
    <p:extLst>
      <p:ext uri="{BB962C8B-B14F-4D97-AF65-F5344CB8AC3E}">
        <p14:creationId xmlns:p14="http://schemas.microsoft.com/office/powerpoint/2010/main" val="384284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8000">
              <a:srgbClr val="98D6EC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scene3d>
            <a:camera prst="orthographicFront"/>
            <a:lightRig rig="threePt" dir="t"/>
          </a:scene3d>
          <a:sp3d>
            <a:bevelB/>
          </a:sp3d>
        </p:spPr>
        <p:txBody>
          <a:bodyPr>
            <a:normAutofit/>
          </a:bodyPr>
          <a:lstStyle/>
          <a:p>
            <a:pPr algn="ctr"/>
            <a:r>
              <a:rPr lang="hr-HR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TRAJANJE PROJEKTA                         </a:t>
            </a:r>
            <a:endParaRPr lang="hr-HR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zervirano mjesto sadržaja 7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60310"/>
          </a:xfrm>
        </p:spPr>
        <p:txBody>
          <a:bodyPr>
            <a:normAutofit/>
          </a:bodyPr>
          <a:lstStyle/>
          <a:p>
            <a:pPr algn="just"/>
            <a:endParaRPr lang="hr-H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hr-H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planirano </a:t>
            </a:r>
            <a:r>
              <a:rPr lang="hr-H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trajanje provedbe projekata u okviru </a:t>
            </a:r>
            <a:r>
              <a:rPr lang="hr-HR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KOMPONENTE </a:t>
            </a:r>
            <a:r>
              <a:rPr lang="hr-HR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hr-H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je </a:t>
            </a:r>
            <a:r>
              <a:rPr lang="hr-HR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 12 do 24 mjeseci</a:t>
            </a:r>
            <a:r>
              <a:rPr lang="hr-H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 dana </a:t>
            </a:r>
            <a:r>
              <a:rPr lang="hr-H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sklapanja Ugovora o dodjeli bespovratnih </a:t>
            </a:r>
            <a:r>
              <a:rPr lang="hr-H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sredstava</a:t>
            </a:r>
            <a:endParaRPr lang="hr-H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hr-H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hr-H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hr-H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lanirano </a:t>
            </a:r>
            <a:r>
              <a:rPr lang="hr-H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trajanje provedbe projekata u okviru </a:t>
            </a:r>
            <a:r>
              <a:rPr lang="hr-HR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KOMPONENTE </a:t>
            </a:r>
            <a:r>
              <a:rPr lang="hr-HR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hr-H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je </a:t>
            </a:r>
            <a:r>
              <a:rPr lang="hr-HR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 12 do 36 mjeseci</a:t>
            </a:r>
            <a:r>
              <a:rPr lang="hr-H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 dana </a:t>
            </a:r>
            <a:r>
              <a:rPr lang="hr-H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sklapanja Ugovora o dodjeli bespovratnih </a:t>
            </a:r>
            <a:r>
              <a:rPr lang="hr-H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sredstava</a:t>
            </a:r>
          </a:p>
          <a:p>
            <a:pPr marL="0" indent="0" algn="just">
              <a:buNone/>
            </a:pPr>
            <a:endParaRPr lang="hr-H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hr-H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hr-H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3242" y="5518223"/>
            <a:ext cx="7911849" cy="999808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1980" y="365125"/>
            <a:ext cx="1651820" cy="1314246"/>
          </a:xfrm>
          <a:prstGeom prst="rect">
            <a:avLst/>
          </a:prstGeom>
        </p:spPr>
      </p:pic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>
          <a:xfrm>
            <a:off x="2113242" y="6437733"/>
            <a:ext cx="7659076" cy="351692"/>
          </a:xfrm>
        </p:spPr>
        <p:txBody>
          <a:bodyPr/>
          <a:lstStyle/>
          <a:p>
            <a:endParaRPr lang="hr-HR" sz="800" dirty="0" smtClean="0"/>
          </a:p>
          <a:p>
            <a:r>
              <a:rPr lang="hr-HR" sz="800" b="1" dirty="0" smtClean="0"/>
              <a:t>Sadržaj prezentacije isključiva je odgovornost Ministarstva za demografiju, obitelj, mlade i socijalnu politiku. Organizacija info-radionice je sufinancirana u okviru Operativnog programa Učinkoviti ljudski potencijali 2014.-2020., iz Europskog socijalnog fonda.</a:t>
            </a:r>
            <a:endParaRPr lang="hr-HR" sz="800" b="1" dirty="0"/>
          </a:p>
        </p:txBody>
      </p:sp>
    </p:spTree>
    <p:extLst>
      <p:ext uri="{BB962C8B-B14F-4D97-AF65-F5344CB8AC3E}">
        <p14:creationId xmlns:p14="http://schemas.microsoft.com/office/powerpoint/2010/main" val="180640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8000">
              <a:srgbClr val="98D6EC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scene3d>
            <a:camera prst="orthographicFront"/>
            <a:lightRig rig="threePt" dir="t"/>
          </a:scene3d>
          <a:sp3d>
            <a:bevelB/>
          </a:sp3d>
        </p:spPr>
        <p:txBody>
          <a:bodyPr>
            <a:normAutofit/>
          </a:bodyPr>
          <a:lstStyle/>
          <a:p>
            <a:pPr algn="ctr"/>
            <a:r>
              <a:rPr lang="hr-HR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POSTUPAK PRIJAVE                         </a:t>
            </a:r>
            <a:endParaRPr lang="hr-HR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zervirano mjesto sadržaja 7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60310"/>
          </a:xfrm>
        </p:spPr>
        <p:txBody>
          <a:bodyPr>
            <a:normAutofit/>
          </a:bodyPr>
          <a:lstStyle/>
          <a:p>
            <a:pPr algn="just"/>
            <a:r>
              <a:rPr lang="hr-H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hr-H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rijava </a:t>
            </a:r>
            <a:r>
              <a:rPr lang="hr-H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mora biti na </a:t>
            </a:r>
            <a:r>
              <a:rPr lang="hr-HR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hrvatskom jeziku</a:t>
            </a:r>
            <a:r>
              <a:rPr lang="hr-H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 </a:t>
            </a:r>
            <a:r>
              <a:rPr lang="hr-HR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elektronički ispunjena</a:t>
            </a:r>
            <a:r>
              <a:rPr lang="hr-H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na Prijavnom obrascu A koji </a:t>
            </a:r>
            <a:r>
              <a:rPr lang="hr-H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 zajedno </a:t>
            </a:r>
            <a:r>
              <a:rPr lang="hr-H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Uputama za popunjavanje i Korisničkim priručnikom dostupan na sljedećoj poveznici</a:t>
            </a:r>
            <a:r>
              <a:rPr lang="hr-H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just"/>
            <a:endParaRPr lang="hr-H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hr-HR" u="sng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https://esif-wf.mrrfeu.hr/ </a:t>
            </a:r>
            <a:r>
              <a:rPr lang="hr-HR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indent="0" algn="ctr">
              <a:buNone/>
            </a:pPr>
            <a:endParaRPr lang="hr-H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hr-H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ostali </a:t>
            </a:r>
            <a:r>
              <a:rPr lang="hr-H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obrasci koji su dio natječajne dokumentacije mogu se preuzeti </a:t>
            </a:r>
            <a:r>
              <a:rPr lang="hr-H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sljedećim </a:t>
            </a:r>
            <a:r>
              <a:rPr lang="hr-H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poveznicama: </a:t>
            </a:r>
            <a:r>
              <a:rPr lang="hr-HR" sz="2400" u="sng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http://www.strukturnifondovi.hr</a:t>
            </a:r>
            <a:r>
              <a:rPr lang="hr-H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 </a:t>
            </a:r>
            <a:r>
              <a:rPr lang="hr-HR" sz="2400" u="sng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http://www.esf.hr/ </a:t>
            </a:r>
            <a:endParaRPr lang="hr-HR" sz="24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hr-H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hr-H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hr-H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3243" y="5392615"/>
            <a:ext cx="7659076" cy="1133231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1980" y="365125"/>
            <a:ext cx="1651820" cy="1314246"/>
          </a:xfrm>
          <a:prstGeom prst="rect">
            <a:avLst/>
          </a:prstGeom>
        </p:spPr>
      </p:pic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>
          <a:xfrm>
            <a:off x="2113242" y="6437733"/>
            <a:ext cx="7659076" cy="351692"/>
          </a:xfrm>
        </p:spPr>
        <p:txBody>
          <a:bodyPr/>
          <a:lstStyle/>
          <a:p>
            <a:endParaRPr lang="hr-HR" sz="800" dirty="0" smtClean="0"/>
          </a:p>
          <a:p>
            <a:r>
              <a:rPr lang="hr-HR" sz="800" b="1" dirty="0" smtClean="0"/>
              <a:t>Sadržaj prezentacije isključiva je odgovornost Ministarstva za demografiju, obitelj, mlade i socijalnu politiku. Organizacija info-radionice je sufinancirana u okviru Operativnog programa Učinkoviti ljudski potencijali 2014.-2020., iz Europskog socijalnog fonda.</a:t>
            </a:r>
            <a:endParaRPr lang="hr-HR" sz="800" b="1" dirty="0"/>
          </a:p>
        </p:txBody>
      </p:sp>
    </p:spTree>
    <p:extLst>
      <p:ext uri="{BB962C8B-B14F-4D97-AF65-F5344CB8AC3E}">
        <p14:creationId xmlns:p14="http://schemas.microsoft.com/office/powerpoint/2010/main" val="74718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8000">
              <a:srgbClr val="98D6EC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2163097"/>
            <a:ext cx="10515600" cy="3313471"/>
          </a:xfrm>
        </p:spPr>
        <p:txBody>
          <a:bodyPr>
            <a:normAutofit fontScale="90000"/>
          </a:bodyPr>
          <a:lstStyle/>
          <a:p>
            <a:r>
              <a:rPr lang="hr-HR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PROMICANJE BAVLJENJA ŠPORTOM</a:t>
            </a:r>
            <a:br>
              <a:rPr lang="hr-HR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hr-HR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hr-HR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hr-HR" sz="2800" dirty="0" smtClean="0">
                <a:latin typeface="+mn-lt"/>
              </a:rPr>
              <a:t>Središnji državni ured za šport je 2017. godine proveo istraživanje o športskim i rekreacijskim aktivnostima stanovništva RH – oko 2/3 populacije ne bavi se nikakvom tjelesnom aktivnošću.</a:t>
            </a:r>
            <a:r>
              <a:rPr lang="hr-HR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hr-HR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hr-HR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hr-HR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hr-HR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Važno je potaknuti stvaranje navike svakodnevnog tjelesnog vježbanja te omogućiti uvjete za bavljenje športom osobama kojima su organizirane športske aktivnosti teže dostupne.</a:t>
            </a:r>
            <a:r>
              <a:rPr lang="hr-HR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r-HR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hr-HR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847" y="5382783"/>
            <a:ext cx="7736307" cy="1097060"/>
          </a:xfrm>
        </p:spPr>
      </p:pic>
      <p:sp>
        <p:nvSpPr>
          <p:cNvPr id="6" name="TekstniOkvir 5"/>
          <p:cNvSpPr txBox="1"/>
          <p:nvPr/>
        </p:nvSpPr>
        <p:spPr>
          <a:xfrm>
            <a:off x="838199" y="639097"/>
            <a:ext cx="10515601" cy="1366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pic>
        <p:nvPicPr>
          <p:cNvPr id="13" name="Slika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" r="24" b="9501"/>
          <a:stretch/>
        </p:blipFill>
        <p:spPr>
          <a:xfrm>
            <a:off x="2227847" y="224617"/>
            <a:ext cx="7736307" cy="1692000"/>
          </a:xfrm>
          <a:prstGeom prst="rect">
            <a:avLst/>
          </a:prstGeom>
        </p:spPr>
      </p:pic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>
          <a:xfrm>
            <a:off x="2250831" y="6479843"/>
            <a:ext cx="7713323" cy="365125"/>
          </a:xfrm>
        </p:spPr>
        <p:txBody>
          <a:bodyPr/>
          <a:lstStyle/>
          <a:p>
            <a:r>
              <a:rPr lang="hr-HR" sz="800" b="1" dirty="0" smtClean="0"/>
              <a:t>Sadržaj prezentacije isključiva je odgovornost Ministarstva za demografiju, obitelj, mlade i socijalnu politiku. Organizacija info-radionice je sufinancirana u okviru Operativnog programa Učinkoviti ljudski potencijali 2014.-2020., iz Europskog socijalnog fonda.</a:t>
            </a:r>
            <a:endParaRPr lang="hr-HR" sz="800" b="1" dirty="0"/>
          </a:p>
        </p:txBody>
      </p:sp>
    </p:spTree>
    <p:extLst>
      <p:ext uri="{BB962C8B-B14F-4D97-AF65-F5344CB8AC3E}">
        <p14:creationId xmlns:p14="http://schemas.microsoft.com/office/powerpoint/2010/main" val="298830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8000">
              <a:srgbClr val="98D6EC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scene3d>
            <a:camera prst="orthographicFront"/>
            <a:lightRig rig="threePt" dir="t"/>
          </a:scene3d>
          <a:sp3d>
            <a:bevelB/>
          </a:sp3d>
        </p:spPr>
        <p:txBody>
          <a:bodyPr>
            <a:normAutofit/>
          </a:bodyPr>
          <a:lstStyle/>
          <a:p>
            <a:pPr algn="ctr"/>
            <a:r>
              <a:rPr lang="hr-HR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NAČIN PODNOŠENJA PROJEKTNOG </a:t>
            </a:r>
            <a:br>
              <a:rPr lang="hr-HR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PRIJEDLOGA                         </a:t>
            </a:r>
            <a:endParaRPr lang="hr-HR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zervirano mjesto sadržaja 7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60310"/>
          </a:xfrm>
        </p:spPr>
        <p:txBody>
          <a:bodyPr>
            <a:normAutofit/>
          </a:bodyPr>
          <a:lstStyle/>
          <a:p>
            <a:pPr algn="just"/>
            <a:r>
              <a:rPr lang="hr-H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hr-H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rojektni </a:t>
            </a:r>
            <a:r>
              <a:rPr lang="hr-H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prijedlozi podnose se </a:t>
            </a:r>
            <a:r>
              <a:rPr lang="hr-HR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isključivo poštanskom pošiljkom</a:t>
            </a:r>
            <a:r>
              <a:rPr lang="hr-H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na sljedeću adresu</a:t>
            </a:r>
            <a:r>
              <a:rPr lang="hr-H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0" indent="0" algn="just">
              <a:buNone/>
            </a:pPr>
            <a:endParaRPr lang="hr-H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r>
              <a:rPr lang="hr-H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hr-HR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Nacionalna </a:t>
            </a:r>
            <a:r>
              <a:rPr lang="hr-HR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zaklada za razvoj civilnoga društva</a:t>
            </a:r>
          </a:p>
          <a:p>
            <a:pPr marL="0" indent="0" algn="just">
              <a:buNone/>
            </a:pPr>
            <a:r>
              <a:rPr lang="hr-H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hr-HR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Trg </a:t>
            </a:r>
            <a:r>
              <a:rPr lang="hr-HR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Petra Svačića 3</a:t>
            </a:r>
          </a:p>
          <a:p>
            <a:pPr marL="0" indent="0" algn="just">
              <a:buNone/>
            </a:pPr>
            <a:r>
              <a:rPr lang="hr-H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hr-HR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</a:t>
            </a:r>
            <a:r>
              <a:rPr lang="hr-HR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000 </a:t>
            </a:r>
            <a:r>
              <a:rPr lang="hr-HR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Zagreb</a:t>
            </a:r>
            <a:endParaRPr lang="hr-HR" sz="2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hr-H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prilikom </a:t>
            </a:r>
            <a:r>
              <a:rPr lang="hr-H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podnošenja projektnog prijedloga poštanskom pošiljkom, podatak o </a:t>
            </a:r>
            <a:r>
              <a:rPr lang="hr-H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datumu predaje </a:t>
            </a:r>
            <a:r>
              <a:rPr lang="hr-H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projektnog prijedloga na Poziv smatra se datumom podnošenja projektnog </a:t>
            </a:r>
            <a:r>
              <a:rPr lang="hr-H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prijedloga </a:t>
            </a:r>
            <a:r>
              <a:rPr lang="hr-HR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zabilježenim </a:t>
            </a:r>
            <a:r>
              <a:rPr lang="hr-HR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paketu/omotnici od strane davatelja poštanske </a:t>
            </a:r>
            <a:r>
              <a:rPr lang="hr-HR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usluge</a:t>
            </a:r>
            <a:endParaRPr lang="hr-HR" sz="2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hr-H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</a:t>
            </a:r>
            <a:r>
              <a:rPr lang="hr-H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zaprimljenom paketu/omotnici moraju biti </a:t>
            </a:r>
            <a:r>
              <a:rPr lang="hr-HR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jasno i čitljivo naznačeni datum i vrijeme</a:t>
            </a:r>
            <a:r>
              <a:rPr lang="hr-H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hr-H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 i </a:t>
            </a:r>
            <a:r>
              <a:rPr lang="hr-H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minute) slanja projektnog </a:t>
            </a:r>
            <a:r>
              <a:rPr lang="hr-H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prijedloga</a:t>
            </a:r>
          </a:p>
          <a:p>
            <a:pPr algn="just"/>
            <a:r>
              <a:rPr lang="hr-H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datum </a:t>
            </a:r>
            <a:r>
              <a:rPr lang="hr-H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vrijeme slanja projektnog prijedloga </a:t>
            </a:r>
            <a:r>
              <a:rPr lang="hr-H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paket/omotnicu </a:t>
            </a:r>
            <a:r>
              <a:rPr lang="hr-HR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 upisuje sam prijavitelj</a:t>
            </a:r>
          </a:p>
          <a:p>
            <a:pPr algn="just"/>
            <a:endParaRPr lang="hr-H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hr-H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hr-H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hr-H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8720" y="5861538"/>
            <a:ext cx="6616542" cy="648677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1980" y="365125"/>
            <a:ext cx="1651820" cy="1314246"/>
          </a:xfrm>
          <a:prstGeom prst="rect">
            <a:avLst/>
          </a:prstGeom>
        </p:spPr>
      </p:pic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>
          <a:xfrm>
            <a:off x="2113242" y="6437733"/>
            <a:ext cx="7659076" cy="351692"/>
          </a:xfrm>
        </p:spPr>
        <p:txBody>
          <a:bodyPr/>
          <a:lstStyle/>
          <a:p>
            <a:endParaRPr lang="hr-HR" sz="800" dirty="0" smtClean="0"/>
          </a:p>
          <a:p>
            <a:r>
              <a:rPr lang="hr-HR" sz="800" b="1" dirty="0" smtClean="0"/>
              <a:t>Sadržaj prezentacije isključiva je odgovornost Ministarstva za demografiju, obitelj, mlade i socijalnu politiku. Organizacija info-radionice je sufinancirana u okviru Operativnog programa Učinkoviti ljudski potencijali 2014.-2020., iz Europskog socijalnog fonda.</a:t>
            </a:r>
            <a:endParaRPr lang="hr-HR" sz="800" b="1" dirty="0"/>
          </a:p>
        </p:txBody>
      </p:sp>
    </p:spTree>
    <p:extLst>
      <p:ext uri="{BB962C8B-B14F-4D97-AF65-F5344CB8AC3E}">
        <p14:creationId xmlns:p14="http://schemas.microsoft.com/office/powerpoint/2010/main" val="274816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8000">
              <a:srgbClr val="98D6EC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scene3d>
            <a:camera prst="orthographicFront"/>
            <a:lightRig rig="threePt" dir="t"/>
          </a:scene3d>
          <a:sp3d>
            <a:bevelB/>
          </a:sp3d>
        </p:spPr>
        <p:txBody>
          <a:bodyPr>
            <a:normAutofit/>
          </a:bodyPr>
          <a:lstStyle/>
          <a:p>
            <a:pPr algn="ctr"/>
            <a:r>
              <a:rPr lang="hr-HR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POTPUNA PROJEKTNA PRIJAVA  </a:t>
            </a:r>
            <a:endParaRPr lang="hr-HR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zervirano mjesto sadržaja 7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60310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hr-HR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Prijavni </a:t>
            </a:r>
            <a:r>
              <a:rPr lang="hr-HR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obrazac A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hr-HR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Izjava prijavitelja</a:t>
            </a:r>
            <a:r>
              <a:rPr lang="hr-H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 istinitosti podataka, izbjegavanju dvostrukog financiranja i ispunjavanju preduvjeta za sudjelovanje u postupku dodjele bespovratnih sredstava i Izjava o partnerstvu (Obrazac 2)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hr-HR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Izjava partnera</a:t>
            </a:r>
            <a:r>
              <a:rPr lang="hr-H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 istinitosti podataka, izbjegavanju dvostrukog financiranja i ispunjavanju preduvjeta za sudjelovanje u postupku dodjele bespovratnih sredstava i Izjava o partnerstvu (Obrazac 3</a:t>
            </a:r>
            <a:r>
              <a:rPr lang="hr-H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hr-H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hr-HR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Potvrda Porezne uprave</a:t>
            </a:r>
            <a:r>
              <a:rPr lang="hr-H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 subjekt nema duga po osnovi javnih davanja o kojima porezna uprava vodi službenu evidenciju (ne starija od 30 dana od dana podnošenja projektnog prijedloga</a:t>
            </a:r>
            <a:r>
              <a:rPr lang="hr-H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hr-HR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Dokumenti</a:t>
            </a:r>
            <a:r>
              <a:rPr lang="hr-H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iz kojih je </a:t>
            </a:r>
            <a:r>
              <a:rPr lang="hr-H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vidljivo </a:t>
            </a:r>
            <a:r>
              <a:rPr lang="hr-H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ispunjavanje odredbi </a:t>
            </a:r>
            <a:r>
              <a:rPr lang="hr-H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 prijavitelja </a:t>
            </a:r>
            <a:r>
              <a:rPr lang="hr-H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sve partnere ovisno o vrsti pravne osobe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hr-H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hr-H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8720" y="5572370"/>
            <a:ext cx="6843188" cy="937846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1980" y="365125"/>
            <a:ext cx="1651820" cy="1314246"/>
          </a:xfrm>
          <a:prstGeom prst="rect">
            <a:avLst/>
          </a:prstGeom>
        </p:spPr>
      </p:pic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>
          <a:xfrm>
            <a:off x="2113242" y="6437733"/>
            <a:ext cx="7659076" cy="351692"/>
          </a:xfrm>
        </p:spPr>
        <p:txBody>
          <a:bodyPr/>
          <a:lstStyle/>
          <a:p>
            <a:endParaRPr lang="hr-HR" sz="800" dirty="0" smtClean="0"/>
          </a:p>
          <a:p>
            <a:r>
              <a:rPr lang="hr-HR" sz="800" b="1" dirty="0" smtClean="0"/>
              <a:t>Sadržaj prezentacije isključiva je odgovornost Ministarstva za demografiju, obitelj, mlade i socijalnu politiku. Organizacija info-radionice je sufinancirana u okviru Operativnog programa Učinkoviti ljudski potencijali 2014.-2020., iz Europskog socijalnog fonda.</a:t>
            </a:r>
            <a:endParaRPr lang="hr-HR" sz="800" b="1" dirty="0"/>
          </a:p>
        </p:txBody>
      </p:sp>
    </p:spTree>
    <p:extLst>
      <p:ext uri="{BB962C8B-B14F-4D97-AF65-F5344CB8AC3E}">
        <p14:creationId xmlns:p14="http://schemas.microsoft.com/office/powerpoint/2010/main" val="10534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8000">
              <a:srgbClr val="98D6EC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scene3d>
            <a:camera prst="orthographicFront"/>
            <a:lightRig rig="threePt" dir="t"/>
          </a:scene3d>
          <a:sp3d>
            <a:bevelB/>
          </a:sp3d>
        </p:spPr>
        <p:txBody>
          <a:bodyPr>
            <a:normAutofit/>
          </a:bodyPr>
          <a:lstStyle/>
          <a:p>
            <a:pPr algn="ctr"/>
            <a:r>
              <a:rPr lang="hr-HR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ROK ZA PODNOŠENJE PROJEKTNIH </a:t>
            </a:r>
            <a:br>
              <a:rPr lang="hr-HR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PRIJEDLOGA</a:t>
            </a:r>
            <a:endParaRPr lang="hr-HR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zervirano mjesto sadržaja 7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60310"/>
          </a:xfrm>
        </p:spPr>
        <p:txBody>
          <a:bodyPr>
            <a:normAutofit/>
          </a:bodyPr>
          <a:lstStyle/>
          <a:p>
            <a:pPr algn="just"/>
            <a:endParaRPr lang="hr-HR" sz="24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hr-HR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otvoreni trajni</a:t>
            </a:r>
            <a:r>
              <a:rPr lang="hr-H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Poziv </a:t>
            </a:r>
          </a:p>
          <a:p>
            <a:pPr algn="just"/>
            <a:r>
              <a:rPr lang="hr-H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rok za podnošenje projektnih prijedloga ističe </a:t>
            </a:r>
            <a:r>
              <a:rPr lang="hr-HR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danom odobrenja posljednjeg projektnog prijedloga koji udovolji svim kriterijima</a:t>
            </a:r>
            <a:r>
              <a:rPr lang="hr-H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 kojim se iscrpljuju raspoloživa financijska sredstva</a:t>
            </a:r>
          </a:p>
          <a:p>
            <a:pPr algn="just"/>
            <a:r>
              <a:rPr lang="hr-H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krajnji rok za dostavu projektnih prijava za obje KOMPONENTE je </a:t>
            </a:r>
            <a:r>
              <a:rPr lang="hr-HR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31.12.2019.</a:t>
            </a:r>
            <a:r>
              <a:rPr lang="hr-H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godine</a:t>
            </a:r>
          </a:p>
          <a:p>
            <a:pPr algn="just"/>
            <a:r>
              <a:rPr lang="hr-H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nakon navedenog datuma PT2 zaprimljene prijave neće uzimati u obzir</a:t>
            </a:r>
          </a:p>
          <a:p>
            <a:pPr marL="0" indent="0" algn="just">
              <a:buNone/>
            </a:pPr>
            <a:endParaRPr lang="hr-H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8720" y="5642708"/>
            <a:ext cx="6788480" cy="867507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1980" y="365125"/>
            <a:ext cx="1651820" cy="1314246"/>
          </a:xfrm>
          <a:prstGeom prst="rect">
            <a:avLst/>
          </a:prstGeom>
        </p:spPr>
      </p:pic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>
          <a:xfrm>
            <a:off x="2113242" y="6437733"/>
            <a:ext cx="7659076" cy="351692"/>
          </a:xfrm>
        </p:spPr>
        <p:txBody>
          <a:bodyPr/>
          <a:lstStyle/>
          <a:p>
            <a:endParaRPr lang="hr-HR" sz="800" dirty="0" smtClean="0"/>
          </a:p>
          <a:p>
            <a:r>
              <a:rPr lang="hr-HR" sz="800" b="1" dirty="0" smtClean="0"/>
              <a:t>Sadržaj prezentacije isključiva je odgovornost Ministarstva za demografiju, obitelj, mlade i socijalnu politiku. Organizacija info-radionice je sufinancirana u okviru Operativnog programa Učinkoviti ljudski potencijali 2014.-2020., iz Europskog socijalnog fonda.</a:t>
            </a:r>
            <a:endParaRPr lang="hr-HR" sz="800" b="1" dirty="0"/>
          </a:p>
        </p:txBody>
      </p:sp>
    </p:spTree>
    <p:extLst>
      <p:ext uri="{BB962C8B-B14F-4D97-AF65-F5344CB8AC3E}">
        <p14:creationId xmlns:p14="http://schemas.microsoft.com/office/powerpoint/2010/main" val="336486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8000">
              <a:srgbClr val="98D6EC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scene3d>
            <a:camera prst="orthographicFront"/>
            <a:lightRig rig="threePt" dir="t"/>
          </a:scene3d>
          <a:sp3d>
            <a:bevelB/>
          </a:sp3d>
        </p:spPr>
        <p:txBody>
          <a:bodyPr>
            <a:normAutofit/>
          </a:bodyPr>
          <a:lstStyle/>
          <a:p>
            <a:pPr algn="ctr"/>
            <a:r>
              <a:rPr lang="hr-HR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PITANJA I ODGOVORI</a:t>
            </a:r>
            <a:endParaRPr lang="hr-HR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zervirano mjesto sadržaja 7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60310"/>
          </a:xfrm>
        </p:spPr>
        <p:txBody>
          <a:bodyPr>
            <a:normAutofit/>
          </a:bodyPr>
          <a:lstStyle/>
          <a:p>
            <a:pPr algn="just"/>
            <a:r>
              <a:rPr lang="hr-H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pitanja prijavitelji </a:t>
            </a:r>
            <a:r>
              <a:rPr lang="hr-H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šalju elektroničkim putem na </a:t>
            </a:r>
            <a:r>
              <a:rPr lang="hr-H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adresu: </a:t>
            </a:r>
          </a:p>
          <a:p>
            <a:pPr marL="0" indent="0" algn="ctr">
              <a:buNone/>
            </a:pPr>
            <a:r>
              <a:rPr lang="hr-HR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esf@mdomsp.hr</a:t>
            </a:r>
            <a:endParaRPr lang="hr-HR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hr-HR" sz="2400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hr-H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sva </a:t>
            </a:r>
            <a:r>
              <a:rPr lang="hr-H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zaprimljena pitanja s odgovorima objavljuju se na središnjoj internetskoj stranici </a:t>
            </a:r>
            <a:r>
              <a:rPr lang="hr-H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ESI fondova </a:t>
            </a:r>
            <a:r>
              <a:rPr lang="hr-HR" sz="2400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</a:t>
            </a:r>
            <a:r>
              <a:rPr lang="hr-HR" sz="2400" u="sng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://strukturnifondovi.hr/</a:t>
            </a:r>
            <a:r>
              <a:rPr lang="hr-HR" sz="24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ESF stranici </a:t>
            </a:r>
            <a:r>
              <a:rPr lang="hr-HR" sz="2400" u="sng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www.esf.hr</a:t>
            </a:r>
            <a:r>
              <a:rPr lang="hr-H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najkasnije </a:t>
            </a:r>
            <a:r>
              <a:rPr lang="hr-HR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kalendarskih dana</a:t>
            </a:r>
            <a:r>
              <a:rPr lang="hr-H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 dana </a:t>
            </a:r>
            <a:r>
              <a:rPr lang="hr-H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zaprimanja svakog </a:t>
            </a:r>
            <a:r>
              <a:rPr lang="hr-H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pitanja</a:t>
            </a:r>
          </a:p>
          <a:p>
            <a:pPr algn="just"/>
            <a:endParaRPr lang="hr-H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hr-H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Ministarstvo za demografiju, obitelj, mlade i socijalnu politiku nije obvezno </a:t>
            </a:r>
            <a:r>
              <a:rPr lang="hr-H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davati pojašnjenja </a:t>
            </a:r>
            <a:r>
              <a:rPr lang="hr-H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pitanja pristigla u vrijeme obustave ili nakon što je Poziv </a:t>
            </a:r>
            <a:r>
              <a:rPr lang="hr-H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zatvoren </a:t>
            </a:r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1508" y="5603632"/>
            <a:ext cx="7190154" cy="906584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1980" y="365125"/>
            <a:ext cx="1651820" cy="1314246"/>
          </a:xfrm>
          <a:prstGeom prst="rect">
            <a:avLst/>
          </a:prstGeom>
        </p:spPr>
      </p:pic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>
          <a:xfrm>
            <a:off x="2113242" y="6437733"/>
            <a:ext cx="7659076" cy="351692"/>
          </a:xfrm>
        </p:spPr>
        <p:txBody>
          <a:bodyPr/>
          <a:lstStyle/>
          <a:p>
            <a:endParaRPr lang="hr-HR" sz="800" dirty="0" smtClean="0"/>
          </a:p>
          <a:p>
            <a:r>
              <a:rPr lang="hr-HR" sz="800" b="1" dirty="0" smtClean="0"/>
              <a:t>Sadržaj prezentacije isključiva je odgovornost Ministarstva za demografiju, obitelj, mlade i socijalnu politiku. Organizacija info-radionice je sufinancirana u okviru Operativnog programa Učinkoviti ljudski potencijali 2014.-2020., iz Europskog socijalnog fonda.</a:t>
            </a:r>
            <a:endParaRPr lang="hr-HR" sz="800" b="1" dirty="0"/>
          </a:p>
        </p:txBody>
      </p:sp>
    </p:spTree>
    <p:extLst>
      <p:ext uri="{BB962C8B-B14F-4D97-AF65-F5344CB8AC3E}">
        <p14:creationId xmlns:p14="http://schemas.microsoft.com/office/powerpoint/2010/main" val="112221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8000">
              <a:srgbClr val="98D6EC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scene3d>
            <a:camera prst="orthographicFront"/>
            <a:lightRig rig="threePt" dir="t"/>
          </a:scene3d>
          <a:sp3d>
            <a:bevelB/>
          </a:sp3d>
        </p:spPr>
        <p:txBody>
          <a:bodyPr>
            <a:normAutofit/>
          </a:bodyPr>
          <a:lstStyle/>
          <a:p>
            <a:pPr algn="ctr"/>
            <a:r>
              <a:rPr lang="hr-HR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POSTUPAK DODJELE BESPOVRATNIH </a:t>
            </a:r>
            <a:br>
              <a:rPr lang="hr-HR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SREDSTAVA</a:t>
            </a:r>
            <a:endParaRPr lang="hr-HR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zervirano mjesto sadržaja 7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60310"/>
          </a:xfrm>
        </p:spPr>
        <p:txBody>
          <a:bodyPr>
            <a:normAutofit/>
          </a:bodyPr>
          <a:lstStyle/>
          <a:p>
            <a:pPr algn="just"/>
            <a:r>
              <a:rPr lang="hr-H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postupak </a:t>
            </a:r>
            <a:r>
              <a:rPr lang="hr-H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dodjele bespovratnih sredstava provodi se u </a:t>
            </a:r>
            <a:r>
              <a:rPr lang="hr-HR" sz="2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 dijela postupka</a:t>
            </a:r>
            <a:r>
              <a:rPr lang="hr-H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prema </a:t>
            </a:r>
            <a:r>
              <a:rPr lang="hr-H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sljedećem redoslijedu:</a:t>
            </a:r>
          </a:p>
          <a:p>
            <a:pPr marL="0" indent="0" algn="just">
              <a:buNone/>
            </a:pPr>
            <a:endParaRPr lang="hr-HR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r>
              <a:rPr lang="hr-H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1</a:t>
            </a:r>
            <a:r>
              <a:rPr lang="hr-H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hr-H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2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Administrativna </a:t>
            </a:r>
            <a:r>
              <a:rPr lang="hr-HR" sz="2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provjera</a:t>
            </a:r>
            <a:r>
              <a:rPr lang="hr-H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(zaprimanje, registracija i administrativna provjera</a:t>
            </a:r>
            <a:r>
              <a:rPr lang="hr-H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hr-HR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r>
              <a:rPr lang="hr-H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2. </a:t>
            </a:r>
            <a:r>
              <a:rPr lang="hr-HR" sz="2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Procjena </a:t>
            </a:r>
            <a:r>
              <a:rPr lang="hr-HR" sz="2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kvalitete</a:t>
            </a:r>
            <a:r>
              <a:rPr lang="hr-H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(provjera prihvatljivosti prijavitelja </a:t>
            </a:r>
            <a:r>
              <a:rPr lang="hr-H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i, </a:t>
            </a:r>
            <a:r>
              <a:rPr lang="hr-H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ako je primjenjivo, </a:t>
            </a:r>
            <a:r>
              <a:rPr lang="hr-H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partnera, ocjenjivanje </a:t>
            </a:r>
            <a:r>
              <a:rPr lang="hr-H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kvalitete, provjera prihvatljivosti projekta, ciljeva projekta i </a:t>
            </a:r>
            <a:r>
              <a:rPr lang="hr-H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projektnih aktivnosti </a:t>
            </a:r>
            <a:r>
              <a:rPr lang="hr-H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provjera prihvatljivosti izdataka</a:t>
            </a:r>
            <a:r>
              <a:rPr lang="hr-H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hr-HR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r>
              <a:rPr lang="hr-H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3.  </a:t>
            </a:r>
            <a:r>
              <a:rPr lang="hr-HR" sz="2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Donošenje Odluke </a:t>
            </a:r>
            <a:r>
              <a:rPr lang="hr-HR" sz="2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financiranju</a:t>
            </a:r>
            <a:r>
              <a:rPr lang="hr-H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(donosi se za projekte koji su uspješno prošli </a:t>
            </a:r>
            <a:r>
              <a:rPr lang="hr-H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postupak dodjele </a:t>
            </a:r>
            <a:r>
              <a:rPr lang="hr-H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bespovratnih sredstava)</a:t>
            </a:r>
            <a:endParaRPr lang="hr-HR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hr-H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hr-H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hr-H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1508" y="5603632"/>
            <a:ext cx="7190154" cy="906584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1980" y="365125"/>
            <a:ext cx="1651820" cy="1314246"/>
          </a:xfrm>
          <a:prstGeom prst="rect">
            <a:avLst/>
          </a:prstGeom>
        </p:spPr>
      </p:pic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>
          <a:xfrm>
            <a:off x="2113242" y="6437733"/>
            <a:ext cx="7659076" cy="351692"/>
          </a:xfrm>
        </p:spPr>
        <p:txBody>
          <a:bodyPr/>
          <a:lstStyle/>
          <a:p>
            <a:endParaRPr lang="hr-HR" sz="800" dirty="0" smtClean="0"/>
          </a:p>
          <a:p>
            <a:r>
              <a:rPr lang="hr-HR" sz="800" b="1" dirty="0" smtClean="0"/>
              <a:t>Sadržaj prezentacije isključiva je odgovornost Ministarstva za demografiju, obitelj, mlade i socijalnu politiku. Organizacija info-radionice je sufinancirana u okviru Operativnog programa Učinkoviti ljudski potencijali 2014.-2020., iz Europskog socijalnog fonda.</a:t>
            </a:r>
            <a:endParaRPr lang="hr-HR" sz="800" b="1" dirty="0"/>
          </a:p>
        </p:txBody>
      </p:sp>
    </p:spTree>
    <p:extLst>
      <p:ext uri="{BB962C8B-B14F-4D97-AF65-F5344CB8AC3E}">
        <p14:creationId xmlns:p14="http://schemas.microsoft.com/office/powerpoint/2010/main" val="325242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8000">
              <a:srgbClr val="98D6EC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scene3d>
            <a:camera prst="orthographicFront"/>
            <a:lightRig rig="threePt" dir="t"/>
          </a:scene3d>
          <a:sp3d>
            <a:bevelB/>
          </a:sp3d>
        </p:spPr>
        <p:txBody>
          <a:bodyPr>
            <a:normAutofit/>
          </a:bodyPr>
          <a:lstStyle/>
          <a:p>
            <a:pPr algn="ctr"/>
            <a:r>
              <a:rPr lang="hr-HR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PROCJENA KVALITETE - BODOVANJE</a:t>
            </a:r>
            <a:endParaRPr lang="hr-HR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zervirano mjesto sadržaja 7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60310"/>
          </a:xfrm>
        </p:spPr>
        <p:txBody>
          <a:bodyPr>
            <a:normAutofit/>
          </a:bodyPr>
          <a:lstStyle/>
          <a:p>
            <a:pPr algn="just"/>
            <a:endParaRPr lang="hr-H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hr-H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hr-H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hr-H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7918" y="5738568"/>
            <a:ext cx="6869723" cy="771648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1980" y="365125"/>
            <a:ext cx="1505282" cy="1075470"/>
          </a:xfrm>
          <a:prstGeom prst="rect">
            <a:avLst/>
          </a:prstGeom>
        </p:spPr>
      </p:pic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>
          <a:xfrm>
            <a:off x="2113242" y="6437733"/>
            <a:ext cx="7659076" cy="351692"/>
          </a:xfrm>
        </p:spPr>
        <p:txBody>
          <a:bodyPr/>
          <a:lstStyle/>
          <a:p>
            <a:endParaRPr lang="hr-HR" sz="800" dirty="0" smtClean="0"/>
          </a:p>
          <a:p>
            <a:r>
              <a:rPr lang="hr-HR" sz="800" b="1" dirty="0" smtClean="0"/>
              <a:t>Sadržaj prezentacije isključiva je odgovornost Ministarstva za demografiju, obitelj, mlade i socijalnu politiku. Organizacija info-radionice je sufinancirana u okviru Operativnog programa Učinkoviti ljudski potencijali 2014.-2020., iz Europskog socijalnog fonda.</a:t>
            </a:r>
            <a:endParaRPr lang="hr-HR" sz="800" b="1" dirty="0"/>
          </a:p>
        </p:txBody>
      </p:sp>
      <p:graphicFrame>
        <p:nvGraphicFramePr>
          <p:cNvPr id="4" name="Tablic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3429218"/>
              </p:ext>
            </p:extLst>
          </p:nvPr>
        </p:nvGraphicFramePr>
        <p:xfrm>
          <a:off x="1070709" y="1575533"/>
          <a:ext cx="9675445" cy="40280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62560">
                  <a:extLst>
                    <a:ext uri="{9D8B030D-6E8A-4147-A177-3AD203B41FA5}">
                      <a16:colId xmlns:a16="http://schemas.microsoft.com/office/drawing/2014/main" val="3787197121"/>
                    </a:ext>
                  </a:extLst>
                </a:gridCol>
                <a:gridCol w="1612885">
                  <a:extLst>
                    <a:ext uri="{9D8B030D-6E8A-4147-A177-3AD203B41FA5}">
                      <a16:colId xmlns:a16="http://schemas.microsoft.com/office/drawing/2014/main" val="488436239"/>
                    </a:ext>
                  </a:extLst>
                </a:gridCol>
              </a:tblGrid>
              <a:tr h="850612">
                <a:tc>
                  <a:txBody>
                    <a:bodyPr/>
                    <a:lstStyle/>
                    <a:p>
                      <a:pPr algn="ctr"/>
                      <a:endParaRPr lang="hr-HR" sz="16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hr-HR" sz="1600" b="1" dirty="0" smtClean="0">
                          <a:solidFill>
                            <a:schemeClr val="bg1"/>
                          </a:solidFill>
                        </a:rPr>
                        <a:t>KRITERIJ</a:t>
                      </a:r>
                      <a:r>
                        <a:rPr lang="hr-HR" sz="1600" b="1" baseline="0" dirty="0" smtClean="0">
                          <a:solidFill>
                            <a:schemeClr val="bg1"/>
                          </a:solidFill>
                        </a:rPr>
                        <a:t> ODABIRA</a:t>
                      </a:r>
                    </a:p>
                    <a:p>
                      <a:pPr algn="ctr"/>
                      <a:endParaRPr lang="hr-HR" sz="16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b="1" dirty="0" smtClean="0">
                          <a:solidFill>
                            <a:schemeClr val="bg1"/>
                          </a:solidFill>
                        </a:rPr>
                        <a:t>MAKSIMALNI BROJ BODOVA</a:t>
                      </a:r>
                      <a:endParaRPr lang="hr-HR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1192385"/>
                  </a:ext>
                </a:extLst>
              </a:tr>
              <a:tr h="392185">
                <a:tc>
                  <a:txBody>
                    <a:bodyPr/>
                    <a:lstStyle/>
                    <a:p>
                      <a:pPr algn="just"/>
                      <a:r>
                        <a:rPr lang="hr-HR" sz="1600" b="1" dirty="0" smtClean="0">
                          <a:solidFill>
                            <a:schemeClr val="bg1"/>
                          </a:solidFill>
                        </a:rPr>
                        <a:t>1. Relevantnost i važnost prijedloga projekta za</a:t>
                      </a:r>
                      <a:r>
                        <a:rPr lang="hr-HR" sz="1600" b="1" baseline="0" dirty="0" smtClean="0">
                          <a:solidFill>
                            <a:schemeClr val="bg1"/>
                          </a:solidFill>
                        </a:rPr>
                        <a:t> ostvarivanje ciljeva Poziva</a:t>
                      </a:r>
                      <a:endParaRPr lang="hr-HR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b="1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hr-HR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9995059"/>
                  </a:ext>
                </a:extLst>
              </a:tr>
              <a:tr h="850612">
                <a:tc>
                  <a:txBody>
                    <a:bodyPr/>
                    <a:lstStyle/>
                    <a:p>
                      <a:pPr algn="just"/>
                      <a:r>
                        <a:rPr lang="hr-HR" sz="1600" b="1" dirty="0" smtClean="0">
                          <a:solidFill>
                            <a:schemeClr val="bg1"/>
                          </a:solidFill>
                        </a:rPr>
                        <a:t>2. Usklađenost prijedloga projekta s nacionalnim i EU propisima te doprinos projekta ostvarivanju ciljeva utvrđenih u relevantnim EU, nacionalnim i regionalnim strateškim dokumentima iz područja borbe protiv siromaštva i socijalne isključenosti</a:t>
                      </a:r>
                      <a:endParaRPr lang="hr-HR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r-HR" sz="16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hr-HR" sz="1600" b="1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hr-HR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4650363"/>
                  </a:ext>
                </a:extLst>
              </a:tr>
              <a:tr h="392185">
                <a:tc>
                  <a:txBody>
                    <a:bodyPr/>
                    <a:lstStyle/>
                    <a:p>
                      <a:pPr algn="just"/>
                      <a:r>
                        <a:rPr lang="hr-HR" sz="1600" b="1" dirty="0" smtClean="0">
                          <a:solidFill>
                            <a:schemeClr val="bg1"/>
                          </a:solidFill>
                        </a:rPr>
                        <a:t>3. Relevantnost aktivnosti prijedloga projekta u odnosu na ciljane skupine Poziva</a:t>
                      </a:r>
                      <a:endParaRPr lang="hr-HR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b="1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hr-HR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5627801"/>
                  </a:ext>
                </a:extLst>
              </a:tr>
              <a:tr h="392185">
                <a:tc>
                  <a:txBody>
                    <a:bodyPr/>
                    <a:lstStyle/>
                    <a:p>
                      <a:pPr algn="just"/>
                      <a:r>
                        <a:rPr lang="hr-HR" sz="1600" b="1" dirty="0" smtClean="0">
                          <a:solidFill>
                            <a:schemeClr val="bg1"/>
                          </a:solidFill>
                        </a:rPr>
                        <a:t>4. Kvaliteta projektne prijave po pitanju operativnih kapaciteta prijavitelja</a:t>
                      </a:r>
                      <a:endParaRPr lang="hr-HR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b="1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hr-HR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0095554"/>
                  </a:ext>
                </a:extLst>
              </a:tr>
              <a:tr h="392185">
                <a:tc>
                  <a:txBody>
                    <a:bodyPr/>
                    <a:lstStyle/>
                    <a:p>
                      <a:pPr algn="just"/>
                      <a:r>
                        <a:rPr lang="hr-HR" sz="1600" b="1" dirty="0" smtClean="0">
                          <a:solidFill>
                            <a:schemeClr val="bg1"/>
                          </a:solidFill>
                        </a:rPr>
                        <a:t>5. Održivost projekta</a:t>
                      </a:r>
                      <a:endParaRPr lang="hr-HR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b="1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hr-HR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4940631"/>
                  </a:ext>
                </a:extLst>
              </a:tr>
              <a:tr h="392185">
                <a:tc>
                  <a:txBody>
                    <a:bodyPr/>
                    <a:lstStyle/>
                    <a:p>
                      <a:pPr algn="just"/>
                      <a:r>
                        <a:rPr lang="hr-HR" sz="1600" b="1" dirty="0" smtClean="0">
                          <a:solidFill>
                            <a:schemeClr val="bg1"/>
                          </a:solidFill>
                        </a:rPr>
                        <a:t>6.</a:t>
                      </a:r>
                      <a:r>
                        <a:rPr lang="hr-HR" sz="16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hr-HR" sz="1600" b="1" dirty="0" smtClean="0">
                          <a:solidFill>
                            <a:schemeClr val="bg1"/>
                          </a:solidFill>
                        </a:rPr>
                        <a:t>Doprinos prijedloga projekta postizanju horizontalnih ciljeva OPULJP-a</a:t>
                      </a:r>
                      <a:endParaRPr lang="hr-HR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b="1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hr-HR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1995758"/>
                  </a:ext>
                </a:extLst>
              </a:tr>
              <a:tr h="365949">
                <a:tc>
                  <a:txBody>
                    <a:bodyPr/>
                    <a:lstStyle/>
                    <a:p>
                      <a:pPr algn="just"/>
                      <a:r>
                        <a:rPr lang="pl-PL" sz="1600" b="1" dirty="0" smtClean="0">
                          <a:solidFill>
                            <a:schemeClr val="bg1"/>
                          </a:solidFill>
                        </a:rPr>
                        <a:t>7. Partnerstvo</a:t>
                      </a:r>
                      <a:endParaRPr lang="hr-HR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b="1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hr-HR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25180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13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8000">
              <a:srgbClr val="98D6EC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scene3d>
            <a:camera prst="orthographicFront"/>
            <a:lightRig rig="threePt" dir="t"/>
          </a:scene3d>
          <a:sp3d>
            <a:bevelB/>
          </a:sp3d>
        </p:spPr>
        <p:txBody>
          <a:bodyPr>
            <a:normAutofit/>
          </a:bodyPr>
          <a:lstStyle/>
          <a:p>
            <a:pPr algn="ctr"/>
            <a:r>
              <a:rPr lang="hr-HR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ODLUKA O FINANCIRANJU</a:t>
            </a:r>
            <a:endParaRPr lang="hr-HR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zervirano mjesto sadržaja 7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60310"/>
          </a:xfrm>
        </p:spPr>
        <p:txBody>
          <a:bodyPr>
            <a:normAutofit/>
          </a:bodyPr>
          <a:lstStyle/>
          <a:p>
            <a:pPr algn="just"/>
            <a:r>
              <a:rPr lang="hr-H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hr-H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dluka </a:t>
            </a:r>
            <a:r>
              <a:rPr lang="hr-H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financiranju se donosi </a:t>
            </a:r>
            <a:r>
              <a:rPr lang="hr-H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ili </a:t>
            </a:r>
            <a:r>
              <a:rPr lang="hr-HR" sz="2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zasebno</a:t>
            </a:r>
            <a:r>
              <a:rPr lang="hr-H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za svaki projektni prijedlog i to po </a:t>
            </a:r>
            <a:r>
              <a:rPr lang="hr-H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završetku postupka </a:t>
            </a:r>
            <a:r>
              <a:rPr lang="hr-H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dodjele za svaki pojedini projektni prijedlog koji je uspješno prošao sve prethodne </a:t>
            </a:r>
            <a:r>
              <a:rPr lang="hr-H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dijelove postupka dodjele ili </a:t>
            </a:r>
            <a:r>
              <a:rPr lang="hr-HR" sz="2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skupno</a:t>
            </a:r>
            <a:r>
              <a:rPr lang="hr-H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 određeni broj projektnih prijedloga po završetku </a:t>
            </a:r>
            <a:r>
              <a:rPr lang="hr-H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postupka dodjele </a:t>
            </a:r>
            <a:r>
              <a:rPr lang="hr-H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 svaki takav pojedini projektni prijedlog koji je uspješno prošao sve prethodne </a:t>
            </a:r>
            <a:r>
              <a:rPr lang="hr-H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dijelove postupka dodjele</a:t>
            </a:r>
          </a:p>
          <a:p>
            <a:pPr algn="just"/>
            <a:r>
              <a:rPr lang="hr-H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Ministarstvo </a:t>
            </a:r>
            <a:r>
              <a:rPr lang="hr-H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 demografiju, obitelj, mlade i socijalnu politiku odlučuje </a:t>
            </a:r>
            <a:r>
              <a:rPr lang="hr-H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financiranju </a:t>
            </a:r>
            <a:r>
              <a:rPr lang="hr-H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projektnih prijedloga uzimajući u obzir </a:t>
            </a:r>
            <a:r>
              <a:rPr lang="hr-HR" sz="2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popis (rang-listu) OOP-a</a:t>
            </a:r>
            <a:r>
              <a:rPr lang="hr-H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iz postupka </a:t>
            </a:r>
            <a:r>
              <a:rPr lang="hr-H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procjene kvalitete </a:t>
            </a:r>
            <a:r>
              <a:rPr lang="hr-H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uključujući Izvješća o ocjenjivanju </a:t>
            </a:r>
            <a:r>
              <a:rPr lang="hr-H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kvalitete</a:t>
            </a:r>
            <a:endParaRPr lang="hr-HR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hr-H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Ministarstvo za demografiju, obitelj, mlade i socijalnu politiku će </a:t>
            </a:r>
            <a:r>
              <a:rPr lang="hr-HR" sz="2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pisanim </a:t>
            </a:r>
            <a:r>
              <a:rPr lang="hr-HR" sz="2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putem</a:t>
            </a:r>
            <a:r>
              <a:rPr lang="hr-H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obavijestiti prijavitelje </a:t>
            </a:r>
            <a:r>
              <a:rPr lang="hr-H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čiji projektni prijedlozi su odabrani za financiranje, one čiji projektni prijedlozi </a:t>
            </a:r>
            <a:r>
              <a:rPr lang="hr-H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nisu odabrani</a:t>
            </a:r>
            <a:r>
              <a:rPr lang="hr-H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hr-H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kao i one čiji se projektni prijedlozi nalaze na rezervnoj </a:t>
            </a:r>
            <a:r>
              <a:rPr lang="hr-H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listi</a:t>
            </a:r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2411" y="5705230"/>
            <a:ext cx="7080738" cy="812800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1980" y="365125"/>
            <a:ext cx="1651820" cy="1314246"/>
          </a:xfrm>
          <a:prstGeom prst="rect">
            <a:avLst/>
          </a:prstGeom>
        </p:spPr>
      </p:pic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>
          <a:xfrm>
            <a:off x="2113242" y="6437733"/>
            <a:ext cx="7659076" cy="351692"/>
          </a:xfrm>
        </p:spPr>
        <p:txBody>
          <a:bodyPr/>
          <a:lstStyle/>
          <a:p>
            <a:endParaRPr lang="hr-HR" sz="800" dirty="0" smtClean="0"/>
          </a:p>
          <a:p>
            <a:r>
              <a:rPr lang="hr-HR" sz="800" b="1" dirty="0" smtClean="0"/>
              <a:t>Sadržaj prezentacije isključiva je odgovornost Ministarstva za demografiju, obitelj, mlade i socijalnu politiku. Organizacija info-radionice je sufinancirana u okviru Operativnog programa Učinkoviti ljudski potencijali 2014.-2020., iz Europskog socijalnog fonda.</a:t>
            </a:r>
            <a:endParaRPr lang="hr-HR" sz="800" b="1" dirty="0"/>
          </a:p>
        </p:txBody>
      </p:sp>
    </p:spTree>
    <p:extLst>
      <p:ext uri="{BB962C8B-B14F-4D97-AF65-F5344CB8AC3E}">
        <p14:creationId xmlns:p14="http://schemas.microsoft.com/office/powerpoint/2010/main" val="426538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8000">
              <a:srgbClr val="98D6EC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scene3d>
            <a:camera prst="orthographicFront"/>
            <a:lightRig rig="threePt" dir="t"/>
          </a:scene3d>
          <a:sp3d>
            <a:bevelB/>
          </a:sp3d>
        </p:spPr>
        <p:txBody>
          <a:bodyPr>
            <a:normAutofit/>
          </a:bodyPr>
          <a:lstStyle/>
          <a:p>
            <a:pPr algn="ctr"/>
            <a:r>
              <a:rPr lang="hr-HR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PRIGOVORI</a:t>
            </a:r>
            <a:endParaRPr lang="hr-HR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zervirano mjesto sadržaja 7"/>
          <p:cNvSpPr>
            <a:spLocks noGrp="1"/>
          </p:cNvSpPr>
          <p:nvPr>
            <p:ph idx="1"/>
          </p:nvPr>
        </p:nvSpPr>
        <p:spPr>
          <a:xfrm>
            <a:off x="838200" y="1813169"/>
            <a:ext cx="10515600" cy="4872766"/>
          </a:xfrm>
        </p:spPr>
        <p:txBody>
          <a:bodyPr>
            <a:normAutofit/>
          </a:bodyPr>
          <a:lstStyle/>
          <a:p>
            <a:pPr algn="just"/>
            <a:r>
              <a:rPr lang="hr-H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hr-H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rijavitelji </a:t>
            </a:r>
            <a:r>
              <a:rPr lang="hr-H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koji smatraju da su oštećeni zbog nepravilnog postupanja tijekom </a:t>
            </a:r>
            <a:r>
              <a:rPr lang="hr-H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postupanja nadležnog </a:t>
            </a:r>
            <a:r>
              <a:rPr lang="hr-H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Posredničkog tijela, imaju pravo podnijeti </a:t>
            </a:r>
            <a:r>
              <a:rPr lang="hr-HR" sz="1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prigovor Komisiji za odlučivanje o </a:t>
            </a:r>
            <a:r>
              <a:rPr lang="hr-HR" sz="1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prigovorima u </a:t>
            </a:r>
            <a:r>
              <a:rPr lang="hr-HR" sz="1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roku od 7 radnih dana </a:t>
            </a:r>
            <a:r>
              <a:rPr lang="hr-H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 dana primitka obavijesti o statusu njihovog </a:t>
            </a:r>
            <a:r>
              <a:rPr lang="hr-H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projektnog prijedloga </a:t>
            </a:r>
            <a:r>
              <a:rPr lang="hr-H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zbog sljedećih razloga: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hr-H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povrede </a:t>
            </a:r>
            <a:r>
              <a:rPr lang="hr-H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postupka opisanog u dokumentaciji predmetnog postupka dodjele </a:t>
            </a:r>
            <a:r>
              <a:rPr lang="hr-H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sredstava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hr-H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povrede sljedećih načela: jednakog </a:t>
            </a:r>
            <a:r>
              <a:rPr lang="hr-H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postupanja, </a:t>
            </a:r>
            <a:r>
              <a:rPr lang="hr-H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zabrane diskriminacije po bilo kojoj </a:t>
            </a:r>
            <a:r>
              <a:rPr lang="hr-H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osnovi, transparentnosti, </a:t>
            </a:r>
            <a:r>
              <a:rPr lang="hr-H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zaštite osobnih </a:t>
            </a:r>
            <a:r>
              <a:rPr lang="hr-H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podataka, razmjernosti, sprječavanja </a:t>
            </a:r>
            <a:r>
              <a:rPr lang="hr-H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sukoba </a:t>
            </a:r>
            <a:r>
              <a:rPr lang="hr-H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interesa, </a:t>
            </a:r>
            <a:r>
              <a:rPr lang="hr-H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tajnosti postupka dodjele bespovratnih </a:t>
            </a:r>
            <a:r>
              <a:rPr lang="hr-H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sredstava</a:t>
            </a:r>
            <a:endParaRPr lang="hr-HR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hr-H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prigovori </a:t>
            </a:r>
            <a:r>
              <a:rPr lang="hr-H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podnose Komisiji preporučenom pošiljkom s povratnicom na </a:t>
            </a:r>
            <a:r>
              <a:rPr lang="hr-H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adresu Upravljačkog </a:t>
            </a:r>
            <a:r>
              <a:rPr lang="hr-H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tijela za Operativni program „Učinkoviti ljudski potencijali</a:t>
            </a:r>
            <a:r>
              <a:rPr lang="hr-H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“:</a:t>
            </a:r>
            <a:endParaRPr lang="hr-HR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hr-H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</a:t>
            </a:r>
            <a:r>
              <a:rPr lang="hr-HR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Ministarstvo </a:t>
            </a:r>
            <a:r>
              <a:rPr lang="hr-H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rada i mirovinskoga sustava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r-HR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Komisija </a:t>
            </a:r>
            <a:r>
              <a:rPr lang="hr-H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 upravljanjem prigovorima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r-HR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Uprava </a:t>
            </a:r>
            <a:r>
              <a:rPr lang="hr-H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 upravljanje operativnim programima Europske unije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r-HR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Vukovarska </a:t>
            </a:r>
            <a:r>
              <a:rPr lang="hr-H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78 , 10 000 Zagreb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hr-H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1508" y="5572369"/>
            <a:ext cx="6736861" cy="937847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1980" y="365125"/>
            <a:ext cx="1651820" cy="1314246"/>
          </a:xfrm>
          <a:prstGeom prst="rect">
            <a:avLst/>
          </a:prstGeom>
        </p:spPr>
      </p:pic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>
          <a:xfrm>
            <a:off x="2113242" y="6437733"/>
            <a:ext cx="7659076" cy="351692"/>
          </a:xfrm>
        </p:spPr>
        <p:txBody>
          <a:bodyPr/>
          <a:lstStyle/>
          <a:p>
            <a:endParaRPr lang="hr-HR" sz="800" dirty="0" smtClean="0"/>
          </a:p>
          <a:p>
            <a:r>
              <a:rPr lang="hr-HR" sz="800" b="1" dirty="0" smtClean="0"/>
              <a:t>Sadržaj prezentacije isključiva je odgovornost Ministarstva za demografiju, obitelj, mlade i socijalnu politiku. Organizacija info-radionice je sufinancirana u okviru Operativnog programa Učinkoviti ljudski potencijali 2014.-2020., iz Europskog socijalnog fonda.</a:t>
            </a:r>
            <a:endParaRPr lang="hr-HR" sz="800" b="1" dirty="0"/>
          </a:p>
        </p:txBody>
      </p:sp>
    </p:spTree>
    <p:extLst>
      <p:ext uri="{BB962C8B-B14F-4D97-AF65-F5344CB8AC3E}">
        <p14:creationId xmlns:p14="http://schemas.microsoft.com/office/powerpoint/2010/main" val="231594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8000">
              <a:srgbClr val="98D6EC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scene3d>
            <a:camera prst="orthographicFront"/>
            <a:lightRig rig="threePt" dir="t"/>
          </a:scene3d>
          <a:sp3d>
            <a:bevelB/>
          </a:sp3d>
        </p:spPr>
        <p:txBody>
          <a:bodyPr>
            <a:normAutofit/>
          </a:bodyPr>
          <a:lstStyle/>
          <a:p>
            <a:pPr algn="ctr"/>
            <a:r>
              <a:rPr lang="hr-HR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ZAHTJEVI ZA POJAŠNJENJEM</a:t>
            </a:r>
            <a:endParaRPr lang="hr-HR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zervirano mjesto sadržaja 7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60310"/>
          </a:xfrm>
        </p:spPr>
        <p:txBody>
          <a:bodyPr>
            <a:normAutofit/>
          </a:bodyPr>
          <a:lstStyle/>
          <a:p>
            <a:pPr algn="just"/>
            <a:r>
              <a:rPr lang="hr-H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hr-H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rijavitelj </a:t>
            </a:r>
            <a:r>
              <a:rPr lang="hr-H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koji ne podnosi prigovor već traži određena pojašnjenja povezana s postupkom dodjele, zahtjev za pojašnjenjem podnosi tijelu nadležnom za pojedini postupak </a:t>
            </a:r>
            <a:r>
              <a:rPr lang="hr-H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dodjele</a:t>
            </a:r>
            <a:endParaRPr lang="hr-HR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hr-HR" sz="2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 postupak administrativne </a:t>
            </a:r>
            <a:r>
              <a:rPr lang="hr-HR" sz="2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provjere i procjene kvalitete</a:t>
            </a:r>
            <a:r>
              <a:rPr lang="hr-H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hr-H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zahtjev </a:t>
            </a:r>
            <a:r>
              <a:rPr lang="hr-H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 pojašnjenjem se dostavlja u pisanom obliku, poštom ili elektroničkim putem </a:t>
            </a:r>
            <a:r>
              <a:rPr lang="hr-H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adresu </a:t>
            </a:r>
            <a:r>
              <a:rPr lang="hr-HR" sz="2200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euprogrami@zaklada.civilnodrustvo.hr</a:t>
            </a:r>
            <a:r>
              <a:rPr lang="hr-H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 roku od 5 radnih dana od dana </a:t>
            </a:r>
            <a:r>
              <a:rPr lang="hr-H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zaprimanja obavijesti </a:t>
            </a:r>
            <a:r>
              <a:rPr lang="hr-H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statusu projektnog prijedloga nakon završetka pojedinog postupka dodjele</a:t>
            </a:r>
          </a:p>
          <a:p>
            <a:pPr algn="just"/>
            <a:r>
              <a:rPr lang="hr-HR" sz="2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</a:t>
            </a:r>
            <a:r>
              <a:rPr lang="hr-HR" sz="2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postupak </a:t>
            </a:r>
            <a:r>
              <a:rPr lang="hr-HR" sz="2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donošenja Odluke o financiranju</a:t>
            </a:r>
            <a:r>
              <a:rPr lang="hr-H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hr-H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zahtjev </a:t>
            </a:r>
            <a:r>
              <a:rPr lang="hr-H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 pojašnjenjem se dostavlja u pisanom obliku, poštom, osobnom dostavom </a:t>
            </a:r>
            <a:r>
              <a:rPr lang="hr-H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ili elektroničkim </a:t>
            </a:r>
            <a:r>
              <a:rPr lang="hr-H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putem na adresu </a:t>
            </a:r>
            <a:r>
              <a:rPr lang="hr-HR" sz="2200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esf@mdomsp.hr</a:t>
            </a:r>
            <a:r>
              <a:rPr lang="hr-H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 roku od 5 radnih dana od dana </a:t>
            </a:r>
            <a:r>
              <a:rPr lang="hr-H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zaprimanja obavijesti </a:t>
            </a:r>
            <a:r>
              <a:rPr lang="hr-H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statusu projektnog prijedloga nakon završetka pojedinog postupka dodjele</a:t>
            </a:r>
            <a:endParaRPr lang="hr-H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1508" y="5603632"/>
            <a:ext cx="7190154" cy="906584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1980" y="365125"/>
            <a:ext cx="1651820" cy="1314246"/>
          </a:xfrm>
          <a:prstGeom prst="rect">
            <a:avLst/>
          </a:prstGeom>
        </p:spPr>
      </p:pic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>
          <a:xfrm>
            <a:off x="2113242" y="6437733"/>
            <a:ext cx="7659076" cy="351692"/>
          </a:xfrm>
        </p:spPr>
        <p:txBody>
          <a:bodyPr/>
          <a:lstStyle/>
          <a:p>
            <a:endParaRPr lang="hr-HR" sz="800" dirty="0" smtClean="0"/>
          </a:p>
          <a:p>
            <a:r>
              <a:rPr lang="hr-HR" sz="800" b="1" dirty="0" smtClean="0"/>
              <a:t>Sadržaj prezentacije isključiva je odgovornost Ministarstva za demografiju, obitelj, mlade i socijalnu politiku. Organizacija info-radionice je sufinancirana u okviru Operativnog programa Učinkoviti ljudski potencijali 2014.-2020., iz Europskog socijalnog fonda.</a:t>
            </a:r>
            <a:endParaRPr lang="hr-HR" sz="800" b="1" dirty="0"/>
          </a:p>
        </p:txBody>
      </p:sp>
    </p:spTree>
    <p:extLst>
      <p:ext uri="{BB962C8B-B14F-4D97-AF65-F5344CB8AC3E}">
        <p14:creationId xmlns:p14="http://schemas.microsoft.com/office/powerpoint/2010/main" val="416244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8000">
              <a:srgbClr val="98D6EC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scene3d>
            <a:camera prst="orthographicFront"/>
            <a:lightRig rig="threePt" dir="t"/>
          </a:scene3d>
          <a:sp3d>
            <a:bevelB/>
          </a:sp3d>
        </p:spPr>
        <p:txBody>
          <a:bodyPr>
            <a:normAutofit/>
          </a:bodyPr>
          <a:lstStyle/>
          <a:p>
            <a:pPr algn="ctr"/>
            <a:r>
              <a:rPr lang="hr-HR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UGOVOR O DODJELI BESPOVRATNIH </a:t>
            </a:r>
            <a:br>
              <a:rPr lang="hr-HR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SREDSTAVA</a:t>
            </a:r>
            <a:endParaRPr lang="hr-HR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zervirano mjesto sadržaja 7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60310"/>
          </a:xfrm>
        </p:spPr>
        <p:txBody>
          <a:bodyPr>
            <a:normAutofit/>
          </a:bodyPr>
          <a:lstStyle/>
          <a:p>
            <a:pPr algn="just"/>
            <a:r>
              <a:rPr lang="hr-H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nakon </a:t>
            </a:r>
            <a:r>
              <a:rPr lang="hr-H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završetka postupka evaluacije projekata i donošenja Odluke o financiranju s uspješnim prijaviteljima se sklapa </a:t>
            </a:r>
            <a:r>
              <a:rPr lang="hr-HR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ugovor o dodjeli bespovratnih </a:t>
            </a:r>
            <a:r>
              <a:rPr lang="hr-HR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sredstava</a:t>
            </a:r>
            <a:endParaRPr lang="hr-HR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r>
              <a:rPr lang="hr-H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just"/>
            <a:r>
              <a:rPr lang="hr-H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ugovor </a:t>
            </a:r>
            <a:r>
              <a:rPr lang="hr-H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dodjeli bespovratnih sredstava je ugovor između </a:t>
            </a:r>
            <a:r>
              <a:rPr lang="hr-HR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Korisnika</a:t>
            </a:r>
            <a:r>
              <a:rPr lang="hr-H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 </a:t>
            </a:r>
            <a:r>
              <a:rPr lang="hr-HR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Ministarstva za demografiju, obitelj, mlade i socijalnu politiku</a:t>
            </a:r>
            <a:r>
              <a:rPr lang="hr-H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kao Posredničkog tijela razine 1 i </a:t>
            </a:r>
            <a:r>
              <a:rPr lang="hr-HR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Nacionalne </a:t>
            </a:r>
            <a:r>
              <a:rPr lang="hr-HR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zaklade za razvoj </a:t>
            </a:r>
            <a:r>
              <a:rPr lang="hr-HR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civilnoga </a:t>
            </a:r>
            <a:r>
              <a:rPr lang="hr-HR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društva</a:t>
            </a:r>
            <a:r>
              <a:rPr lang="hr-H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kao Posredničkog </a:t>
            </a:r>
            <a:r>
              <a:rPr lang="hr-H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tijela razine 2 kojim se utvrđuje najviši iznos bespovratnih sredstava </a:t>
            </a:r>
            <a:r>
              <a:rPr lang="hr-H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dodijeljen projektu </a:t>
            </a:r>
            <a:r>
              <a:rPr lang="hr-H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(iz izvora Državnog proračuna RH i izvora EU) te drugi financijski i provedbeni uvjeti </a:t>
            </a:r>
            <a:r>
              <a:rPr lang="hr-H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Projekta i </a:t>
            </a:r>
            <a:r>
              <a:rPr lang="hr-H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potpisuje se u roku od najviše </a:t>
            </a:r>
            <a:r>
              <a:rPr lang="hr-HR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 kalendarskih dana </a:t>
            </a:r>
            <a:r>
              <a:rPr lang="hr-H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 objave Odluke o </a:t>
            </a:r>
            <a:r>
              <a:rPr lang="hr-H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financiranju </a:t>
            </a:r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1508" y="5603632"/>
            <a:ext cx="7190154" cy="906584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1980" y="365125"/>
            <a:ext cx="1651820" cy="1314246"/>
          </a:xfrm>
          <a:prstGeom prst="rect">
            <a:avLst/>
          </a:prstGeom>
        </p:spPr>
      </p:pic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>
          <a:xfrm>
            <a:off x="2113242" y="6437733"/>
            <a:ext cx="7659076" cy="351692"/>
          </a:xfrm>
        </p:spPr>
        <p:txBody>
          <a:bodyPr/>
          <a:lstStyle/>
          <a:p>
            <a:endParaRPr lang="hr-HR" sz="800" dirty="0" smtClean="0"/>
          </a:p>
          <a:p>
            <a:r>
              <a:rPr lang="hr-HR" sz="800" b="1" dirty="0" smtClean="0"/>
              <a:t>Sadržaj prezentacije isključiva je odgovornost Ministarstva za demografiju, obitelj, mlade i socijalnu politiku. Organizacija info-radionice je sufinancirana u okviru Operativnog programa Učinkoviti ljudski potencijali 2014.-2020., iz Europskog socijalnog fonda.</a:t>
            </a:r>
            <a:endParaRPr lang="hr-HR" sz="800" b="1" dirty="0"/>
          </a:p>
        </p:txBody>
      </p:sp>
    </p:spTree>
    <p:extLst>
      <p:ext uri="{BB962C8B-B14F-4D97-AF65-F5344CB8AC3E}">
        <p14:creationId xmlns:p14="http://schemas.microsoft.com/office/powerpoint/2010/main" val="70503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8000">
              <a:srgbClr val="98D6EC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2163097"/>
            <a:ext cx="10515600" cy="3313471"/>
          </a:xfrm>
        </p:spPr>
        <p:txBody>
          <a:bodyPr>
            <a:normAutofit fontScale="90000"/>
          </a:bodyPr>
          <a:lstStyle/>
          <a:p>
            <a:r>
              <a:rPr lang="hr-HR" sz="2800" b="1" dirty="0" smtClean="0"/>
              <a:t/>
            </a:r>
            <a:br>
              <a:rPr lang="hr-HR" sz="2800" b="1" dirty="0" smtClean="0"/>
            </a:br>
            <a:r>
              <a:rPr lang="hr-HR" sz="2800" dirty="0" smtClean="0">
                <a:latin typeface="+mn-lt"/>
              </a:rPr>
              <a:t>Procjena </a:t>
            </a:r>
            <a:r>
              <a:rPr lang="hr-HR" sz="2800" dirty="0">
                <a:latin typeface="+mn-lt"/>
              </a:rPr>
              <a:t>je </a:t>
            </a:r>
            <a:r>
              <a:rPr lang="hr-HR" sz="2800" dirty="0" smtClean="0">
                <a:latin typeface="+mn-lt"/>
              </a:rPr>
              <a:t>kako </a:t>
            </a:r>
            <a:r>
              <a:rPr lang="hr-HR" sz="2800" dirty="0">
                <a:latin typeface="+mn-lt"/>
              </a:rPr>
              <a:t>se od ukupnog broja osoba s invaliditetom manje od 2% bavi nekom športsko-rekreativnom </a:t>
            </a:r>
            <a:r>
              <a:rPr lang="hr-HR" sz="2800" dirty="0" smtClean="0">
                <a:latin typeface="+mn-lt"/>
              </a:rPr>
              <a:t>aktivnošću.</a:t>
            </a:r>
            <a:r>
              <a:rPr lang="hr-HR" sz="2800" dirty="0">
                <a:latin typeface="+mn-lt"/>
              </a:rPr>
              <a:t/>
            </a:r>
            <a:br>
              <a:rPr lang="hr-HR" sz="2800" dirty="0">
                <a:latin typeface="+mn-lt"/>
              </a:rPr>
            </a:br>
            <a:r>
              <a:rPr lang="hr-HR" sz="2800" dirty="0">
                <a:latin typeface="+mn-lt"/>
              </a:rPr>
              <a:t/>
            </a:r>
            <a:br>
              <a:rPr lang="hr-HR" sz="2800" dirty="0">
                <a:latin typeface="+mn-lt"/>
              </a:rPr>
            </a:br>
            <a:r>
              <a:rPr lang="hr-HR" sz="2800" dirty="0" smtClean="0">
                <a:latin typeface="+mn-lt"/>
              </a:rPr>
              <a:t>Također, rastuća je pojava </a:t>
            </a:r>
            <a:r>
              <a:rPr lang="hr-HR" sz="2800" dirty="0">
                <a:latin typeface="+mn-lt"/>
              </a:rPr>
              <a:t>da djeca </a:t>
            </a:r>
            <a:r>
              <a:rPr lang="hr-HR" sz="2800" dirty="0" smtClean="0">
                <a:latin typeface="+mn-lt"/>
              </a:rPr>
              <a:t>i mladi sudjelovanje </a:t>
            </a:r>
            <a:r>
              <a:rPr lang="hr-HR" sz="2800" dirty="0">
                <a:latin typeface="+mn-lt"/>
              </a:rPr>
              <a:t>u različitim aktivnostima slobodnog vremena moraju </a:t>
            </a:r>
            <a:r>
              <a:rPr lang="hr-HR" sz="2800" dirty="0" smtClean="0">
                <a:latin typeface="+mn-lt"/>
              </a:rPr>
              <a:t>platiti što djecu u riziku od siromaštva i socijalne isključenosti stavlja u nepovoljan položaj za bavljenje športom.</a:t>
            </a:r>
            <a:r>
              <a:rPr lang="hr-HR" sz="2800" b="1" dirty="0"/>
              <a:t/>
            </a:r>
            <a:br>
              <a:rPr lang="hr-HR" sz="2800" b="1" dirty="0"/>
            </a:br>
            <a:r>
              <a:rPr lang="hr-HR" sz="2800" b="1" dirty="0" smtClean="0"/>
              <a:t/>
            </a:r>
            <a:br>
              <a:rPr lang="hr-HR" sz="2800" b="1" dirty="0" smtClean="0"/>
            </a:br>
            <a:r>
              <a:rPr lang="hr-HR" sz="2800" b="1" dirty="0" smtClean="0"/>
              <a:t/>
            </a:r>
            <a:br>
              <a:rPr lang="hr-HR" sz="2800" b="1" dirty="0" smtClean="0"/>
            </a:br>
            <a:r>
              <a:rPr lang="hr-HR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r-HR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hr-HR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847" y="5382783"/>
            <a:ext cx="7736307" cy="1097060"/>
          </a:xfrm>
        </p:spPr>
      </p:pic>
      <p:sp>
        <p:nvSpPr>
          <p:cNvPr id="6" name="TekstniOkvir 5"/>
          <p:cNvSpPr txBox="1"/>
          <p:nvPr/>
        </p:nvSpPr>
        <p:spPr>
          <a:xfrm>
            <a:off x="838199" y="639097"/>
            <a:ext cx="10515601" cy="1366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pic>
        <p:nvPicPr>
          <p:cNvPr id="13" name="Slika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" r="24" b="9501"/>
          <a:stretch/>
        </p:blipFill>
        <p:spPr>
          <a:xfrm>
            <a:off x="2227847" y="224617"/>
            <a:ext cx="7736307" cy="1692000"/>
          </a:xfrm>
          <a:prstGeom prst="rect">
            <a:avLst/>
          </a:prstGeom>
        </p:spPr>
      </p:pic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>
          <a:xfrm>
            <a:off x="2250831" y="6479843"/>
            <a:ext cx="7713323" cy="365125"/>
          </a:xfrm>
        </p:spPr>
        <p:txBody>
          <a:bodyPr/>
          <a:lstStyle/>
          <a:p>
            <a:r>
              <a:rPr lang="hr-HR" sz="800" b="1" dirty="0" smtClean="0"/>
              <a:t>Sadržaj prezentacije isključiva je odgovornost Ministarstva za demografiju, obitelj, mlade i socijalnu politiku. Organizacija info-radionice je sufinancirana u okviru Operativnog programa Učinkoviti ljudski potencijali 2014.-2020., iz Europskog socijalnog fonda.</a:t>
            </a:r>
            <a:endParaRPr lang="hr-HR" sz="800" b="1" dirty="0"/>
          </a:p>
        </p:txBody>
      </p:sp>
    </p:spTree>
    <p:extLst>
      <p:ext uri="{BB962C8B-B14F-4D97-AF65-F5344CB8AC3E}">
        <p14:creationId xmlns:p14="http://schemas.microsoft.com/office/powerpoint/2010/main" val="223308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8000">
              <a:srgbClr val="98D6EC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scene3d>
            <a:camera prst="orthographicFront"/>
            <a:lightRig rig="threePt" dir="t"/>
          </a:scene3d>
          <a:sp3d>
            <a:bevelB/>
          </a:sp3d>
        </p:spPr>
        <p:txBody>
          <a:bodyPr>
            <a:normAutofit/>
          </a:bodyPr>
          <a:lstStyle/>
          <a:p>
            <a:pPr algn="ctr"/>
            <a:endParaRPr lang="hr-HR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zervirano mjesto sadržaja 7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6031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l-PL" sz="4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pl-PL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HVALA </a:t>
            </a:r>
            <a:r>
              <a:rPr lang="pl-PL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PAŽNJI I PUNO SREĆE S PRIJAVAMA!</a:t>
            </a:r>
          </a:p>
          <a:p>
            <a:pPr algn="just"/>
            <a:endParaRPr lang="pl-PL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pl-PL" sz="44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esf@mdomsp.hr </a:t>
            </a:r>
          </a:p>
          <a:p>
            <a:pPr algn="just"/>
            <a:endParaRPr lang="hr-H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1508" y="5603632"/>
            <a:ext cx="7190154" cy="906584"/>
          </a:xfrm>
          <a:prstGeom prst="rect">
            <a:avLst/>
          </a:prstGeom>
        </p:spPr>
      </p:pic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>
          <a:xfrm>
            <a:off x="2113242" y="6437733"/>
            <a:ext cx="7659076" cy="351692"/>
          </a:xfrm>
        </p:spPr>
        <p:txBody>
          <a:bodyPr/>
          <a:lstStyle/>
          <a:p>
            <a:endParaRPr lang="hr-HR" sz="800" dirty="0" smtClean="0"/>
          </a:p>
          <a:p>
            <a:r>
              <a:rPr lang="hr-HR" sz="800" b="1" dirty="0" smtClean="0"/>
              <a:t>Sadržaj prezentacije isključiva je odgovornost Ministarstva za demografiju, obitelj, mlade i socijalnu politiku. Organizacija info-radionice je sufinancirana u okviru Operativnog programa Učinkoviti ljudski potencijali 2014.-2020., iz Europskog socijalnog fonda.</a:t>
            </a:r>
            <a:endParaRPr lang="hr-HR" sz="800" b="1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" r="24" b="9501"/>
          <a:stretch/>
        </p:blipFill>
        <p:spPr>
          <a:xfrm>
            <a:off x="2227847" y="224617"/>
            <a:ext cx="7736307" cy="16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69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8000">
              <a:srgbClr val="98D6EC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2163097"/>
            <a:ext cx="10515600" cy="3313471"/>
          </a:xfrm>
        </p:spPr>
        <p:txBody>
          <a:bodyPr>
            <a:normAutofit fontScale="90000"/>
          </a:bodyPr>
          <a:lstStyle/>
          <a:p>
            <a:r>
              <a:rPr lang="hr-HR" sz="2800" b="1" dirty="0" smtClean="0"/>
              <a:t/>
            </a:r>
            <a:br>
              <a:rPr lang="hr-HR" sz="2800" b="1" dirty="0" smtClean="0"/>
            </a:br>
            <a:r>
              <a:rPr lang="hr-HR" sz="2800" b="1" dirty="0" smtClean="0"/>
              <a:t/>
            </a:r>
            <a:br>
              <a:rPr lang="hr-HR" sz="2800" b="1" dirty="0" smtClean="0"/>
            </a:br>
            <a:r>
              <a:rPr lang="hr-HR" sz="2800" dirty="0" smtClean="0">
                <a:latin typeface="+mn-lt"/>
              </a:rPr>
              <a:t>Sudjelovanje </a:t>
            </a:r>
            <a:r>
              <a:rPr lang="hr-HR" sz="2800" dirty="0">
                <a:latin typeface="+mn-lt"/>
              </a:rPr>
              <a:t>u športskim aktivnostima može </a:t>
            </a:r>
            <a:r>
              <a:rPr lang="hr-HR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doprinijeti uključivanju u društvo</a:t>
            </a:r>
            <a:r>
              <a:rPr lang="hr-HR" sz="2800" dirty="0">
                <a:latin typeface="+mn-lt"/>
              </a:rPr>
              <a:t>, a osim stjecanja zdravih životnih navika može pozitivno utjecati na </a:t>
            </a:r>
            <a:r>
              <a:rPr lang="hr-HR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stjecanje različitih </a:t>
            </a:r>
            <a:r>
              <a:rPr lang="hr-HR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vještina</a:t>
            </a:r>
            <a:r>
              <a:rPr lang="hr-HR" sz="2800" dirty="0" smtClean="0">
                <a:latin typeface="+mn-lt"/>
              </a:rPr>
              <a:t>:</a:t>
            </a:r>
            <a:br>
              <a:rPr lang="hr-HR" sz="2800" dirty="0" smtClean="0">
                <a:latin typeface="+mn-lt"/>
              </a:rPr>
            </a:br>
            <a:r>
              <a:rPr lang="hr-HR" sz="2800" dirty="0">
                <a:latin typeface="+mn-lt"/>
              </a:rPr>
              <a:t/>
            </a:r>
            <a:br>
              <a:rPr lang="hr-HR" sz="2800" dirty="0">
                <a:latin typeface="+mn-lt"/>
              </a:rPr>
            </a:br>
            <a:r>
              <a:rPr lang="hr-HR" sz="2800" dirty="0" smtClean="0">
                <a:latin typeface="+mn-lt"/>
              </a:rPr>
              <a:t>- komunikacijske </a:t>
            </a:r>
            <a:r>
              <a:rPr lang="hr-HR" sz="2800" dirty="0">
                <a:latin typeface="+mn-lt"/>
              </a:rPr>
              <a:t>vještine, vještine timskog rada, organiziranja, upravljanja vremenom, planiranja, suradnje, rješavanja sukoba, razvoj koncentracije i pažnje, poboljšanje samopouzdanja i samopoštovanja, podizanje motivacije, oblikovanje optimalnih ciljeva </a:t>
            </a:r>
            <a:r>
              <a:rPr lang="hr-HR" sz="2800" dirty="0" smtClean="0">
                <a:latin typeface="+mn-lt"/>
              </a:rPr>
              <a:t>postignuća i </a:t>
            </a:r>
            <a:r>
              <a:rPr lang="hr-HR" sz="2800" dirty="0">
                <a:latin typeface="+mn-lt"/>
              </a:rPr>
              <a:t>savladavanje </a:t>
            </a:r>
            <a:r>
              <a:rPr lang="hr-HR" sz="2800" dirty="0" smtClean="0">
                <a:latin typeface="+mn-lt"/>
              </a:rPr>
              <a:t>stresa</a:t>
            </a:r>
            <a:r>
              <a:rPr lang="hr-HR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r-HR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hr-HR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847" y="5382783"/>
            <a:ext cx="7736307" cy="1097060"/>
          </a:xfrm>
        </p:spPr>
      </p:pic>
      <p:sp>
        <p:nvSpPr>
          <p:cNvPr id="6" name="TekstniOkvir 5"/>
          <p:cNvSpPr txBox="1"/>
          <p:nvPr/>
        </p:nvSpPr>
        <p:spPr>
          <a:xfrm>
            <a:off x="838199" y="639097"/>
            <a:ext cx="10515601" cy="1366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pic>
        <p:nvPicPr>
          <p:cNvPr id="13" name="Slika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" r="24" b="9501"/>
          <a:stretch/>
        </p:blipFill>
        <p:spPr>
          <a:xfrm>
            <a:off x="2227847" y="224617"/>
            <a:ext cx="7736307" cy="1692000"/>
          </a:xfrm>
          <a:prstGeom prst="rect">
            <a:avLst/>
          </a:prstGeom>
        </p:spPr>
      </p:pic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>
          <a:xfrm>
            <a:off x="2250831" y="6479843"/>
            <a:ext cx="7713323" cy="365125"/>
          </a:xfrm>
        </p:spPr>
        <p:txBody>
          <a:bodyPr/>
          <a:lstStyle/>
          <a:p>
            <a:r>
              <a:rPr lang="hr-HR" sz="800" b="1" dirty="0" smtClean="0"/>
              <a:t>Sadržaj prezentacije isključiva je odgovornost Ministarstva za demografiju, obitelj, mlade i socijalnu politiku. Organizacija info-radionice je sufinancirana u okviru Operativnog programa Učinkoviti ljudski potencijali 2014.-2020., iz Europskog socijalnog fonda.</a:t>
            </a:r>
            <a:endParaRPr lang="hr-HR" sz="800" b="1" dirty="0"/>
          </a:p>
        </p:txBody>
      </p:sp>
    </p:spTree>
    <p:extLst>
      <p:ext uri="{BB962C8B-B14F-4D97-AF65-F5344CB8AC3E}">
        <p14:creationId xmlns:p14="http://schemas.microsoft.com/office/powerpoint/2010/main" val="225559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8000">
              <a:srgbClr val="98D6EC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2163097"/>
            <a:ext cx="10515600" cy="3313471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>
                <a:latin typeface="+mn-lt"/>
              </a:rPr>
              <a:t>Središnji državni ured za šport </a:t>
            </a:r>
            <a:r>
              <a:rPr lang="hr-HR" sz="2800" dirty="0" smtClean="0">
                <a:latin typeface="+mn-lt"/>
              </a:rPr>
              <a:t>u </a:t>
            </a:r>
            <a:r>
              <a:rPr lang="hr-HR" sz="2800" dirty="0">
                <a:latin typeface="+mn-lt"/>
              </a:rPr>
              <a:t>suradnji s </a:t>
            </a:r>
            <a:r>
              <a:rPr lang="hr-HR" sz="2800" dirty="0" smtClean="0">
                <a:latin typeface="+mn-lt"/>
              </a:rPr>
              <a:t>Ministarstvom rada i mirovinskoga sustava, Ministarstvom </a:t>
            </a:r>
            <a:r>
              <a:rPr lang="hr-HR" sz="2800" dirty="0">
                <a:latin typeface="+mn-lt"/>
              </a:rPr>
              <a:t>za demografiju, obitelj, mlade i socijalnu </a:t>
            </a:r>
            <a:r>
              <a:rPr lang="hr-HR" sz="2800" dirty="0" smtClean="0">
                <a:latin typeface="+mn-lt"/>
              </a:rPr>
              <a:t>politiku te Nacionalnom zakladom za razvoj civilnoga </a:t>
            </a:r>
            <a:r>
              <a:rPr lang="hr-HR" sz="2800" dirty="0">
                <a:latin typeface="+mn-lt"/>
              </a:rPr>
              <a:t>društva inicira i pokreće </a:t>
            </a:r>
            <a:r>
              <a:rPr lang="hr-HR" sz="2800" dirty="0" smtClean="0">
                <a:latin typeface="+mn-lt"/>
              </a:rPr>
              <a:t>ovaj </a:t>
            </a:r>
            <a:r>
              <a:rPr lang="hr-HR" sz="2800" dirty="0">
                <a:latin typeface="+mn-lt"/>
              </a:rPr>
              <a:t>P</a:t>
            </a:r>
            <a:r>
              <a:rPr lang="hr-HR" sz="2800" dirty="0" smtClean="0">
                <a:latin typeface="+mn-lt"/>
              </a:rPr>
              <a:t>oziv </a:t>
            </a:r>
            <a:r>
              <a:rPr lang="hr-HR" sz="2800" b="1" dirty="0" smtClean="0"/>
              <a:t/>
            </a:r>
            <a:br>
              <a:rPr lang="hr-HR" sz="2800" b="1" dirty="0" smtClean="0"/>
            </a:br>
            <a:r>
              <a:rPr lang="hr-HR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r-HR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hr-HR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847" y="5382783"/>
            <a:ext cx="7736307" cy="1097060"/>
          </a:xfrm>
        </p:spPr>
      </p:pic>
      <p:sp>
        <p:nvSpPr>
          <p:cNvPr id="6" name="TekstniOkvir 5"/>
          <p:cNvSpPr txBox="1"/>
          <p:nvPr/>
        </p:nvSpPr>
        <p:spPr>
          <a:xfrm>
            <a:off x="838199" y="639097"/>
            <a:ext cx="10515601" cy="1366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pic>
        <p:nvPicPr>
          <p:cNvPr id="13" name="Slika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" r="24" b="9501"/>
          <a:stretch/>
        </p:blipFill>
        <p:spPr>
          <a:xfrm>
            <a:off x="2227847" y="224617"/>
            <a:ext cx="7736307" cy="1692000"/>
          </a:xfrm>
          <a:prstGeom prst="rect">
            <a:avLst/>
          </a:prstGeom>
        </p:spPr>
      </p:pic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>
          <a:xfrm>
            <a:off x="2250831" y="6479843"/>
            <a:ext cx="7713323" cy="365125"/>
          </a:xfrm>
        </p:spPr>
        <p:txBody>
          <a:bodyPr/>
          <a:lstStyle/>
          <a:p>
            <a:r>
              <a:rPr lang="hr-HR" sz="800" b="1" dirty="0" smtClean="0"/>
              <a:t>Sadržaj prezentacije isključiva je odgovornost Ministarstva za demografiju, obitelj, mlade i socijalnu politiku. Organizacija info-radionice je sufinancirana u okviru Operativnog programa Učinkoviti ljudski potencijali 2014.-2020., iz Europskog socijalnog fonda.</a:t>
            </a:r>
            <a:endParaRPr lang="hr-HR" sz="800" b="1" dirty="0"/>
          </a:p>
        </p:txBody>
      </p:sp>
    </p:spTree>
    <p:extLst>
      <p:ext uri="{BB962C8B-B14F-4D97-AF65-F5344CB8AC3E}">
        <p14:creationId xmlns:p14="http://schemas.microsoft.com/office/powerpoint/2010/main" val="119609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8000">
              <a:srgbClr val="98D6EC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scene3d>
            <a:camera prst="orthographicFront"/>
            <a:lightRig rig="threePt" dir="t"/>
          </a:scene3d>
          <a:sp3d>
            <a:bevelB/>
          </a:sp3d>
        </p:spPr>
        <p:txBody>
          <a:bodyPr>
            <a:normAutofit/>
          </a:bodyPr>
          <a:lstStyle/>
          <a:p>
            <a:pPr algn="ctr"/>
            <a:r>
              <a:rPr lang="hr-HR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SVRHA POZIVA                          </a:t>
            </a:r>
            <a:endParaRPr lang="hr-HR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zervirano mjesto sadržaja 7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60310"/>
          </a:xfrm>
        </p:spPr>
        <p:txBody>
          <a:bodyPr/>
          <a:lstStyle/>
          <a:p>
            <a:pPr marL="0" indent="0" algn="just">
              <a:buNone/>
            </a:pPr>
            <a:endParaRPr lang="hr-H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hr-H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pružanje potpore aktivnostima unaprjeđenja kvalitete života osoba s invaliditetom kroz poboljšanje pristupa i sudjelovanje u športskim sadržajima te aktivnostima povećanja dostupnosti besplatnih športskih sadržaja za djecu i mlade u riziku od socijalne isključenosti</a:t>
            </a:r>
          </a:p>
          <a:p>
            <a:pPr algn="just"/>
            <a:endParaRPr lang="hr-H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hr-H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r-H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4705" y="5395500"/>
            <a:ext cx="7742591" cy="1097375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1980" y="365125"/>
            <a:ext cx="1651820" cy="1314246"/>
          </a:xfrm>
          <a:prstGeom prst="rect">
            <a:avLst/>
          </a:prstGeom>
        </p:spPr>
      </p:pic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>
          <a:xfrm>
            <a:off x="2224705" y="6492875"/>
            <a:ext cx="7742590" cy="365125"/>
          </a:xfrm>
        </p:spPr>
        <p:txBody>
          <a:bodyPr/>
          <a:lstStyle/>
          <a:p>
            <a:r>
              <a:rPr lang="hr-HR" sz="800" b="1" dirty="0" smtClean="0"/>
              <a:t>Sadržaj prezentacije isključiva je odgovornost Ministarstva za demografiju, obitelj, mlade i socijalnu politiku. Organizacija info-radionice je sufinancirana u okviru Operativnog programa Učinkoviti ljudski potencijali 2014.-2020., iz Europskog socijalnog fonda.</a:t>
            </a:r>
            <a:endParaRPr lang="hr-HR" sz="800" b="1" dirty="0"/>
          </a:p>
        </p:txBody>
      </p:sp>
    </p:spTree>
    <p:extLst>
      <p:ext uri="{BB962C8B-B14F-4D97-AF65-F5344CB8AC3E}">
        <p14:creationId xmlns:p14="http://schemas.microsoft.com/office/powerpoint/2010/main" val="43650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8000">
              <a:srgbClr val="98D6EC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scene3d>
            <a:camera prst="orthographicFront"/>
            <a:lightRig rig="threePt" dir="t"/>
          </a:scene3d>
          <a:sp3d>
            <a:bevelB/>
          </a:sp3d>
        </p:spPr>
        <p:txBody>
          <a:bodyPr>
            <a:normAutofit/>
          </a:bodyPr>
          <a:lstStyle/>
          <a:p>
            <a:pPr algn="ctr"/>
            <a:r>
              <a:rPr lang="hr-HR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FINANCIJSKA ALOKACIJA I IZNOS </a:t>
            </a:r>
            <a:br>
              <a:rPr lang="hr-HR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BESPOVRATNIH SREDSTAVA                          </a:t>
            </a:r>
            <a:endParaRPr lang="hr-HR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zervirano mjesto sadržaja 7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60310"/>
          </a:xfrm>
        </p:spPr>
        <p:txBody>
          <a:bodyPr>
            <a:normAutofit/>
          </a:bodyPr>
          <a:lstStyle/>
          <a:p>
            <a:pPr algn="just"/>
            <a:endParaRPr lang="hr-H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hr-H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ukupna bespovratna sredstva Poziva: </a:t>
            </a:r>
            <a:r>
              <a:rPr lang="hr-HR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50.000.000,00 kn</a:t>
            </a:r>
          </a:p>
          <a:p>
            <a:pPr algn="just"/>
            <a:r>
              <a:rPr lang="hr-H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r>
              <a:rPr lang="hr-H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kupna bespovratna sredstva prema KOMPONENTAMA:</a:t>
            </a:r>
          </a:p>
          <a:p>
            <a:pPr lvl="1" algn="just"/>
            <a:r>
              <a:rPr lang="hr-HR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KOMPONENTA 1: </a:t>
            </a:r>
            <a:r>
              <a:rPr lang="hr-HR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22.000.000,00 kn</a:t>
            </a:r>
          </a:p>
          <a:p>
            <a:pPr lvl="1" algn="just"/>
            <a:r>
              <a:rPr lang="hr-HR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KOMPONENTA 2: </a:t>
            </a:r>
            <a:r>
              <a:rPr lang="hr-HR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28.000.000,00 </a:t>
            </a:r>
            <a:r>
              <a:rPr lang="hr-HR" b="1" u="sn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</a:t>
            </a:r>
            <a:endParaRPr lang="hr-HR" b="1" u="sng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hr-H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hr-H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znos bespovratnih sredstava po pojedinom projektu:</a:t>
            </a:r>
            <a:endParaRPr lang="hr-H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algn="just"/>
            <a:r>
              <a:rPr lang="hr-HR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KOMPONENTA 1: </a:t>
            </a:r>
            <a:r>
              <a:rPr lang="hr-HR" b="1" u="sn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150.000,00 kn – 1.000.000,00 </a:t>
            </a:r>
            <a:r>
              <a:rPr lang="hr-HR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</a:t>
            </a:r>
          </a:p>
          <a:p>
            <a:pPr lvl="1" algn="just"/>
            <a:r>
              <a:rPr lang="hr-HR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KOMPONENTA 2: </a:t>
            </a:r>
            <a:r>
              <a:rPr lang="hr-HR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hr-HR" b="1" u="sn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00.000,00 kn – 1.500.000,00 kn</a:t>
            </a:r>
          </a:p>
          <a:p>
            <a:pPr marL="457200" lvl="1" indent="0" algn="just">
              <a:buNone/>
            </a:pPr>
            <a:endParaRPr lang="hr-HR" b="1" u="sng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hr-H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 algn="just">
              <a:buNone/>
            </a:pPr>
            <a:endParaRPr lang="hr-H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hr-H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hr-H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3242" y="5518223"/>
            <a:ext cx="7911849" cy="999808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1980" y="365125"/>
            <a:ext cx="1651820" cy="1314246"/>
          </a:xfrm>
          <a:prstGeom prst="rect">
            <a:avLst/>
          </a:prstGeom>
        </p:spPr>
      </p:pic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>
          <a:xfrm>
            <a:off x="2113242" y="6437733"/>
            <a:ext cx="7659076" cy="351692"/>
          </a:xfrm>
        </p:spPr>
        <p:txBody>
          <a:bodyPr/>
          <a:lstStyle/>
          <a:p>
            <a:endParaRPr lang="hr-HR" sz="800" dirty="0" smtClean="0"/>
          </a:p>
          <a:p>
            <a:r>
              <a:rPr lang="hr-HR" sz="800" b="1" dirty="0" smtClean="0"/>
              <a:t>Sadržaj prezentacije isključiva je odgovornost Ministarstva za demografiju, obitelj, mlade i socijalnu politiku. Organizacija info-radionice je sufinancirana u okviru Operativnog programa Učinkoviti ljudski potencijali 2014.-2020., iz Europskog socijalnog fonda.</a:t>
            </a:r>
            <a:endParaRPr lang="hr-HR" sz="800" b="1" dirty="0"/>
          </a:p>
        </p:txBody>
      </p:sp>
    </p:spTree>
    <p:extLst>
      <p:ext uri="{BB962C8B-B14F-4D97-AF65-F5344CB8AC3E}">
        <p14:creationId xmlns:p14="http://schemas.microsoft.com/office/powerpoint/2010/main" val="411479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8000">
              <a:srgbClr val="98D6EC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CILJEVI POZIVA</a:t>
            </a:r>
            <a:endParaRPr lang="hr-HR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zervirano mjesto sadržaja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hr-HR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OPĆI CILJ: </a:t>
            </a:r>
          </a:p>
          <a:p>
            <a:pPr marL="0" indent="0" algn="just">
              <a:buNone/>
            </a:pPr>
            <a:r>
              <a:rPr lang="hr-H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Povećati uključenost djece i mladih u riziku od socijalne isključenosti i/ili osoba s invaliditetom u zajednicu kroz šport</a:t>
            </a:r>
          </a:p>
          <a:p>
            <a:pPr marL="0" indent="0" algn="just">
              <a:buNone/>
            </a:pPr>
            <a:endParaRPr lang="hr-H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r>
              <a:rPr lang="hr-HR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SPECIFIČNI CILJEVI: </a:t>
            </a:r>
          </a:p>
          <a:p>
            <a:pPr marL="0" indent="0" algn="just">
              <a:buNone/>
            </a:pPr>
            <a:r>
              <a:rPr lang="hr-H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Povećati dostupnost besplatnih športskih sadržaja s ciljem uključivanja djece i mladih u riziku od socijalne isključenosti</a:t>
            </a:r>
          </a:p>
          <a:p>
            <a:pPr marL="0" indent="0" algn="just">
              <a:buNone/>
            </a:pPr>
            <a:r>
              <a:rPr lang="hr-H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Poboljšati pristup i sudjelovanje u športskim sadržajima za osobe s invaliditetom i djecu s teškoćama u razvoju s ciljem povećanja socijalne uključenosti</a:t>
            </a:r>
          </a:p>
          <a:p>
            <a:pPr marL="0" indent="0">
              <a:buNone/>
            </a:pPr>
            <a:endParaRPr lang="hr-H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4704" y="5479145"/>
            <a:ext cx="7742591" cy="945101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1980" y="365125"/>
            <a:ext cx="1651820" cy="1314246"/>
          </a:xfrm>
          <a:prstGeom prst="rect">
            <a:avLst/>
          </a:prstGeom>
        </p:spPr>
      </p:pic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>
          <a:xfrm>
            <a:off x="2224704" y="6424246"/>
            <a:ext cx="7742591" cy="365125"/>
          </a:xfrm>
        </p:spPr>
        <p:txBody>
          <a:bodyPr/>
          <a:lstStyle/>
          <a:p>
            <a:r>
              <a:rPr lang="hr-HR" sz="800" b="1" dirty="0" smtClean="0"/>
              <a:t>Sadržaj prezentacije isključiva je odgovornost Ministarstva za demografiju, obitelj, mlade i socijalnu politiku. Organizacija info-radionice je sufinancirana u okviru Operativnog programa Učinkoviti ljudski potencijali 2014.-2020., iz Europskog socijalnog fonda.</a:t>
            </a:r>
            <a:endParaRPr lang="hr-HR" sz="800" b="1" dirty="0"/>
          </a:p>
        </p:txBody>
      </p:sp>
    </p:spTree>
    <p:extLst>
      <p:ext uri="{BB962C8B-B14F-4D97-AF65-F5344CB8AC3E}">
        <p14:creationId xmlns:p14="http://schemas.microsoft.com/office/powerpoint/2010/main" val="14951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939</TotalTime>
  <Words>4695</Words>
  <Application>Microsoft Office PowerPoint</Application>
  <PresentationFormat>Široki zaslon</PresentationFormat>
  <Paragraphs>422</Paragraphs>
  <Slides>40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40</vt:i4>
      </vt:variant>
    </vt:vector>
  </HeadingPairs>
  <TitlesOfParts>
    <vt:vector size="45" baseType="lpstr">
      <vt:lpstr>Arial</vt:lpstr>
      <vt:lpstr>Calibri</vt:lpstr>
      <vt:lpstr>Calibri Light</vt:lpstr>
      <vt:lpstr>Wingdings</vt:lpstr>
      <vt:lpstr>Tema sustava Office</vt:lpstr>
      <vt:lpstr>PowerPoint prezentacija</vt:lpstr>
      <vt:lpstr>INFO – RADIONICA  PREDSTAVLJANJE POZIVA:  „Uključivanje djece i mladih u riziku od socijalne isključenosti te osoba s invaliditetom i djece s teškoćama u razvoju u zajednicu kroz šport”</vt:lpstr>
      <vt:lpstr>PROMICANJE BAVLJENJA ŠPORTOM  Središnji državni ured za šport je 2017. godine proveo istraživanje o športskim i rekreacijskim aktivnostima stanovništva RH – oko 2/3 populacije ne bavi se nikakvom tjelesnom aktivnošću.  Važno je potaknuti stvaranje navike svakodnevnog tjelesnog vježbanja te omogućiti uvjete za bavljenje športom osobama kojima su organizirane športske aktivnosti teže dostupne. </vt:lpstr>
      <vt:lpstr> Procjena je kako se od ukupnog broja osoba s invaliditetom manje od 2% bavi nekom športsko-rekreativnom aktivnošću.  Također, rastuća je pojava da djeca i mladi sudjelovanje u različitim aktivnostima slobodnog vremena moraju platiti što djecu u riziku od siromaštva i socijalne isključenosti stavlja u nepovoljan položaj za bavljenje športom.    </vt:lpstr>
      <vt:lpstr>  Sudjelovanje u športskim aktivnostima može doprinijeti uključivanju u društvo, a osim stjecanja zdravih životnih navika može pozitivno utjecati na stjecanje različitih vještina:  - komunikacijske vještine, vještine timskog rada, organiziranja, upravljanja vremenom, planiranja, suradnje, rješavanja sukoba, razvoj koncentracije i pažnje, poboljšanje samopouzdanja i samopoštovanja, podizanje motivacije, oblikovanje optimalnih ciljeva postignuća i savladavanje stresa </vt:lpstr>
      <vt:lpstr>Središnji državni ured za šport u suradnji s Ministarstvom rada i mirovinskoga sustava, Ministarstvom za demografiju, obitelj, mlade i socijalnu politiku te Nacionalnom zakladom za razvoj civilnoga društva inicira i pokreće ovaj Poziv   </vt:lpstr>
      <vt:lpstr>SVRHA POZIVA                          </vt:lpstr>
      <vt:lpstr>FINANCIJSKA ALOKACIJA I IZNOS  BESPOVRATNIH SREDSTAVA                          </vt:lpstr>
      <vt:lpstr> CILJEVI POZIVA</vt:lpstr>
      <vt:lpstr>UVJETI PRIHVATLJIVOSTI  PRIJAVITELJA                         </vt:lpstr>
      <vt:lpstr>UVJETI PRIHVATLJIVOSTI  PRIJAVITELJA                         </vt:lpstr>
      <vt:lpstr>UVJETI PRIHVATLJIVOSTI  PARTNERA                         </vt:lpstr>
      <vt:lpstr> CILJNE SKUPINE </vt:lpstr>
      <vt:lpstr>DOKAZI ZA UTVRĐIVANJE PRIPADNOSTI  CILJNOJ SKUPINI</vt:lpstr>
      <vt:lpstr>PowerPoint prezentacija</vt:lpstr>
      <vt:lpstr>POKAZATELJI                          </vt:lpstr>
      <vt:lpstr>POKAZATELJI                          </vt:lpstr>
      <vt:lpstr>PRIHVATLJIVE AKTIVNOSTI – KOMPONENTA 1 </vt:lpstr>
      <vt:lpstr>PRIHVATLJIVE AKTIVNOSTI – KOMPONENTA 2                      </vt:lpstr>
      <vt:lpstr>PRIHVATLJIVI IZDATCI                         </vt:lpstr>
      <vt:lpstr>PRIHVATLJIVI IZDATCI                         </vt:lpstr>
      <vt:lpstr>PRIHVATLJIVI IZDATCI                         </vt:lpstr>
      <vt:lpstr>PRIHVATLJIVI IZDATCI                         </vt:lpstr>
      <vt:lpstr>PRIHVATLJIVI IZDATCI                         </vt:lpstr>
      <vt:lpstr>NEPRIHVATLJIVI IZDATCI - PRIMJERI                         </vt:lpstr>
      <vt:lpstr>BROJ PROJEKTNIH PRIJEDLOGA  PO PRIJAVITELJU                         </vt:lpstr>
      <vt:lpstr>BROJ PROJEKTNIH PRIJEDLOGA  PO PRIJAVITELJU                         </vt:lpstr>
      <vt:lpstr>TRAJANJE PROJEKTA                         </vt:lpstr>
      <vt:lpstr>POSTUPAK PRIJAVE                         </vt:lpstr>
      <vt:lpstr>NAČIN PODNOŠENJA PROJEKTNOG  PRIJEDLOGA                         </vt:lpstr>
      <vt:lpstr>POTPUNA PROJEKTNA PRIJAVA  </vt:lpstr>
      <vt:lpstr>ROK ZA PODNOŠENJE PROJEKTNIH  PRIJEDLOGA</vt:lpstr>
      <vt:lpstr>PITANJA I ODGOVORI</vt:lpstr>
      <vt:lpstr>POSTUPAK DODJELE BESPOVRATNIH  SREDSTAVA</vt:lpstr>
      <vt:lpstr>PROCJENA KVALITETE - BODOVANJE</vt:lpstr>
      <vt:lpstr>ODLUKA O FINANCIRANJU</vt:lpstr>
      <vt:lpstr>PRIGOVORI</vt:lpstr>
      <vt:lpstr>ZAHTJEVI ZA POJAŠNJENJEM</vt:lpstr>
      <vt:lpstr>UGOVOR O DODJELI BESPOVRATNIH  SREDSTAVA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Valentina Cesar</dc:creator>
  <cp:lastModifiedBy>Milena Koren</cp:lastModifiedBy>
  <cp:revision>107</cp:revision>
  <cp:lastPrinted>2018-07-02T13:16:24Z</cp:lastPrinted>
  <dcterms:created xsi:type="dcterms:W3CDTF">2018-06-15T08:18:57Z</dcterms:created>
  <dcterms:modified xsi:type="dcterms:W3CDTF">2018-07-10T16:22:10Z</dcterms:modified>
</cp:coreProperties>
</file>