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36"/>
  </p:notesMasterIdLst>
  <p:sldIdLst>
    <p:sldId id="256" r:id="rId2"/>
    <p:sldId id="388" r:id="rId3"/>
    <p:sldId id="259" r:id="rId4"/>
    <p:sldId id="267" r:id="rId5"/>
    <p:sldId id="269" r:id="rId6"/>
    <p:sldId id="271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58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E31"/>
    <a:srgbClr val="777877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0104" autoAdjust="0"/>
  </p:normalViewPr>
  <p:slideViewPr>
    <p:cSldViewPr snapToGrid="0" snapToObjects="1">
      <p:cViewPr varScale="1">
        <p:scale>
          <a:sx n="105" d="100"/>
          <a:sy n="105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787E8-2D24-4575-9DCE-2AF66B6FBDB4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2AF59-7469-42EC-866F-5C73A668AC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9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AF59-7469-42EC-866F-5C73A668AC85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31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6/18/2018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utrnifondovi.hr/" TargetMode="External"/><Relationship Id="rId2" Type="http://schemas.openxmlformats.org/officeDocument/2006/relationships/hyperlink" Target="mailto:esf@mdomsp.hr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sf.hr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esf@mdomsp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7"/>
          <p:cNvSpPr>
            <a:spLocks noGrp="1"/>
          </p:cNvSpPr>
          <p:nvPr>
            <p:ph type="ctrTitle" idx="4294967295"/>
          </p:nvPr>
        </p:nvSpPr>
        <p:spPr>
          <a:xfrm>
            <a:off x="302578" y="664433"/>
            <a:ext cx="2747963" cy="641859"/>
          </a:xfrm>
        </p:spPr>
        <p:txBody>
          <a:bodyPr/>
          <a:lstStyle/>
          <a:p>
            <a:pPr algn="l"/>
            <a:r>
              <a:rPr lang="hr-HR" sz="1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za demografiju, obitelj, mlade i socijalnu </a:t>
            </a:r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politiku</a:t>
            </a:r>
            <a:r>
              <a:rPr lang="en-GB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b="1" dirty="0">
              <a:solidFill>
                <a:srgbClr val="7778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3283488"/>
            <a:ext cx="4877498" cy="15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hr-HR" sz="1800" b="1" dirty="0" smtClean="0"/>
          </a:p>
          <a:p>
            <a:endParaRPr lang="hr-HR" sz="2200" b="1" dirty="0" smtClean="0">
              <a:solidFill>
                <a:srgbClr val="002060"/>
              </a:solidFill>
            </a:endParaRPr>
          </a:p>
          <a:p>
            <a:r>
              <a:rPr lang="hr-HR" b="1" dirty="0" smtClean="0">
                <a:solidFill>
                  <a:srgbClr val="002060"/>
                </a:solidFill>
              </a:rPr>
              <a:t>INFO-RADIONICA</a:t>
            </a:r>
          </a:p>
          <a:p>
            <a:endParaRPr lang="en-GB" sz="1200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Predstavljanje </a:t>
            </a:r>
            <a:r>
              <a:rPr lang="hr-HR" b="1" dirty="0" smtClean="0">
                <a:solidFill>
                  <a:srgbClr val="002060"/>
                </a:solidFill>
              </a:rPr>
              <a:t>Poziva </a:t>
            </a:r>
          </a:p>
          <a:p>
            <a:r>
              <a:rPr lang="hr-HR" dirty="0" smtClean="0">
                <a:solidFill>
                  <a:srgbClr val="E88E31"/>
                </a:solidFill>
              </a:rPr>
              <a:t>„</a:t>
            </a:r>
            <a:r>
              <a:rPr lang="hr-HR" b="1" dirty="0">
                <a:solidFill>
                  <a:srgbClr val="E88E31"/>
                </a:solidFill>
              </a:rPr>
              <a:t>Razvoj usluge osobne asistencije za osobe s </a:t>
            </a:r>
            <a:r>
              <a:rPr lang="hr-HR" b="1" dirty="0" smtClean="0">
                <a:solidFill>
                  <a:srgbClr val="E88E31"/>
                </a:solidFill>
              </a:rPr>
              <a:t>invaliditetom – faza II''  </a:t>
            </a:r>
          </a:p>
          <a:p>
            <a:endParaRPr lang="hr-HR" sz="1800" dirty="0" smtClean="0"/>
          </a:p>
          <a:p>
            <a:endParaRPr lang="hr-HR" sz="1800" dirty="0"/>
          </a:p>
          <a:p>
            <a:endParaRPr lang="hr-HR" sz="1800" dirty="0" smtClean="0"/>
          </a:p>
          <a:p>
            <a:endParaRPr lang="en-GB" sz="1800" dirty="0"/>
          </a:p>
          <a:p>
            <a:pPr eaLnBrk="1" hangingPunct="1"/>
            <a:endParaRPr lang="en-US" sz="10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pic>
        <p:nvPicPr>
          <p:cNvPr id="8" name="Picture 7" descr="Opis: C:\Users\diana.mededovic\AppData\Local\Microsoft\Windows\Temporary Internet Files\Low\Content.IE5\O129MYIM\tmp_20100114155715_0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4" y="131128"/>
            <a:ext cx="826770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ZZlog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0529" y="131128"/>
            <a:ext cx="764540" cy="58039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40375" y="695297"/>
            <a:ext cx="2953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chemeClr val="accent1">
                    <a:lumMod val="75000"/>
                  </a:schemeClr>
                </a:solidFill>
              </a:rPr>
              <a:t>Hrvatski</a:t>
            </a:r>
            <a:r>
              <a:rPr lang="en-GB" sz="11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accent1">
                    <a:lumMod val="75000"/>
                  </a:schemeClr>
                </a:solidFill>
              </a:rPr>
              <a:t>zavod</a:t>
            </a:r>
            <a:r>
              <a:rPr lang="en-GB" sz="1100" b="1" dirty="0">
                <a:solidFill>
                  <a:schemeClr val="accent1">
                    <a:lumMod val="75000"/>
                  </a:schemeClr>
                </a:solidFill>
              </a:rPr>
              <a:t> za </a:t>
            </a:r>
            <a:r>
              <a:rPr lang="en-GB" sz="1100" b="1" dirty="0" err="1">
                <a:solidFill>
                  <a:schemeClr val="accent1">
                    <a:lumMod val="75000"/>
                  </a:schemeClr>
                </a:solidFill>
              </a:rPr>
              <a:t>zapošljavanje</a:t>
            </a:r>
            <a:endParaRPr lang="en-GB" sz="1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Ured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za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financiranje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ugovaranje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projekata</a:t>
            </a:r>
            <a:r>
              <a:rPr lang="hr-HR" sz="1100" dirty="0" smtClean="0">
                <a:solidFill>
                  <a:schemeClr val="accent1">
                    <a:lumMod val="75000"/>
                  </a:schemeClr>
                </a:solidFill>
              </a:rPr>
              <a:t> EU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161873"/>
            <a:ext cx="7975600" cy="499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Prijavitelji/partneri moraju ispunjavati i sljedeće uvjete: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m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ora raspolagati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dostatnim ljudskim, financijskim, pravnim i operativnim kapacitetima za provedbu projekta samostalno ili u suradnji s partnerima;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e može biti u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postupku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predstečajne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nagodbe, stečajnom postupku, postupku prisilne naplate ili u postupku likvidacije, odnosno u postupku pokrenutom s ciljem prestanka djelovanja;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ije prekršio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odredbe o namjenskom korištenju sredstava iz Europskog socijalnog fonda i drugih javnih izvora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;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i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(Izvor provjere: Izjava prijavitelja (obrazac 2) i Izjava partnera (obrazac 3))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ema duga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 osnovi javnih davanja o kojima Porezna uprava vodi službenu evidenciju ili mu je odobrena  odgoda  plaćanja  dospjelih  poreznih  obveza  i  obveza  za  mirovinsko  i  zdravstveno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osiguranje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(</a:t>
            </a:r>
            <a:r>
              <a:rPr lang="hr-HR" i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Izvor provjere: Potvrda Porezne uprave ne starija od 30 dana od podnošenja projektnog prijedloga koja se dostavlja u sklopu prijave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) 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560324" y="0"/>
            <a:ext cx="7237413" cy="1143000"/>
          </a:xfrm>
        </p:spPr>
        <p:txBody>
          <a:bodyPr/>
          <a:lstStyle/>
          <a:p>
            <a:r>
              <a:rPr lang="hr-HR" sz="2800" b="1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Uvjeti prihvatljivosti prijavitelja/partnera </a:t>
            </a:r>
            <a:endParaRPr lang="en-US" sz="2800" b="1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051560"/>
            <a:ext cx="7975600" cy="544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Prijavitelj može dostaviti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najviše 1 projektni prijedlog unutar svake Skupine. </a:t>
            </a:r>
            <a:r>
              <a:rPr lang="hr-HR" sz="2000" i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Prijavitelj je u sklopu Izjave prijavitelja (Obrazac 2) obvezan navesti Skupinu za koju podnosi prijavu. </a:t>
            </a:r>
          </a:p>
          <a:p>
            <a:pPr marL="457200" lvl="2" algn="just" eaLnBrk="0" hangingPunct="0">
              <a:spcBef>
                <a:spcPct val="20000"/>
              </a:spcBef>
            </a:pPr>
            <a:endParaRPr lang="hr-HR" sz="2000" i="1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 slučaju isključenja projektnog prijedloga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može se podnijeti novi projektni prijedlog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u okviru te Skupine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Prijavitelj se može prijaviti na više od jedne skupine, ali u okviru zasebnih projektnih prijedloga.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 okviru jednog projektnog prijedloga nije dozvoljeno prijavljivanje na više od jedne Skupine. Takvi projektni prijedlozi bit će isključeni iz postupka. </a:t>
            </a:r>
            <a:endParaRPr lang="hr-HR" sz="20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457200" lvl="2" algn="just" eaLnBrk="0" hangingPunct="0">
              <a:spcBef>
                <a:spcPct val="20000"/>
              </a:spcBef>
            </a:pPr>
            <a:endParaRPr lang="hr-HR" sz="2000" b="1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Prijavitelj može istovremeno biti partner u drugom projektnom prijedlogu.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Partneri mogu sudjelovati u više od jedne prijave. </a:t>
            </a:r>
          </a:p>
          <a:p>
            <a:pPr marL="285750" lvl="1" indent="-285750" algn="just" eaLnBrk="0" hangingPunct="0">
              <a:spcBef>
                <a:spcPct val="20000"/>
              </a:spcBef>
              <a:buFontTx/>
              <a:buChar char="-"/>
            </a:pPr>
            <a:endParaRPr lang="hr-HR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834644" y="31970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Broj projektnih prijedloga po prijavitelju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678543"/>
            <a:ext cx="7975600" cy="469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LOKACIJA</a:t>
            </a:r>
            <a:r>
              <a:rPr lang="hr-HR" sz="20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: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isključivo Republika Hrvatska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PLANIRANO TRAJANJE PROVEDBE PROJEKTA</a:t>
            </a:r>
            <a:r>
              <a:rPr lang="hr-HR" sz="20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: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od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24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do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30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mjeseci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od dana sklapanja Ugovora o dodjeli bespovratnih sredstava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Retroaktivno financiranje troškova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prihvatljivo je u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okviru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svih triju Skupina </a:t>
            </a:r>
          </a:p>
          <a:p>
            <a:pPr marL="457200" lvl="2" algn="just" eaLnBrk="0" hangingPunct="0">
              <a:spcBef>
                <a:spcPct val="20000"/>
              </a:spcBef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Moći će se sufinancirati troškovi koji su nastali u razdoblju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od 1. lipnja 2018. godine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do dana sklapanja ugovora o dodjeli bespovratnih sredstava te koji su jasno isplanirani u proračunu projektne prijave 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615188" y="210312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Lokacija, trajanje projekta i retroaktivnost troškova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157335"/>
            <a:ext cx="7975600" cy="469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r>
              <a:rPr lang="hr-HR" sz="19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Element 1: </a:t>
            </a:r>
            <a:r>
              <a:rPr lang="hr-HR" sz="1900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	Upravljanje projektom i administracija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angažiranje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osoba koje će biti zadužene za poslove upravljanja i administraciju projektom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ostale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aktivnosti povezane s provođenjem i upravljanjem projektnim aktivnostima </a:t>
            </a:r>
            <a:endParaRPr lang="hr-HR" sz="19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sz="19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Element </a:t>
            </a:r>
            <a:r>
              <a:rPr lang="hr-HR" sz="1900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3: 	Promidžba i vidljivost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organizacija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promotivnih aktivnosti (npr. najam prostora, audio-vizualnih pomagala itd.)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organizacija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okruglih stolova, tiskovnih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konferencija</a:t>
            </a:r>
            <a:endParaRPr lang="hr-HR" sz="19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nabava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vanjskih usluga za aktivnosti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oglašavanja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 sl. </a:t>
            </a:r>
            <a:endParaRPr lang="hr-HR" sz="19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priprema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, oblikovanje, prijevod, tisak promotivnog materijala i dostava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uspostava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 održavanje internetskih stranica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izrada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oglasa, objava, odnosno zakupa medijskog prostora;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marketinško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komuniciranje, savjetovanje i sl.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sz="20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105122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Prihvatljive aktivnosti – zadani elementi za sve tri Skupine Poziva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029319"/>
            <a:ext cx="7975600" cy="518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r>
              <a:rPr lang="hr-HR" sz="19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Element 2: Pružanje usluge osobne asistencije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1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.	utvrđivanje osoba koji će biti zaposleni kao osobni asistenti </a:t>
            </a:r>
          </a:p>
          <a:p>
            <a:pPr lvl="1" indent="-457200" algn="just" eaLnBrk="0" hangingPunct="0">
              <a:spcBef>
                <a:spcPct val="20000"/>
              </a:spcBef>
              <a:buAutoNum type="arabicPeriod" startAt="2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edukacija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korisnika usluge osobne asistencije i/ili osobnih asistenata  vezana uz unaprjeđenje kvalitete usluge osobne asistencije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(npr. unaprjeđenje znanja i vještina za rad s osobama sa specifičnom vrstom invaliditeta, uvod u osobnu asistenciju, rješavanje sukoba i sl.) </a:t>
            </a:r>
            <a:endParaRPr lang="hr-HR" sz="19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3.	zapošljavanje osobnih asistenata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4.	koordinacija osobnih asistenata, </a:t>
            </a:r>
            <a:r>
              <a:rPr lang="hr-HR" sz="19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ukoliko se kroz projekt usluga pruža za više od jednog pripadnika/</a:t>
            </a:r>
            <a:r>
              <a:rPr lang="hr-HR" sz="1900" b="1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ce</a:t>
            </a:r>
            <a:r>
              <a:rPr lang="hr-HR" sz="19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ciljne skupine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5.	pružanje usluge osobne asistencije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(usluge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kao što su osobna briga, pomoć pri sitnim kućanskim poslovima, obavljanje kupovine, pomoć pri fizičkim potrebama, aktivnosti obavljanja administrativnih poslova, pomoć pri uspostavljanju i olakšavanju komunikacije, pratnja i pomoć u različitim socijalnim aktivnostima i drugo) </a:t>
            </a:r>
            <a:r>
              <a:rPr lang="hr-HR" sz="19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 najdužem trajanju od 24 mjeseca za svakog pojedinog korisnika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.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6.	evaluacija rada osobnih asistenata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sz="20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633476" y="0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Prihvatljive aktivnosti – SKUPINA 1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065895"/>
            <a:ext cx="7975600" cy="517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r>
              <a:rPr lang="hr-HR" sz="19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Element 2: Pružanje usluge tumača/prevoditelja HZJ </a:t>
            </a:r>
            <a:r>
              <a:rPr lang="hr-HR" sz="19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	</a:t>
            </a:r>
            <a:endParaRPr lang="hr-HR" sz="19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1.    utvrđivanje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potencijalnih korisnika usluge tumača znakovnog jezika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2.	utvrđivanje osoba koje će biti zaposlene kao tumači znakovnog jezika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3.	edukacija korisnika i/ili pružatelja usluge tumača/prevoditelja hrvatskog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znakovnog jezika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vezana uz unaprjeđenje usluge tumača znakovnog jezika za korisnika kojem će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ista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biti pružana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4.	zapošljavanje tumača/prevoditelja hrvatskog znakovnog jezika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5.	koordinacija tumača/prevoditelja hrvatskog znakovnog jezika, ukoliko se kroz projekt usluga pruža za više od jednog pripadnika/</a:t>
            </a:r>
            <a:r>
              <a:rPr lang="hr-HR" sz="1900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ce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ciljne skupine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6.	pružanje usluge tumača/prevoditelja hrvatskog znakovnog jezika (pratnja i pomoć u različitim socijalnim aktivnostima ovisno o potrebi gluhe ili </a:t>
            </a:r>
            <a:r>
              <a:rPr lang="hr-HR" sz="1900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gluhoslijepe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osobe i slično) </a:t>
            </a:r>
            <a:r>
              <a:rPr lang="pl-PL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 najdužem trajanju od 24 mjeseca za svakog pojedinog korisnika</a:t>
            </a:r>
            <a:endParaRPr lang="hr-HR" sz="19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7.	evaluacija rada tumača/prevoditelja hrvatskog znakovnog jezika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sz="20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670052" y="0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Prihvatljive aktivnosti – SKUPINA 2 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143000"/>
            <a:ext cx="7975600" cy="469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r>
              <a:rPr lang="hr-HR" sz="19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Element 2: Pružanje usluge </a:t>
            </a:r>
            <a:r>
              <a:rPr lang="hr-HR" sz="1900" dirty="0" err="1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videćeg</a:t>
            </a:r>
            <a:r>
              <a:rPr lang="hr-HR" sz="19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 pratitelja </a:t>
            </a:r>
            <a:r>
              <a:rPr lang="hr-HR" sz="19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	</a:t>
            </a:r>
            <a:endParaRPr lang="hr-HR" sz="19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1.   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utvrđivanje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korisnika kojima će se pružati usluga </a:t>
            </a:r>
            <a:r>
              <a:rPr lang="hr-HR" sz="1900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videćeg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pratitelja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2.	utvrđivanje osoba koje će biti zaposlene kao videći pratitelji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3.	zapošljavanje </a:t>
            </a:r>
            <a:r>
              <a:rPr lang="hr-HR" sz="1900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videćih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pratitelja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4.	koordinacija </a:t>
            </a:r>
            <a:r>
              <a:rPr lang="hr-HR" sz="1900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videćih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pratitelja, </a:t>
            </a:r>
            <a:r>
              <a:rPr lang="hr-HR" sz="19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ukoliko se kroz projekt usluga pruža za više od jednog pripadnika/</a:t>
            </a:r>
            <a:r>
              <a:rPr lang="hr-HR" sz="1900" b="1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ce</a:t>
            </a:r>
            <a:r>
              <a:rPr lang="hr-HR" sz="19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ciljne skupine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5.	pružanje usluge </a:t>
            </a:r>
            <a:r>
              <a:rPr lang="hr-HR" sz="1900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videćeg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pratitelja slijepim osobama (pratnja i pomoć u različitim socijalnim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aktivnostima, ovisno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 potrebi slijepe osobe; obuka za obavljanje kućanskih poslova; pomoć pri obavljanju administrativnih poslova slijepim osobama koje žive same– čitanje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pisanje po potrebi) </a:t>
            </a:r>
            <a:r>
              <a:rPr lang="pl-PL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 najdužem trajanju od 24 mjeseca za svakog pojedinog korisnika</a:t>
            </a:r>
            <a:endParaRPr lang="hr-HR" sz="19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6.	edukacija korisnika i/ili pružatelja usluge </a:t>
            </a:r>
            <a:r>
              <a:rPr lang="hr-HR" sz="1900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videćeg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pratitelja vezana uz unaprjeđenje usluge </a:t>
            </a:r>
            <a:r>
              <a:rPr lang="hr-HR" sz="1900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videćeg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pratitelja za korisnika kojem će ista biti pružana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7.	evaluacija rada </a:t>
            </a:r>
            <a:r>
              <a:rPr lang="hr-HR" sz="1900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videćih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pratitelja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sz="20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624332" y="0"/>
            <a:ext cx="7237413" cy="1143000"/>
          </a:xfrm>
        </p:spPr>
        <p:txBody>
          <a:bodyPr/>
          <a:lstStyle/>
          <a:p>
            <a:r>
              <a:rPr lang="hr-HR" sz="2800" b="1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Prihvatljive aktivnosti – SKUPINA </a:t>
            </a:r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3</a:t>
            </a:r>
            <a:endParaRPr lang="en-US" sz="2800" b="1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50596" y="736711"/>
            <a:ext cx="7975600" cy="542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endParaRPr lang="hr-HR" sz="19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Prihvatljive izdatke predstavljaju: </a:t>
            </a:r>
          </a:p>
          <a:p>
            <a:pPr marL="457200" lvl="2" algn="just" eaLnBrk="0" hangingPunct="0">
              <a:spcBef>
                <a:spcPct val="20000"/>
              </a:spcBef>
            </a:pPr>
            <a:r>
              <a:rPr lang="hr-HR" sz="19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izravni i neizravni troškovi </a:t>
            </a:r>
            <a:r>
              <a:rPr lang="hr-HR" sz="19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sz="19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19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IZRAVNI TROŠKOVI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oni troškovi koji su u izravnoj vezi s provedbom i ostvarenjem ciljeva projekta, odnosno izravno povezani s pojedinačnom aktivnosti projekta i kada se veza s tom pojedinačnom aktivnošću može dokazati. Takvi troškovi uključuju troškove za koje se može utvrditi točan iznos koji se može pripisati određenoj aktivnosti. </a:t>
            </a:r>
          </a:p>
          <a:p>
            <a:pPr marL="342900" lvl="1" indent="-342900" algn="just" eaLnBrk="0" hangingPunct="0">
              <a:spcBef>
                <a:spcPct val="20000"/>
              </a:spcBef>
              <a:buAutoNum type="alphaLcParenR"/>
            </a:pPr>
            <a:r>
              <a:rPr lang="hr-HR" sz="19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izravni </a:t>
            </a:r>
            <a:r>
              <a:rPr lang="hr-HR" sz="1900" b="1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troškovi osoblja </a:t>
            </a:r>
            <a:endParaRPr lang="hr-HR" sz="1900" b="1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izravni troškovi rada koji imaju obilježje radnog odnosa - npr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. voditelja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projekta, osobnog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asistenta,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tumača HZJ, </a:t>
            </a:r>
            <a:r>
              <a:rPr lang="hr-HR" sz="1900" dirty="0" err="1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videćeg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pratitelja, koordinatora osobnih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asistenata/tumača HZJ, pratitelja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Uputa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 prihvatljivosti troškova plaća i troškova povezanih s radom u okviru Europskog socijalnog fonda u RH 2014 –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2020  </a:t>
            </a:r>
            <a:endParaRPr lang="hr-HR" sz="19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sz="20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551180" y="0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Prihvatljivi izdaci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941833"/>
            <a:ext cx="7975600" cy="543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Troškovi osoblja zaposlenog na određeno ili neodređeno vrijeme ugovorom o radu mogu se izračunati temeljem: </a:t>
            </a: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stvarnog troška plaće ili </a:t>
            </a: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korištenjem standardne veličine jediničnih troškova na način da se zadnji dokumentirani godišnji (12 uzastopnih mjeseci) bruto iznos troškova plaća djelatnika koji radi u punom radnom vremenu podijeli s 1720 sati.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Naknade i plaće osobnog asistenta, tumača/prevoditelja HZJ i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videćih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pratitelja ne mogu se izračunati korištenjem standardne veličine jediničnih troškova. </a:t>
            </a: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b="1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i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Izravni troškovi osoblja ne grupiraju se s drugim vrstama troškova u sklopu jedne stavke te je za ovu vrstu troškova u prijavnom obrascu A, Elementi projekta i proračun pri unosu svake stavke u stupcu "Oznake" potrebno odabrati "izravni troškovi osoblja". Za izravne troškove osoblja izračunate primjenom jediničnih troškova po satu potrebno je uz već odabranu oznaku "izravni troškovi osoblja" dodati i oznaku "standardna veličina".</a:t>
            </a:r>
            <a:endParaRPr lang="hr-HR" sz="1600" b="1" i="1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-48103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Prihvatljivi izdaci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170433"/>
            <a:ext cx="7975600" cy="520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SKUPINA 1: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Osobni asistent: </a:t>
            </a:r>
          </a:p>
          <a:p>
            <a:pPr marL="742950" lvl="2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završena srednja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školu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ili </a:t>
            </a:r>
          </a:p>
          <a:p>
            <a:pPr marL="742950" lvl="2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osnovnu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školu i završen tečaj za njegovatelja ili osobnog asistenta </a:t>
            </a:r>
            <a:endParaRPr lang="hr-HR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742950" lvl="2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ne može biti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član obitelji korisnika osim u iznimnim slučajevima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što je potrebno ishoditi odobrenje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MDOMSP </a:t>
            </a:r>
          </a:p>
          <a:p>
            <a:pPr marL="742950" lvl="2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Osnovica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 izračun mjesečne naknade za rad osobnog asistenta je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2.000,00 kn neto za polovicu ukupnog mjesečnog fonda sati rada po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korisniku.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Rad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osobnog asistenta koji uključuje fleksibilno radno vrijeme, kao i mogućnost rada neradnim danima i blagdanima te u večernjim satima, a prema dogovoru korisnika i osobnog asistenta mora biti kao takav definiran ugovorom o radu.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Svi dodaci na plaću se isplaćuju u skladu sa Zakonom o radu.</a:t>
            </a: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642620" y="-38959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Prihvatljivi izdaci – uvjeti za zapošljavanje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062430"/>
            <a:ext cx="7975600" cy="49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Pridonijeti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razvoju socijalnih usluga u zajednici,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sprječavanju institucionalizacije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korisnika usluge te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promicati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pomirenje poslovnog i obiteljskog života omogućavajući osobama s najtežom vrstom i stupnjem oštećenja, osobama s intelektualnim i mentalnim oštećenjima, te gluhim,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gluhoslijepim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i slijepim osobama što samostalniji život i veću uključenost u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zajednicu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sz="20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Podrška razvoju i širenju usluge osobne asistencije </a:t>
            </a:r>
          </a:p>
          <a:p>
            <a:pPr marL="800100" lvl="2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siguravanje kontinuiteta u pružanju usluge osobne asistencije  </a:t>
            </a:r>
          </a:p>
          <a:p>
            <a:pPr marL="800100" lvl="2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ključivanje novih korisnika – MDOMSP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objavilo Poziv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prijavu novih korisnika usluge osobne asistencije udruga osoba s invaliditetom i udruga koje djeluju u korist osoba s invaliditetom </a:t>
            </a: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Podrška razvoju i širenju usluge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tumača/prevoditelja hrvatskog znakovnog jezika gluhe,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gluhoslijepe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osobe </a:t>
            </a: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Podrška razvoju i širenju pružanja usluge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videćeg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pratitelja za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slijepe osobe </a:t>
            </a:r>
            <a:endParaRPr lang="ta-IN" sz="20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-706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Svrha Poziva 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868680"/>
            <a:ext cx="7975600" cy="555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endParaRPr lang="hr-HR" b="1" dirty="0" smtClean="0">
              <a:solidFill>
                <a:srgbClr val="E88E31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SKUPINA 2: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Tumač/prevoditelj HZJ mora imati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završenu edukaciju/tečaj za tumača/prevoditelja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HZJ u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trenutku sklapanja ugovora o radu za pružanju ove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usluge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Najviša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naknada koja se može zatražiti iz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ovog Poziva za tumača HZJ može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iznositi najviše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6.400,00 kn bruto II za puno radno vrijeme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uvećano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 dodatke na plaću koji se isplaćuju u skladu sa Zakonom o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radu.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SKUPINA 3: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ideći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pratitelj mora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imati završenu najmanje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srednju stručnu spremu (SSS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)  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Najviša naknada koja se može zatražiti iz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ovog Poziva za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videćeg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pratitelja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može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iznositi najviše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6.400,00 kuna bruto II za puno radno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vrijeme,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uvećano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 dodatke na plaću koji se isplaćuju u skladu sa Zakonom o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radu.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980948" y="0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Prihvatljivi izdaci – uvjeti za zapošljavanje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04292" y="1035436"/>
            <a:ext cx="7975600" cy="52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Ostali izravni troškovi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b="1" dirty="0" smtClean="0">
              <a:solidFill>
                <a:srgbClr val="E88E31"/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putovanja u zemlji za osobe izravno uključene u provedbu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projekta - dnevnice, troškovi smještaja, troškovi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putovanja 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sudjelovanja ciljnih skupina u projektnim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aktivnostima - troškovi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putovanja u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zemlji,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roškovi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vezani uz sudjelovanje pripadnika ciljnih skupina na edukacijama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Troškovi vanjskih usluga </a:t>
            </a:r>
          </a:p>
          <a:p>
            <a:pPr marL="800100" lvl="2" indent="-342900" algn="just" eaLnBrk="0" hangingPunct="0">
              <a:spcBef>
                <a:spcPct val="20000"/>
              </a:spcBef>
              <a:buAutoNum type="alphaLcParenR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Troškovi vanjskih usluga neposredno vezanih uz projekt: npr. usluge prevođenja; usluge edukacije vezane uz pružanje i korištenje usluga za sve skupine; usluga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evaluacije projekta </a:t>
            </a:r>
            <a:endParaRPr lang="hr-HR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800100" lvl="2" indent="-342900" algn="just" eaLnBrk="0" hangingPunct="0">
              <a:spcBef>
                <a:spcPct val="20000"/>
              </a:spcBef>
              <a:buAutoNum type="alphaLcParenR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najma prostora i opreme za edukacije ili za provedbu aktivnosti u projektu. </a:t>
            </a:r>
          </a:p>
          <a:p>
            <a:pPr marL="457200" lvl="2" algn="just" eaLnBrk="0" hangingPunct="0">
              <a:spcBef>
                <a:spcPct val="20000"/>
              </a:spcBef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c)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Catering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 (ako je povezano s organizacijom projektnih aktivnosti)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promidžbe i vidljivosti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560324" y="-105190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Prihvatljivi izdaci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925849"/>
            <a:ext cx="7975600" cy="54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Neizravni troškovi </a:t>
            </a:r>
            <a:endParaRPr lang="hr-HR" dirty="0">
              <a:solidFill>
                <a:srgbClr val="E88E31"/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ni troškovi koji nastaju u okviru projekta ali nisu u izravnoj vezi s ostvarenjem ciljeva projekta, odnosno nisu izravno povezani s pojedinačnom aktivnošću projekta.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Takvi troškovi uključuju troškove za koje je teško utvrditi točan iznos koji se može pripisati određenoj aktivnosti odnosno troškove kod kojih je iznos moguće procijeniti samo izračunom po posebnoj metodologiji. </a:t>
            </a:r>
            <a:endParaRPr lang="hr-HR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Primjeri neizravnih troškova: troškovi usluga računovodstva, čišćenja, troškovi telefona, vode, električne energije, troškovi poštarine, uredski materijal i slično.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Neizravni troškovi izračunavaju se primjenom fiksne stope od 15% prihvatljivih izravnih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troškova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osoblja. </a:t>
            </a:r>
            <a:endParaRPr lang="hr-HR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Tijekom provjera zahtjeva za nadoknadom sredstava neće se vršiti kontrola popratne dokumentacije za navedene neizravne troškove.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Svi projekti moraju imati uključenu kategoriju neizravnih troškova od 15%.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441452" y="-89135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Prihvatljivi izdatci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314362"/>
            <a:ext cx="7975600" cy="50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kupnja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opreme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(uključujući rabljenu) i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vozila;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neizravni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troškovi koji premašuju 15% prihvatljivih izravnih troškova osoblja;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troškovi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dodatnog dohotka za obavljanje poslova vezanih uz projekt temeljem ugovora o djelu za zaposlenike Korisnika i/ili partnera koji istovremeno svoju redovnu plaću primaju temeljem ugovora o radu;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troškovi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koji su već bili financirani iz javnih izvora odnosno troškovi koji se u razdoblju provedbe projekta financiraju iz drugih izvora;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troškovi </a:t>
            </a:r>
            <a:r>
              <a:rPr lang="hr-HR" sz="19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pružanja usluge osobne asistencije i/ili tumača/prevoditelja hrvatskog znakovnog jezika i/ili </a:t>
            </a:r>
            <a:r>
              <a:rPr lang="hr-HR" sz="1900" b="1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videćeg</a:t>
            </a:r>
            <a:r>
              <a:rPr lang="hr-HR" sz="19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pratitelja u trajanju dužem od 24 mjeseca za pojedinog korisnika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troškovi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koordinacijskih aktivnosti ukoliko je u projektne aktivnosti uključen samo jedan pripadnik ciljne skupine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drugi </a:t>
            </a:r>
            <a:r>
              <a:rPr lang="hr-HR" sz="19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troškovi koji nisu u neposrednoj povezanosti sa sadržajem i ciljevima projekta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b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862076" y="0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Neprihvatljivi izdaci - izdvojeni primjeri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115568"/>
            <a:ext cx="7975600" cy="54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Projektni prijedlozi podnose se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isključivo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poštanskom pošiljkom ili predaju osobnom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dostavom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 adresu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: 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457200" lvl="2" algn="ctr" eaLnBrk="0" hangingPunct="0">
              <a:spcBef>
                <a:spcPct val="20000"/>
              </a:spcBef>
            </a:pPr>
            <a:r>
              <a:rPr lang="hr-HR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Hrvatski zavod za zapošljavanje, </a:t>
            </a:r>
          </a:p>
          <a:p>
            <a:pPr marL="457200" lvl="2" algn="ctr" eaLnBrk="0" hangingPunct="0">
              <a:spcBef>
                <a:spcPct val="20000"/>
              </a:spcBef>
            </a:pPr>
            <a:r>
              <a:rPr lang="hr-HR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Ured </a:t>
            </a:r>
            <a:r>
              <a:rPr lang="hr-HR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za financiranje i ugovaranje projekata Europske </a:t>
            </a:r>
            <a:r>
              <a:rPr lang="hr-HR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unije, </a:t>
            </a:r>
          </a:p>
          <a:p>
            <a:pPr marL="457200" lvl="2" algn="ctr" eaLnBrk="0" hangingPunct="0">
              <a:spcBef>
                <a:spcPct val="20000"/>
              </a:spcBef>
            </a:pPr>
            <a:r>
              <a:rPr lang="hr-HR" dirty="0" err="1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Petračićeva</a:t>
            </a:r>
            <a:r>
              <a:rPr lang="hr-HR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 4/3, 10 </a:t>
            </a:r>
            <a:r>
              <a:rPr lang="hr-HR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000 </a:t>
            </a:r>
            <a:r>
              <a:rPr lang="hr-HR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Zagreb </a:t>
            </a:r>
          </a:p>
          <a:p>
            <a:pPr marL="457200" lvl="2" algn="ctr" eaLnBrk="0" hangingPunct="0">
              <a:spcBef>
                <a:spcPct val="20000"/>
              </a:spcBef>
            </a:pPr>
            <a:endParaRPr lang="hr-HR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Podnošenje prijave osobnom dostavom: </a:t>
            </a:r>
            <a:endParaRPr lang="hr-HR" b="1" dirty="0">
              <a:solidFill>
                <a:srgbClr val="E88E31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Službeno vrijeme zaprimanja pošiljke u urudžbenom uredu HZZ-a (prijamni štambilj) se smatra datumom i vremenom predaje projektnog prijedloga. Uredovno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vrijeme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urudžbenog ureda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je od ponedjeljka do petka od 8:30 do 15:30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sati.  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Podnošenje poštanskom pošiljkom: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a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zaprimljenom paketu/omotnici moraju biti jasno i čitljivo naznačeni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datum i vrijeme (sat i minute) slanja projektnog prijedloga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.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Ukoliko na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paketu/omotnici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nije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zabilježen datum, ili broj pošiljke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 temelju kojeg se može utvrditi datum slanja,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takav projektni prijedlog se isključuje. </a:t>
            </a:r>
            <a:endParaRPr lang="hr-HR" b="1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Datum i vrijeme na omotnici ne upisuje prijavitelj! </a:t>
            </a:r>
            <a:endParaRPr lang="ta-IN" sz="1600" i="1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737393" y="-114334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Način podnošenja projektnog prijedloga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078992"/>
            <a:ext cx="7975600" cy="563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Prijavni obrazac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A 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Izjava prijavitelja o istinitosti podataka, izbjegavanju dvostrukog financiranja i ispunjavanju preduvjeta za sudjelovanje u postupku dodjele bespovratnih sredstava i Izjava o partnerstvu (Obrazac 2)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Izjava partnera o istinitosti podataka, izbjegavanju dvostrukog financiranja i ispunjavanju preduvjeta za sudjelovanje u postupku dodjele bespovratnih sredstava i Izjava o partnerstvu (Obrazac 3), ako je primjenjivo. </a:t>
            </a:r>
            <a:r>
              <a:rPr lang="hr-HR" u="sng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 svakog partnera potrebno je dostaviti posebnu </a:t>
            </a:r>
            <a:r>
              <a:rPr lang="hr-HR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Izjavu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Potvrda Porezne uprave da subjekt nema duga po osnovi javnih davanja o kojima porezna uprava vodi službenu evidenciju (ne starija od 30 dana od dana podnošenja projektnog prijedloga). </a:t>
            </a:r>
            <a:r>
              <a:rPr lang="hr-HR" u="sng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Potvrdu Porezne uprave potrebno je dostaviti za prijavitelja i svakog projektnog </a:t>
            </a:r>
            <a:r>
              <a:rPr lang="hr-HR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partnera</a:t>
            </a:r>
            <a:endParaRPr lang="hr-HR" u="sng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Dokumenti iz kojih je vidljiv pravni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status prijavitelja i partnera – utvrđuje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PT uvidom u Registar udruga. Međutim, ukoliko u registru pod djelatnošću ili područjem djelovanja nema utvrđeno djelovanje relevantno za odabranu Skupinu, ili ne sadrži zadnju verziju Statuta udruge, potrebno je dostaviti elektroničku presliku zadnjeg odobrenog Statuta. 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551180" y="-217151"/>
            <a:ext cx="7237413" cy="1143000"/>
          </a:xfrm>
        </p:spPr>
        <p:txBody>
          <a:bodyPr/>
          <a:lstStyle/>
          <a:p>
            <a:r>
              <a:rPr lang="hr-HR" sz="2800" b="1" dirty="0">
                <a:solidFill>
                  <a:srgbClr val="E88E31"/>
                </a:solidFill>
                <a:latin typeface="Myriad Pro Bold SemiExt" charset="0"/>
                <a:cs typeface="Myriad Pro Bold SemiExt" charset="0"/>
              </a:rPr>
              <a:t>P</a:t>
            </a:r>
            <a:r>
              <a:rPr lang="hr-HR" sz="2800" b="1" dirty="0" smtClean="0">
                <a:solidFill>
                  <a:srgbClr val="E88E31"/>
                </a:solidFill>
                <a:latin typeface="Myriad Pro Bold SemiExt" charset="0"/>
                <a:cs typeface="Myriad Pro Bold SemiExt" charset="0"/>
              </a:rPr>
              <a:t>otpuna prijava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68884" y="1335024"/>
            <a:ext cx="7975600" cy="527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Poziv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se vodi u modalitetu otvorenog trajnog Poziva. </a:t>
            </a: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Rok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 podnošenje projektnih prijedloga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 sklopu pojedine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Skupine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ističe danom donošenja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Odluke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 financiranju za posljednji projektni prijedlog koji udovolji svim kriterijima, a kojim se iscrpljuju raspoloživa financijska sredstva unutar pojedine skupine. </a:t>
            </a: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Krajnji rok za dostavu projektnih prijava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 sve tri skupine je </a:t>
            </a:r>
            <a:r>
              <a:rPr lang="hr-HR" sz="2000" b="1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31.12.2019. godine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. Nakon navedenog datuma, PT2 zaprimljene prijave neće uzimati u obzir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.</a:t>
            </a:r>
            <a:endParaRPr lang="hr-HR" sz="20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Poziv otvoren za pojedinu skupinu će biti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obustavljen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u trenutku kada zaprimljeni projektni prijedlozi, u odnosu na zahtijevani iznos bespovratnih sredstava, dosegnu 105% ukupno raspoloživog iznosa predviđenog za pojedinu skupinu Poziva. </a:t>
            </a:r>
            <a:endParaRPr lang="hr-HR" sz="20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b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737393" y="-8688"/>
            <a:ext cx="7237413" cy="1143000"/>
          </a:xfrm>
        </p:spPr>
        <p:txBody>
          <a:bodyPr/>
          <a:lstStyle/>
          <a:p>
            <a:pPr marL="0" lvl="1"/>
            <a:r>
              <a:rPr lang="hr-HR" sz="2400" b="1" dirty="0">
                <a:solidFill>
                  <a:schemeClr val="accent6"/>
                </a:solidFill>
                <a:latin typeface="Myriad Pro Light SemiExt" charset="0"/>
                <a:cs typeface="Myriad Pro Light SemiExt" charset="0"/>
              </a:rPr>
              <a:t>Rok za podnošenje projektnih prijedloga i obustava Poziva  </a:t>
            </a:r>
          </a:p>
        </p:txBody>
      </p:sp>
    </p:spTree>
    <p:extLst>
      <p:ext uri="{BB962C8B-B14F-4D97-AF65-F5344CB8AC3E}">
        <p14:creationId xmlns:p14="http://schemas.microsoft.com/office/powerpoint/2010/main" val="30972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362313"/>
            <a:ext cx="7975600" cy="459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sz="20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Pitanja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 adresu: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  <a:hlinkClick r:id="rId2"/>
              </a:rPr>
              <a:t>esf@mdomsp.hr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Odgovori se objavljuju najkasnije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7 kalendarskih dana od dana zaprimanja svakog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pitanja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  <a:hlinkClick r:id="rId3"/>
              </a:rPr>
              <a:t>www.strukutrnifondovi.hr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  <a:hlinkClick r:id="rId4"/>
              </a:rPr>
              <a:t>www.esf.hr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Ministarstvo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 demografiju, obitelj, mlade i socijalnu politiku nije obvezno davati pojašnjenja na pitanja pristigla u vrijeme obustave ili nakon što je Poziv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zatvoren </a:t>
            </a:r>
            <a:endParaRPr lang="hr-HR" sz="20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b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13682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Pitanja i odgovori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156682"/>
            <a:ext cx="7975600" cy="47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Postupak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dodjele bespovratnih sredstava provodi se u tri faze prema sljedećem redoslijedu: </a:t>
            </a: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sz="20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lvl="2" indent="-457200" algn="just" eaLnBrk="0" hangingPunct="0">
              <a:spcBef>
                <a:spcPct val="20000"/>
              </a:spcBef>
              <a:buAutoNum type="arabicPeriod"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Administrativna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provjera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-zaprimanje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, registracija i administrativna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provjera;</a:t>
            </a:r>
            <a:endParaRPr lang="hr-HR" sz="20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lvl="2" indent="-457200" algn="just" eaLnBrk="0" hangingPunct="0">
              <a:spcBef>
                <a:spcPct val="20000"/>
              </a:spcBef>
              <a:buAutoNum type="arabicPeriod"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Procjena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kvalitete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- provjera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prihvatljivosti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prijavitelja/partnera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, ocjenjivanje kvalitete, provjera prihvatljivosti projekta, ciljeva projekta i projektnih aktivnosti, i provjera prihvatljivosti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izdataka;</a:t>
            </a:r>
          </a:p>
          <a:p>
            <a:pPr lvl="2" indent="-457200" algn="just" eaLnBrk="0" hangingPunct="0">
              <a:spcBef>
                <a:spcPct val="20000"/>
              </a:spcBef>
              <a:buAutoNum type="arabicPeriod"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Donošenje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Oduke o financiranju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- donosi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se za projekte koji su uspješno prošli postupak dodjele bespovratnih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sredstava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lvl="1" indent="-457200" algn="just" eaLnBrk="0" hangingPunct="0">
              <a:spcBef>
                <a:spcPct val="20000"/>
              </a:spcBef>
              <a:buAutoNum type="arabicPeriod" startAt="2"/>
            </a:pPr>
            <a:endParaRPr lang="hr-HR" sz="20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457200" lvl="2" algn="just" eaLnBrk="0" hangingPunct="0">
              <a:spcBef>
                <a:spcPct val="20000"/>
              </a:spcBef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Prijavitelji se obavještavaju o statusu njihova projektna prijedloga nakon svake od tri navedene faze </a:t>
            </a:r>
            <a:endParaRPr lang="hr-HR" sz="20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b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13682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Postupak dodjele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545193"/>
            <a:ext cx="7975600" cy="459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endParaRPr lang="hr-HR" b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832278" y="-29826"/>
            <a:ext cx="7237413" cy="1143000"/>
          </a:xfrm>
        </p:spPr>
        <p:txBody>
          <a:bodyPr/>
          <a:lstStyle/>
          <a:p>
            <a:pPr marL="0" lvl="1"/>
            <a:r>
              <a:rPr lang="hr-HR" sz="2800" b="1" dirty="0">
                <a:solidFill>
                  <a:schemeClr val="accent6"/>
                </a:solidFill>
                <a:latin typeface="Myriad Pro Light SemiExt" charset="0"/>
                <a:cs typeface="Myriad Pro Light SemiExt" charset="0"/>
              </a:rPr>
              <a:t>Postupak dodjele – administrativna provjera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01512"/>
              </p:ext>
            </p:extLst>
          </p:nvPr>
        </p:nvGraphicFramePr>
        <p:xfrm>
          <a:off x="358933" y="1193172"/>
          <a:ext cx="8184102" cy="4878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9154"/>
                <a:gridCol w="1444948"/>
              </a:tblGrid>
              <a:tr h="531423">
                <a:tc>
                  <a:txBody>
                    <a:bodyPr/>
                    <a:lstStyle/>
                    <a:p>
                      <a:pPr marL="635"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>
                          <a:effectLst/>
                        </a:rPr>
                        <a:t>Uvjeti za registraciju i administrativnu provjeru</a:t>
                      </a:r>
                      <a:endParaRPr lang="hr-HR" sz="1600" baseline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roid Sans Fallback"/>
                          <a:cs typeface="Times New Roman" panose="02020603050405020304" pitchFamily="18" charset="0"/>
                        </a:rPr>
                        <a:t>Pojašnjenje (da/ne)</a:t>
                      </a:r>
                      <a:endParaRPr lang="hr-HR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571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baseline="0" dirty="0">
                          <a:effectLst/>
                        </a:rPr>
                        <a:t>Zaprimljeni prijavni paket/omotnica je zatvoren.</a:t>
                      </a:r>
                      <a:endParaRPr lang="hr-HR" sz="1600" baseline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>
                          <a:solidFill>
                            <a:schemeClr val="bg1"/>
                          </a:solidFill>
                          <a:effectLst/>
                        </a:rPr>
                        <a:t>Ne</a:t>
                      </a:r>
                      <a:endParaRPr lang="hr-HR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142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baseline="0" dirty="0">
                          <a:effectLst/>
                        </a:rPr>
                        <a:t>Prijavni paket/omotnica predana je nakon objave Poziva te u dan i vrijeme predaje Poziv nije bio zatvoren ili obustavljen.</a:t>
                      </a:r>
                      <a:endParaRPr lang="hr-HR" sz="1600" baseline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>
                          <a:solidFill>
                            <a:schemeClr val="bg1"/>
                          </a:solidFill>
                          <a:effectLst/>
                        </a:rPr>
                        <a:t>Ne</a:t>
                      </a:r>
                      <a:endParaRPr lang="hr-HR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142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baseline="0" dirty="0">
                          <a:effectLst/>
                        </a:rPr>
                        <a:t>Na zaprimljenom prijavnom paketu/omotnici ili potvrdi primitka projektnog prijedloga zabilježen je datum podnošenja projektnog prijedloga.</a:t>
                      </a:r>
                      <a:endParaRPr lang="hr-HR" sz="1600" baseline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>
                          <a:solidFill>
                            <a:schemeClr val="bg1"/>
                          </a:solidFill>
                          <a:effectLst/>
                        </a:rPr>
                        <a:t>Da</a:t>
                      </a:r>
                      <a:endParaRPr lang="hr-HR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142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baseline="0" dirty="0">
                          <a:effectLst/>
                        </a:rPr>
                        <a:t>Zatraženi iznos bespovratnih sredstava je u propisanim granicama sukladno točki 1.6</a:t>
                      </a:r>
                      <a:endParaRPr lang="hr-HR" sz="1600" baseline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>
                          <a:solidFill>
                            <a:schemeClr val="bg1"/>
                          </a:solidFill>
                          <a:effectLst/>
                        </a:rPr>
                        <a:t>Ne</a:t>
                      </a:r>
                      <a:endParaRPr lang="hr-HR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5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baseline="0" dirty="0">
                          <a:effectLst/>
                        </a:rPr>
                        <a:t>Projektni prijedlog predan je na propisanom mediju i u propisanom formatu.</a:t>
                      </a:r>
                      <a:endParaRPr lang="hr-HR" sz="1600" baseline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>
                          <a:solidFill>
                            <a:schemeClr val="bg1"/>
                          </a:solidFill>
                          <a:effectLst/>
                        </a:rPr>
                        <a:t>Da</a:t>
                      </a:r>
                      <a:endParaRPr lang="hr-HR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142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baseline="0" dirty="0">
                          <a:effectLst/>
                        </a:rPr>
                        <a:t>Projektni prijedlog istovjetan je u elektronskoj i papirnatoj verziji pripadajućeg obrasca (tamo gdje su zatražene obje verzije).</a:t>
                      </a:r>
                      <a:endParaRPr lang="hr-HR" sz="1600" baseline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>
                          <a:solidFill>
                            <a:schemeClr val="bg1"/>
                          </a:solidFill>
                          <a:effectLst/>
                        </a:rPr>
                        <a:t>Da</a:t>
                      </a:r>
                      <a:endParaRPr lang="hr-HR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5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baseline="0" dirty="0">
                          <a:effectLst/>
                        </a:rPr>
                        <a:t>Projektni prijedlog ispunjen je na ispravnim predlošcima.</a:t>
                      </a:r>
                      <a:endParaRPr lang="hr-HR" sz="1600" baseline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>
                          <a:solidFill>
                            <a:schemeClr val="bg1"/>
                          </a:solidFill>
                          <a:effectLst/>
                        </a:rPr>
                        <a:t>Da</a:t>
                      </a:r>
                      <a:endParaRPr lang="hr-HR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971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baseline="0" dirty="0">
                          <a:effectLst/>
                        </a:rPr>
                        <a:t>Projektni prijedlog sadrži sve obvezne priloge i prateće dokumente. Gdje je to predviđeno, dokumenti su potpisani od ovlaštene osobe, datirani  i ovjereni službenim pečatom organizacije.</a:t>
                      </a:r>
                      <a:endParaRPr lang="hr-HR" sz="1600" baseline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>
                          <a:solidFill>
                            <a:schemeClr val="bg1"/>
                          </a:solidFill>
                          <a:effectLst/>
                        </a:rPr>
                        <a:t>Da</a:t>
                      </a:r>
                      <a:endParaRPr lang="hr-HR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5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baseline="0" dirty="0" smtClean="0">
                          <a:effectLst/>
                        </a:rPr>
                        <a:t>Predviđeno </a:t>
                      </a:r>
                      <a:r>
                        <a:rPr lang="hr-HR" sz="1600" baseline="0" dirty="0">
                          <a:effectLst/>
                        </a:rPr>
                        <a:t>trajanje projekta je najmanje 24 a najviše 30 mjeseci. </a:t>
                      </a:r>
                      <a:endParaRPr lang="hr-HR" sz="1600" baseline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>
                          <a:solidFill>
                            <a:schemeClr val="bg1"/>
                          </a:solidFill>
                          <a:effectLst/>
                        </a:rPr>
                        <a:t>Da</a:t>
                      </a:r>
                      <a:endParaRPr lang="hr-HR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51098" marR="5631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4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245310"/>
            <a:ext cx="7975600" cy="467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Opći cilj: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Jačanje socijalnog uključivanja osoba s invaliditetom kroz daljnji razvoj i povećanje kvalitete usluge osobne asistencije,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videćeg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pratitelja i tumača/prevoditelja hrvatskog znakovnog jezika (HZJ) 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Specifični ciljevi: </a:t>
            </a:r>
          </a:p>
          <a:p>
            <a:pPr lvl="1" indent="-457200" algn="just" eaLnBrk="0" hangingPunct="0">
              <a:spcBef>
                <a:spcPct val="20000"/>
              </a:spcBef>
              <a:buAutoNum type="arabicPeriod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Povećati socijalnu uključenost i unaprijediti kvalitetu života osoba s najtežom vrstom i stupnjem invaliditeta, osoba s intelektualnim teškoćama i mentalnim oštećenjima kroz pružanje usluge osobne asistencije</a:t>
            </a:r>
          </a:p>
          <a:p>
            <a:pPr lvl="1" indent="-457200" algn="just" eaLnBrk="0" hangingPunct="0">
              <a:spcBef>
                <a:spcPct val="20000"/>
              </a:spcBef>
              <a:buAutoNum type="arabicPeriod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Povećati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socijalnu uključenost i unaprijediti kvalitetu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života gluhim i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gluhoslijepim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osobama putem usluge tumača/prevoditelja HZJ </a:t>
            </a:r>
          </a:p>
          <a:p>
            <a:pPr lvl="1" indent="-457200" algn="just" eaLnBrk="0" hangingPunct="0">
              <a:spcBef>
                <a:spcPct val="20000"/>
              </a:spcBef>
              <a:buAutoNum type="arabicPeriod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Povećati socijalnu uključenost i unaprijediti kvalitetu života slijepim osobama putem usluga </a:t>
            </a:r>
            <a:r>
              <a:rPr lang="hr-HR" sz="2000" dirty="0" err="1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videćeg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pratitelja     </a:t>
            </a:r>
          </a:p>
          <a:p>
            <a:pPr marL="263525" lvl="2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endParaRPr lang="ta-IN" sz="20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651764" y="109022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Ciljevi Poziva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545193"/>
            <a:ext cx="7975600" cy="459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endParaRPr lang="hr-HR" b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457200" y="-139604"/>
            <a:ext cx="8229600" cy="1143000"/>
          </a:xfrm>
        </p:spPr>
        <p:txBody>
          <a:bodyPr/>
          <a:lstStyle/>
          <a:p>
            <a:pPr marL="0" lvl="1"/>
            <a:r>
              <a:rPr lang="hr-HR" sz="2800" b="1" dirty="0">
                <a:solidFill>
                  <a:schemeClr val="accent6"/>
                </a:solidFill>
                <a:latin typeface="Myriad Pro Light SemiExt" charset="0"/>
                <a:cs typeface="Myriad Pro Light SemiExt" charset="0"/>
              </a:rPr>
              <a:t>Postupak dodjele – ocjenjivanje kvalitete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8300" y="5025556"/>
            <a:ext cx="830681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just"/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Projekte prijave koje ne dosegnu minimalno 66 od 110 bodova neće biti uzete u daljnje razmatranje. </a:t>
            </a:r>
          </a:p>
          <a:p>
            <a:pPr marL="0" lvl="1" algn="just"/>
            <a:r>
              <a:rPr lang="hr-HR" sz="16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Projektni prijedlozi koji su zadovoljili uvjete prihvatljivosti i ostvarili minimalni bodovni prag 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rangiraju se po načelu prvenstva prema datumu i vremenu </a:t>
            </a:r>
            <a:r>
              <a:rPr lang="hr-HR" sz="16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podnošenja pojedinog projektnog prijedloga na Poziv</a:t>
            </a:r>
            <a:endParaRPr lang="hr-HR" sz="16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/>
            <a:r>
              <a:rPr lang="hr-HR" sz="2400" b="1" dirty="0" smtClean="0">
                <a:solidFill>
                  <a:schemeClr val="accent6"/>
                </a:solidFill>
                <a:latin typeface="Myriad Pro Light SemiExt" charset="0"/>
                <a:cs typeface="Myriad Pro Light SemiExt" charset="0"/>
              </a:rPr>
              <a:t> </a:t>
            </a:r>
            <a:endParaRPr lang="hr-HR" sz="2400" b="1" dirty="0">
              <a:solidFill>
                <a:schemeClr val="accent6"/>
              </a:solidFill>
              <a:latin typeface="Myriad Pro Light SemiExt" charset="0"/>
              <a:cs typeface="Myriad Pro Light SemiExt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27386"/>
              </p:ext>
            </p:extLst>
          </p:nvPr>
        </p:nvGraphicFramePr>
        <p:xfrm>
          <a:off x="457200" y="1050065"/>
          <a:ext cx="8217916" cy="3735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092"/>
                <a:gridCol w="877824"/>
              </a:tblGrid>
              <a:tr h="450161">
                <a:tc>
                  <a:txBody>
                    <a:bodyPr/>
                    <a:lstStyle/>
                    <a:p>
                      <a:pPr algn="just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1. Relevantnost i važnost prijedloga projekta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3115">
                <a:tc>
                  <a:txBody>
                    <a:bodyPr/>
                    <a:lstStyle/>
                    <a:p>
                      <a:pPr algn="just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2. Usklađenost prijedloga projekta s nacionalnim i EU propisima te doprinos projekta ostvarivanju ciljeva utvrđenih u relevantnim EU, nacionalnim i regionalnim strateškim dokumentima iz područja borbe protiv siromaštva i socijalne isključenosti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0161">
                <a:tc>
                  <a:txBody>
                    <a:bodyPr/>
                    <a:lstStyle/>
                    <a:p>
                      <a:pPr algn="just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3. Relevantnost aktivnosti prijedloga projekta u odnosu na ciljane skupine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0161">
                <a:tc>
                  <a:txBody>
                    <a:bodyPr/>
                    <a:lstStyle/>
                    <a:p>
                      <a:pPr algn="just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4. Kvaliteta projektne prijave po pitanju operativnih kapaciteta prijavitelja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0161">
                <a:tc>
                  <a:txBody>
                    <a:bodyPr/>
                    <a:lstStyle/>
                    <a:p>
                      <a:pPr algn="just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5. Održivost projekta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1526">
                <a:tc>
                  <a:txBody>
                    <a:bodyPr/>
                    <a:lstStyle/>
                    <a:p>
                      <a:pPr algn="just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6. Doprinos prijedloga projekta postizanju horizontalnih ciljeva – jednake mogućnosti i nediskriminacija, održivi razvoj i zaštita okoliša te dobro upravljanje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0161"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7. Regionalna jednakost u pristupu socijalnim uslugama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1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156682"/>
            <a:ext cx="7975600" cy="504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MDOMSP pisanim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putem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obavještava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prijavitelje čiji projektni prijedlozi su odabrani za financiranje, one čiji projektni prijedlozi nisu odabrani, kao i one čiji se projektni prijedlozi nalaze na rezervnoj listi. Navedena obavijest sadržava najmanje Odluku o financiranju i informacije o daljnjem postupanju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.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sz="19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Nakon završetka postupka evaluacije projekata i donošenja Odluke o financiranju s uspješnim prijaviteljima se sklapa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Ugovor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 dodjeli bespovratnih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sredstava</a:t>
            </a:r>
            <a:endParaRPr lang="hr-HR" sz="1900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Ugovor o dodjeli bespovratnih sredstava je ugovor između Korisnika i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MDOMSP kao PT1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HZZ,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Ureda za financiranje i ugovaranje projekata EU kao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PT2 kojim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se utvrđuje najviši iznos bespovratnih sredstava dodijeljen projektu 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te </a:t>
            </a:r>
            <a:r>
              <a:rPr lang="hr-HR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drugi financijski i provedbeni uvjeti Projekta i potpisuje se u roku od najviše </a:t>
            </a:r>
            <a:r>
              <a:rPr lang="hr-HR" sz="1900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30 kalendarskih dana od objave Odluke o </a:t>
            </a:r>
            <a:r>
              <a:rPr lang="hr-HR" sz="19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financiranju.</a:t>
            </a:r>
            <a:endParaRPr lang="hr-HR" sz="1900" b="1" dirty="0">
              <a:solidFill>
                <a:srgbClr val="E88E31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sz="20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b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737393" y="13682"/>
            <a:ext cx="7237413" cy="1143000"/>
          </a:xfrm>
        </p:spPr>
        <p:txBody>
          <a:bodyPr/>
          <a:lstStyle/>
          <a:p>
            <a:pPr marL="0" lvl="1"/>
            <a:r>
              <a:rPr lang="hr-HR" sz="2800" b="1" dirty="0" smtClean="0">
                <a:solidFill>
                  <a:schemeClr val="accent6"/>
                </a:solidFill>
                <a:latin typeface="Myriad Pro Light SemiExt" charset="0"/>
                <a:cs typeface="Myriad Pro Light SemiExt" charset="0"/>
              </a:rPr>
              <a:t>Odluka </a:t>
            </a:r>
            <a:r>
              <a:rPr lang="hr-HR" sz="2800" b="1" dirty="0">
                <a:solidFill>
                  <a:schemeClr val="accent6"/>
                </a:solidFill>
                <a:latin typeface="Myriad Pro Light SemiExt" charset="0"/>
                <a:cs typeface="Myriad Pro Light SemiExt" charset="0"/>
              </a:rPr>
              <a:t>o financiranju </a:t>
            </a:r>
            <a:r>
              <a:rPr lang="hr-HR" sz="2800" b="1" dirty="0" smtClean="0">
                <a:solidFill>
                  <a:schemeClr val="accent6"/>
                </a:solidFill>
                <a:latin typeface="Myriad Pro Light SemiExt" charset="0"/>
                <a:cs typeface="Myriad Pro Light SemiExt" charset="0"/>
              </a:rPr>
              <a:t>i Ugovor o dodjeli bespovratnih sredstava </a:t>
            </a:r>
            <a:endParaRPr lang="hr-HR" sz="2800" b="1" dirty="0">
              <a:solidFill>
                <a:schemeClr val="accent6"/>
              </a:solidFill>
              <a:latin typeface="Myriad Pro Light SemiExt" charset="0"/>
              <a:cs typeface="Myriad Pro Light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106424"/>
            <a:ext cx="7975600" cy="517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Prijavitelji koji smatraju da su oštećeni zbog nepravilnog postupanja tijekom postupanja nadležnog Posredničkog tijela, imaju pravo podnijeti prigovor Komisiji za odlučivanje o prigovorima u roku od 7 radnih dana od dana primitka obavijesti o statusu njihovog projektnog prijedloga, zbog sljedećih razloga:</a:t>
            </a:r>
          </a:p>
          <a:p>
            <a:pPr marL="800100" lvl="2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povrede postupka opisanog u dokumentaciji predmetnog postupka dodjele sredstava</a:t>
            </a:r>
          </a:p>
          <a:p>
            <a:pPr marL="800100" lvl="2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povrede sljedećih načela: jednakog postupanja, zabrane diskriminacije po bilo kojoj osnovi, transparentnosti; zaštite osobnih podataka, razmjernosti, sprječavanja sukoba interesa, tajnosti postupka dodjele bespovratnih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sredstava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Prigovori se podnose Komisiji preporučenom pošiljkom s povratnicom na adresu Upravljačkog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tijela: </a:t>
            </a:r>
          </a:p>
          <a:p>
            <a:pPr marL="0" lvl="1" algn="ctr" eaLnBrk="0" hangingPunct="0">
              <a:spcBef>
                <a:spcPct val="20000"/>
              </a:spcBef>
            </a:pPr>
            <a:r>
              <a:rPr lang="hr-HR" sz="16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Ministarstvo </a:t>
            </a:r>
            <a:r>
              <a:rPr lang="hr-HR" sz="1600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rada i mirovinskoga </a:t>
            </a:r>
            <a:r>
              <a:rPr lang="hr-HR" sz="16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sustava, </a:t>
            </a:r>
          </a:p>
          <a:p>
            <a:pPr marL="0" lvl="1" algn="ctr" eaLnBrk="0" hangingPunct="0">
              <a:spcBef>
                <a:spcPct val="20000"/>
              </a:spcBef>
            </a:pPr>
            <a:r>
              <a:rPr lang="hr-HR" sz="16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Uprava </a:t>
            </a:r>
            <a:r>
              <a:rPr lang="hr-HR" sz="1600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za upravljanje operativnim programima Europske unije </a:t>
            </a:r>
            <a:endParaRPr lang="hr-HR" sz="1600" dirty="0" smtClean="0">
              <a:solidFill>
                <a:srgbClr val="E88E31"/>
              </a:solidFill>
              <a:latin typeface="Myriad Pro Light SemiExt" charset="0"/>
              <a:cs typeface="Myriad Pro Light SemiExt" charset="0"/>
            </a:endParaRPr>
          </a:p>
          <a:p>
            <a:pPr marL="0" lvl="1" algn="ctr" eaLnBrk="0" hangingPunct="0">
              <a:spcBef>
                <a:spcPct val="20000"/>
              </a:spcBef>
            </a:pPr>
            <a:r>
              <a:rPr lang="hr-HR" sz="16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Komisija za odlučivanje o prigovorima </a:t>
            </a:r>
            <a:endParaRPr lang="hr-HR" sz="1600" dirty="0">
              <a:solidFill>
                <a:srgbClr val="E88E31"/>
              </a:solidFill>
              <a:latin typeface="Myriad Pro Light SemiExt" charset="0"/>
              <a:cs typeface="Myriad Pro Light SemiExt" charset="0"/>
            </a:endParaRPr>
          </a:p>
          <a:p>
            <a:pPr marL="0" lvl="1" algn="ctr" eaLnBrk="0" hangingPunct="0">
              <a:spcBef>
                <a:spcPct val="20000"/>
              </a:spcBef>
            </a:pPr>
            <a:r>
              <a:rPr lang="hr-HR" sz="16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Vukovarska 78, </a:t>
            </a:r>
            <a:r>
              <a:rPr lang="hr-HR" sz="1600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10 000 Zagreb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b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737393" y="-48058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Prigovori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460523"/>
            <a:ext cx="7975600" cy="459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Prijavitelj koji ne podnosi prigovor već traži određena pojašnjenja povezana s postupkom dodjele, zahtjev za pojašnjenjem podnosi tijelu nadležnom za pojedini postupak dodjele:</a:t>
            </a: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800100" lvl="2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Za faze administrativne provjere i procjene kvalitete: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zahtjev za pojašnjenjem se dostavlja Hrvatskom zavodu za zapošljavanje u roku od 5 radnih dana od dana zaprimanja obavijesti o statusu projektnog prijedloga nakon završetka pojedine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faze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800100" lvl="2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800100" lvl="2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Za fazu donošenja Odluke o financiranju: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zahtjev za pojašnjenjem se dostavlja Ministarstvu za demografiju, obitelj, mlade i socijalnu politiku u roku od 5 radnih dana od dana zaprimanja obavijesti o statusu projektnog prijedloga nakon završetka pojedine faze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dodjele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b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670052" y="107570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Zahtjevi za pojašnjenjem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34" y="274638"/>
            <a:ext cx="8229600" cy="1143000"/>
          </a:xfrm>
        </p:spPr>
        <p:txBody>
          <a:bodyPr/>
          <a:lstStyle/>
          <a:p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0" y="1417638"/>
            <a:ext cx="7703389" cy="4629479"/>
          </a:xfrm>
        </p:spPr>
        <p:txBody>
          <a:bodyPr/>
          <a:lstStyle/>
          <a:p>
            <a:pPr marL="0" indent="0">
              <a:buNone/>
            </a:pPr>
            <a:endParaRPr lang="hr-HR" sz="1600" i="1" u="sng" dirty="0" smtClean="0"/>
          </a:p>
          <a:p>
            <a:endParaRPr lang="hr-HR" sz="1600" i="1" u="sng" dirty="0"/>
          </a:p>
          <a:p>
            <a:pPr marL="0" indent="0" algn="ctr">
              <a:buNone/>
            </a:pPr>
            <a:r>
              <a:rPr lang="hr-HR" sz="1600" i="1" dirty="0" smtClean="0"/>
              <a:t>	</a:t>
            </a: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E88E31"/>
                </a:solidFill>
              </a:rPr>
              <a:t>HVALA NA PAŽNJI I PUNO SREĆE S PRIJAVAMA!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 algn="ctr">
              <a:buNone/>
            </a:pPr>
            <a:r>
              <a:rPr lang="hr-HR" sz="3600" dirty="0" smtClean="0">
                <a:hlinkClick r:id="rId3"/>
              </a:rPr>
              <a:t>esf@mdomsp.hr</a:t>
            </a:r>
            <a:r>
              <a:rPr lang="hr-HR" sz="3600" dirty="0" smtClean="0"/>
              <a:t>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53571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49262" y="1561612"/>
            <a:ext cx="8191817" cy="398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Poziv se provodi kroz tri Skupine formirane u skladu sa specifičnim ciljevima i ciljnim skupinama Poziva: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sz="24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2" eaLnBrk="0" hangingPunct="0">
              <a:spcBef>
                <a:spcPct val="20000"/>
              </a:spcBef>
            </a:pPr>
            <a:r>
              <a:rPr lang="hr-HR" sz="22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SKUPINA 1: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Pružanje </a:t>
            </a:r>
            <a:r>
              <a:rPr lang="hr-HR" sz="2200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usluge osobne asistencije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ciljnoj skupini 1</a:t>
            </a:r>
          </a:p>
          <a:p>
            <a:pPr marL="0" lvl="2" eaLnBrk="0" hangingPunct="0">
              <a:spcBef>
                <a:spcPct val="20000"/>
              </a:spcBef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2" eaLnBrk="0" hangingPunct="0">
              <a:spcBef>
                <a:spcPct val="20000"/>
              </a:spcBef>
            </a:pPr>
            <a:r>
              <a:rPr lang="hr-HR" sz="22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SKUPINA 2: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Pružanje </a:t>
            </a:r>
            <a:r>
              <a:rPr lang="hr-HR" sz="2200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usluge tumača/prevoditelja hrvatskog znakovnog jezika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ciljnoj skupini 2</a:t>
            </a:r>
          </a:p>
          <a:p>
            <a:pPr marL="0" lvl="2" eaLnBrk="0" hangingPunct="0">
              <a:spcBef>
                <a:spcPct val="20000"/>
              </a:spcBef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2" eaLnBrk="0" hangingPunct="0">
              <a:spcBef>
                <a:spcPct val="20000"/>
              </a:spcBef>
            </a:pPr>
            <a:r>
              <a:rPr lang="hr-HR" sz="2200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SKUPINA 3: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Pružanje </a:t>
            </a:r>
            <a:r>
              <a:rPr lang="hr-HR" sz="2200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usluge </a:t>
            </a:r>
            <a:r>
              <a:rPr lang="hr-HR" sz="2200" u="sng" dirty="0" err="1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videćeg</a:t>
            </a:r>
            <a:r>
              <a:rPr lang="hr-HR" sz="2200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pratitelja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ciljnoj skupini 3</a:t>
            </a:r>
          </a:p>
          <a:p>
            <a:pPr marL="0" lvl="2" algn="just" eaLnBrk="0" hangingPunct="0">
              <a:spcBef>
                <a:spcPct val="20000"/>
              </a:spcBef>
            </a:pPr>
            <a:endParaRPr lang="hr-HR" sz="24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449263" y="237363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Skupine Poziva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143000"/>
            <a:ext cx="7975600" cy="509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eaLnBrk="0" hangingPunct="0">
              <a:spcBef>
                <a:spcPct val="20000"/>
              </a:spcBef>
            </a:pPr>
            <a:r>
              <a:rPr lang="hr-HR" sz="20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SKUPINA 1</a:t>
            </a: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Odrasle* osobe </a:t>
            </a:r>
            <a:r>
              <a:rPr lang="pl-PL" sz="19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 </a:t>
            </a:r>
            <a:r>
              <a:rPr lang="pl-PL" sz="1900" b="1" u="sng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najtežom vrstom i stupnjem </a:t>
            </a:r>
            <a:r>
              <a:rPr lang="pl-PL" sz="1900" b="1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invaliditeta 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i/ili odrasle* osobe s </a:t>
            </a:r>
            <a:r>
              <a:rPr lang="pl-PL" sz="1900" b="1" u="sng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intelektualnim teškoćama i mentalnim </a:t>
            </a:r>
            <a:r>
              <a:rPr lang="pl-PL" sz="1900" b="1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oštećenjima</a:t>
            </a: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pl-PL" sz="19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</a:t>
            </a:r>
            <a:r>
              <a:rPr lang="pl-PL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oje imaju izdano </a:t>
            </a:r>
            <a:r>
              <a:rPr lang="pl-PL" sz="1900" i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Uvjerenje nevoisnog tijela vještaćenja o ispunjavanju uvjeta za primanje usluge osobne asistencije</a:t>
            </a:r>
            <a:r>
              <a:rPr lang="pl-PL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ili </a:t>
            </a:r>
            <a:r>
              <a:rPr lang="pl-PL" sz="1900" i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Uvjerenje Odbora za utvrđivanje potrebe za uslugom osobne asistencije o ispunjavanju </a:t>
            </a:r>
            <a:r>
              <a:rPr lang="hr-HR" sz="1900" i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uvjeta</a:t>
            </a:r>
            <a:r>
              <a:rPr lang="pl-PL" sz="1900" i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za primanje usluge osobne asistencije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pl-PL" sz="1900" i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*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navršenih 18 godina i stariji na dan podnošenja 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prijave na Poziv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pl-PL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Dokumenti </a:t>
            </a:r>
            <a:r>
              <a:rPr lang="pl-PL" sz="19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kojima se utvrđuje pripadnost ciljnoj skupini (potrebno ih je osgiurati za sve sudionike): </a:t>
            </a: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Uvjerenje neovisnog tijela vještačenja o ispunjavanju uvjeta za primanje usluge osobne asistencije ili Uvjerenje Odbora o ispunjavanju uvjeta za primanje usluge osobne asistencije,</a:t>
            </a: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Nalaz i mišljenje ili Rješenje relevantnog tijela koje dokazuje vrstu ili stupanj ili postotak oštećenja, </a:t>
            </a:r>
          </a:p>
          <a:p>
            <a:pPr marL="342900" lvl="1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Presliku osobne iskaznice ili druge važeće identifikacijske isprave </a:t>
            </a: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523748" y="0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Ciljne skupine Poziva i dokazi za utvrđivanje pripadnosti ciljnoj skupini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6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850392"/>
            <a:ext cx="7975600" cy="55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SKUPINA 2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Odrasle* gluhe/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gluhoslijepe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osobe </a:t>
            </a:r>
            <a:endParaRPr lang="hr-HR" b="1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Dokumenti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kojima se utvrđuje pripadnost ciljnoj skupini (potrebno ih je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osigurati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 sve sudionike): </a:t>
            </a:r>
            <a:endParaRPr lang="hr-HR" b="1" dirty="0" smtClean="0">
              <a:solidFill>
                <a:srgbClr val="E88E31"/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Nalaz </a:t>
            </a:r>
            <a:r>
              <a:rPr lang="hr-HR" sz="17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 mišljenje </a:t>
            </a:r>
            <a:r>
              <a:rPr lang="hr-HR" sz="17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ili</a:t>
            </a:r>
            <a:r>
              <a:rPr lang="hr-HR" sz="17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Rješenje relevantnog tijela koje dokazuje vrstu ili stupanj ili postotak oštećenja,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Presliku osobne iskaznice ili druge važeće identifikacijske isprave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b="1" dirty="0" smtClean="0">
              <a:solidFill>
                <a:srgbClr val="E88E31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SKUPINA 3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Odrasle* slijepe osobe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Dokumenti kojima se utvrđuje pripadnost ciljnoj skupini (potrebno ih je osigurati za sve sudionike): </a:t>
            </a:r>
            <a:endParaRPr lang="hr-HR" b="1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Nalaz i mišljenje </a:t>
            </a:r>
            <a:r>
              <a:rPr lang="hr-HR" sz="1700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ili</a:t>
            </a:r>
            <a:r>
              <a:rPr lang="hr-HR" sz="17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Rješenje relevantnog tijela koje dokazuje vrstu ili stupanj ili postotak oštećenja,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Presliku osobne iskaznice ili druge važeće identifikacijske isprave </a:t>
            </a: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r>
              <a:rPr lang="pl-PL" sz="1600" i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*s navršenih 18 godina i stariji na dan podnošenja prijave</a:t>
            </a: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587756" y="31970"/>
            <a:ext cx="7237413" cy="1143000"/>
          </a:xfrm>
        </p:spPr>
        <p:txBody>
          <a:bodyPr/>
          <a:lstStyle/>
          <a:p>
            <a:r>
              <a:rPr lang="hr-HR" sz="2800" b="1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Ciljne skupine Poziva i dokazi za utvrđivanje pripadnosti ciljnoj skupini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8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6315" y="754346"/>
            <a:ext cx="7975600" cy="537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lvl="1" algn="just" eaLnBrk="0" hangingPunct="0">
              <a:spcBef>
                <a:spcPct val="20000"/>
              </a:spcBef>
            </a:pPr>
            <a:endParaRPr lang="hr-HR" b="1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Projekti moraju pridonositi ispunjavanju općeg te </a:t>
            </a: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samo jednog od specifičnih ciljeva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ovog Poziva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b="1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Da bi bili prihvatljivi, projekti moraju pridonositi </a:t>
            </a: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obveznom pokazatelju Poziva: </a:t>
            </a:r>
          </a:p>
          <a:p>
            <a:pPr marL="742950" lvl="2" indent="-285750" algn="ctr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CO16 Sudionici </a:t>
            </a:r>
            <a:r>
              <a:rPr lang="hr-HR" b="1" dirty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s invaliditetom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-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kontekstu ovog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Poziva, pokazatelj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se odnosi na pripadnike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svih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3 ciljnih skupina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Poziva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Projekti koji izravno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ne pridonose obveznom pokazatelju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CO16 Sudionici s invaliditetom na način da je pokazatelj naveden u podatkovnom listu 4 „obrazloženje projekta” Prijavnog obrasca A,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neće se smatrati prihvatljivima za financiranje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Prijavitelji mogu definirati i dodatne pokazatelje relevantne za Projekt </a:t>
            </a:r>
            <a:endParaRPr lang="hr-HR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Iznimno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je važno realno planirati ciljne vrijednosti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pokazatelja obzirom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da neostvarivanje istih može imati za posljedicu financijske korekcije sukladno točki 8.6 Ugovora o dodjeli bespovratnih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sredstava 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865409" y="109660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Pokazatelji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1148191"/>
            <a:ext cx="7975600" cy="496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Ukupna bespovratna sredstva Poziva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: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155.000.000,00 kuna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(85%ESF)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Ukupna bespovratna sredstva prema Skupinama: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Skupina 1: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139.500.000,00 kuna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Skupina 2: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6.975.000,00 kuna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Skupina 3: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8.525.000,00 kuna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Iznos bespovratnih sredstava po pojedinom projektu: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Skupina 1: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400.000,00 – 2.500.000,00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Skupina 2: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160.000,00 – 1.100.000,00 </a:t>
            </a:r>
          </a:p>
          <a:p>
            <a:pPr marL="0" lvl="1" algn="just" eaLnBrk="0" hangingPunct="0">
              <a:spcBef>
                <a:spcPct val="20000"/>
              </a:spcBef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Skupina 3: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120.000,00 – 500.000,00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b="1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rijavitelj/partneri </a:t>
            </a:r>
            <a:r>
              <a:rPr lang="hr-HR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nisu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dužni osigurati vlastito sufinanciranje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PT osigurava isplatu </a:t>
            </a:r>
            <a:r>
              <a:rPr lang="hr-HR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predujma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Korisnicima u iznosu od </a:t>
            </a:r>
            <a:r>
              <a:rPr lang="hr-HR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najviše 40%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ukupno ugovorenog iznosa bespovratnih sredstava 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642620" y="5191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Financijska alokacija i iznos bespovratnih sredstava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978408"/>
            <a:ext cx="7975600" cy="507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Mogućnost prijave samostalno ili u partnerstvu - broj partnera nije ograničen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Za prijavitelje i partnere vrijede jednaki uvjeti prihvatljivosti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b="1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r>
              <a:rPr lang="hr-HR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Prijavitelj/partner mora biti: </a:t>
            </a:r>
          </a:p>
          <a:p>
            <a:pPr marL="342900" lvl="1" indent="-342900" algn="just" eaLnBrk="0" hangingPunct="0">
              <a:spcBef>
                <a:spcPct val="20000"/>
              </a:spcBef>
              <a:buAutoNum type="alphaLcParenR"/>
            </a:pP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Udruga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– pravna osoba osnovana sukladno Zakonu o udrugama ili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Savez, zajednica, mreža, koordinacija ili drugi oblik udruženja udruga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(sukladno čl. 20 Zakona o udrugama) koja za: </a:t>
            </a:r>
          </a:p>
          <a:p>
            <a:pPr marL="742950" lvl="2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SKUPINU 1: u svojem statutu ili u Registru udruga pod djelatnošću ili području djelovanja </a:t>
            </a:r>
            <a:r>
              <a:rPr lang="hr-HR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ima utvrđeno djelovanje vezano uz OSI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</a:t>
            </a:r>
          </a:p>
          <a:p>
            <a:pPr marL="742950" lvl="2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SKUPINU 2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: u svojem statutu ili u Registru udruga pod djelatnošću ili području djelovanja </a:t>
            </a:r>
            <a:r>
              <a:rPr lang="hr-HR" u="sng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ima utvrđeno djelovanje vezano uz </a:t>
            </a:r>
            <a:r>
              <a:rPr lang="hr-HR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gluhe/</a:t>
            </a:r>
            <a:r>
              <a:rPr lang="hr-HR" u="sng" dirty="0" err="1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gluhoslijepe</a:t>
            </a:r>
            <a:r>
              <a:rPr lang="hr-HR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 osobe  </a:t>
            </a:r>
            <a:endParaRPr lang="hr-HR" u="sng" dirty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742950" lvl="2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SKUPINU 3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: u svojem statutu ili u Registru udruga pod djelatnošću ili području djelovanja </a:t>
            </a:r>
            <a:r>
              <a:rPr lang="hr-HR" u="sng" dirty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ima utvrđeno djelovanje vezano uz </a:t>
            </a:r>
            <a:r>
              <a:rPr lang="hr-HR" u="sng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slijepe osobe </a:t>
            </a:r>
          </a:p>
          <a:p>
            <a:pPr marL="2857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r-HR" u="sng" dirty="0" smtClean="0">
              <a:solidFill>
                <a:schemeClr val="accent1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342900" lvl="1" indent="-342900" algn="just" eaLnBrk="0" hangingPunct="0">
              <a:spcBef>
                <a:spcPct val="20000"/>
              </a:spcBef>
              <a:buAutoNum type="alphaLcParenR" startAt="2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Registriran u Republici Hrvatskoj </a:t>
            </a:r>
          </a:p>
          <a:p>
            <a:pPr marL="0" lvl="1" algn="just" eaLnBrk="0" hangingPunct="0">
              <a:spcBef>
                <a:spcPct val="20000"/>
              </a:spcBef>
            </a:pPr>
            <a:endParaRPr lang="hr-HR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algn="just" eaLnBrk="0" hangingPunct="0">
              <a:spcBef>
                <a:spcPct val="20000"/>
              </a:spcBef>
            </a:pPr>
            <a:endParaRPr lang="hr-HR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hr-HR" sz="1600" b="1" i="1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ta-IN" sz="1600" b="1" i="1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615188" y="0"/>
            <a:ext cx="7237413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E88E31"/>
                </a:solidFill>
                <a:latin typeface="Myriad Pro Light SemiExt" charset="0"/>
                <a:cs typeface="Myriad Pro Light SemiExt" charset="0"/>
              </a:rPr>
              <a:t>Uvjeti prihvatljivosti prijavitelja/partnera </a:t>
            </a:r>
            <a:endParaRPr lang="en-US" sz="2800" b="1" dirty="0">
              <a:solidFill>
                <a:srgbClr val="E88E31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1720</TotalTime>
  <Words>3331</Words>
  <Application>Microsoft Office PowerPoint</Application>
  <PresentationFormat>On-screen Show (4:3)</PresentationFormat>
  <Paragraphs>353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Calibri</vt:lpstr>
      <vt:lpstr>Droid Sans Fallback</vt:lpstr>
      <vt:lpstr>Myriad Pro Bold SemiCond</vt:lpstr>
      <vt:lpstr>Myriad Pro Bold SemiExt</vt:lpstr>
      <vt:lpstr>Myriad Pro Light SemiExt</vt:lpstr>
      <vt:lpstr>Times New Roman</vt:lpstr>
      <vt:lpstr>Presentation2</vt:lpstr>
      <vt:lpstr>Ministarstvo za demografiju, obitelj, mlade i socijalnu politiku </vt:lpstr>
      <vt:lpstr>Svrha Poziva  </vt:lpstr>
      <vt:lpstr>Ciljevi Poziva </vt:lpstr>
      <vt:lpstr>Skupine Poziva </vt:lpstr>
      <vt:lpstr>Ciljne skupine Poziva i dokazi za utvrđivanje pripadnosti ciljnoj skupini </vt:lpstr>
      <vt:lpstr>Ciljne skupine Poziva i dokazi za utvrđivanje pripadnosti ciljnoj skupini </vt:lpstr>
      <vt:lpstr>Pokazatelji </vt:lpstr>
      <vt:lpstr>Financijska alokacija i iznos bespovratnih sredstava </vt:lpstr>
      <vt:lpstr>Uvjeti prihvatljivosti prijavitelja/partnera </vt:lpstr>
      <vt:lpstr>Uvjeti prihvatljivosti prijavitelja/partnera </vt:lpstr>
      <vt:lpstr>Broj projektnih prijedloga po prijavitelju </vt:lpstr>
      <vt:lpstr>Lokacija, trajanje projekta i retroaktivnost troškova </vt:lpstr>
      <vt:lpstr>Prihvatljive aktivnosti – zadani elementi za sve tri Skupine Poziva </vt:lpstr>
      <vt:lpstr>Prihvatljive aktivnosti – SKUPINA 1</vt:lpstr>
      <vt:lpstr>Prihvatljive aktivnosti – SKUPINA 2  </vt:lpstr>
      <vt:lpstr>Prihvatljive aktivnosti – SKUPINA 3</vt:lpstr>
      <vt:lpstr>Prihvatljivi izdaci </vt:lpstr>
      <vt:lpstr>Prihvatljivi izdaci </vt:lpstr>
      <vt:lpstr>Prihvatljivi izdaci – uvjeti za zapošljavanje </vt:lpstr>
      <vt:lpstr>Prihvatljivi izdaci – uvjeti za zapošljavanje </vt:lpstr>
      <vt:lpstr>Prihvatljivi izdaci</vt:lpstr>
      <vt:lpstr>Prihvatljivi izdatci </vt:lpstr>
      <vt:lpstr>Neprihvatljivi izdaci - izdvojeni primjeri </vt:lpstr>
      <vt:lpstr>Način podnošenja projektnog prijedloga </vt:lpstr>
      <vt:lpstr>Potpuna prijava </vt:lpstr>
      <vt:lpstr>Rok za podnošenje projektnih prijedloga i obustava Poziva  </vt:lpstr>
      <vt:lpstr>Pitanja i odgovori </vt:lpstr>
      <vt:lpstr>Postupak dodjele </vt:lpstr>
      <vt:lpstr>Postupak dodjele – administrativna provjera  </vt:lpstr>
      <vt:lpstr>Postupak dodjele – ocjenjivanje kvalitete </vt:lpstr>
      <vt:lpstr>Odluka o financiranju i Ugovor o dodjeli bespovratnih sredstava </vt:lpstr>
      <vt:lpstr>Prigovori </vt:lpstr>
      <vt:lpstr>Zahtjevi za pojašnjenjem 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Ivana Lučev</dc:creator>
  <cp:lastModifiedBy>Vladimir Somen</cp:lastModifiedBy>
  <cp:revision>125</cp:revision>
  <dcterms:created xsi:type="dcterms:W3CDTF">2016-11-22T07:50:36Z</dcterms:created>
  <dcterms:modified xsi:type="dcterms:W3CDTF">2018-06-18T07:04:16Z</dcterms:modified>
</cp:coreProperties>
</file>