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269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311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886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717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75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10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805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177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919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73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021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D45E5-D0EE-4CE5-9683-3B9CFF7FF4D2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FC17-11BC-458E-9870-4B0DF60F1B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05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hyperlink" Target="https://esif-wf.mrrfeu.hr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hyperlink" Target="https://esif-wf.mrrfeu.hr/Content/helpDocuments/SF%20MIS%202014-2020%20Upute%20za%20popunjavanje%20prijavnog%20obrasca%20A.%20dio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rukturnifondovi.hr/" TargetMode="External"/><Relationship Id="rId3" Type="http://schemas.openxmlformats.org/officeDocument/2006/relationships/image" Target="../media/image53.png"/><Relationship Id="rId7" Type="http://schemas.openxmlformats.org/officeDocument/2006/relationships/hyperlink" Target="mailto:eufondovi-promoprev@miz.hr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://www.zdravlje.gov.hr/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://www.esf.hr/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://www.strukturnifondovi.h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0" y="25350"/>
            <a:ext cx="2832660" cy="2047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05" y="2271253"/>
            <a:ext cx="10058400" cy="362810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904569"/>
            <a:ext cx="9144000" cy="1366684"/>
          </a:xfrm>
        </p:spPr>
        <p:txBody>
          <a:bodyPr>
            <a:normAutofit fontScale="90000"/>
          </a:bodyPr>
          <a:lstStyle/>
          <a:p>
            <a:r>
              <a:rPr lang="hr-HR" sz="3600" b="1" dirty="0" smtClean="0">
                <a:latin typeface="Imprint MT Shadow" panose="04020605060303030202" pitchFamily="82" charset="0"/>
              </a:rPr>
              <a:t>OPERATIVNI PROGRAM</a:t>
            </a:r>
            <a:br>
              <a:rPr lang="hr-HR" sz="3600" b="1" dirty="0" smtClean="0">
                <a:latin typeface="Imprint MT Shadow" panose="04020605060303030202" pitchFamily="82" charset="0"/>
              </a:rPr>
            </a:br>
            <a:r>
              <a:rPr lang="hr-HR" sz="3600" b="1" dirty="0" smtClean="0">
                <a:latin typeface="Imprint MT Shadow" panose="04020605060303030202" pitchFamily="82" charset="0"/>
              </a:rPr>
              <a:t>„UČINKOVITI LJUDSKI POTENCIJALI”</a:t>
            </a:r>
            <a:br>
              <a:rPr lang="hr-HR" sz="3600" b="1" dirty="0" smtClean="0">
                <a:latin typeface="Imprint MT Shadow" panose="04020605060303030202" pitchFamily="82" charset="0"/>
              </a:rPr>
            </a:br>
            <a:r>
              <a:rPr lang="hr-HR" sz="3600" b="1" dirty="0" smtClean="0">
                <a:latin typeface="Imprint MT Shadow" panose="04020605060303030202" pitchFamily="82" charset="0"/>
              </a:rPr>
              <a:t>ZA RAZDOBLJE 2014.-2020.</a:t>
            </a:r>
            <a:endParaRPr lang="hr-HR" sz="3600" b="1" dirty="0">
              <a:latin typeface="Imprint MT Shadow" panose="040206050603030302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990974"/>
            <a:ext cx="9144000" cy="1642909"/>
          </a:xfrm>
        </p:spPr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sz="3200" dirty="0" smtClean="0">
                <a:latin typeface="Imprint MT Shadow" panose="04020605060303030202" pitchFamily="82" charset="0"/>
              </a:rPr>
              <a:t>PROMOCIJA ZDRAVLJA I PREVENCIJA BOLESTI – FAZA 1</a:t>
            </a:r>
          </a:p>
          <a:p>
            <a:endParaRPr lang="hr-HR" dirty="0" smtClean="0">
              <a:latin typeface="Imprint MT Shadow" panose="04020605060303030202" pitchFamily="82" charset="0"/>
            </a:endParaRP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28" y="5266852"/>
            <a:ext cx="3008671" cy="14682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12" y="5722374"/>
            <a:ext cx="4795376" cy="113562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" y="4955458"/>
            <a:ext cx="2860389" cy="17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64" y="5766721"/>
            <a:ext cx="4791871" cy="10912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61" y="109626"/>
            <a:ext cx="23892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30" y="0"/>
            <a:ext cx="2805283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255639"/>
            <a:ext cx="10134600" cy="1317523"/>
          </a:xfrm>
        </p:spPr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LOKACIJA, TRAJANJE I POČETAK PROVEDBE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94104" y="1791080"/>
            <a:ext cx="7185564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520458" y="1353233"/>
            <a:ext cx="8308257" cy="4694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hr-HR" sz="2200" b="1" u="sng" dirty="0">
                <a:solidFill>
                  <a:prstClr val="black"/>
                </a:solidFill>
              </a:rPr>
              <a:t>Lokacija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prstClr val="black"/>
                </a:solidFill>
              </a:rPr>
              <a:t>Projektne aktivnosti se moraju provoditi u Republici Hrvatskoj. Pojedine aktivnosti (npr. studijska putovanja) moguće je organizirati izvan teritorija Republike Hrvatske.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hr-HR" sz="2200" dirty="0">
              <a:solidFill>
                <a:prstClr val="black"/>
              </a:solidFill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hr-HR" sz="2200" b="1" u="sng" dirty="0">
                <a:solidFill>
                  <a:prstClr val="black"/>
                </a:solidFill>
              </a:rPr>
              <a:t>Trajanje i početak provedbe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prstClr val="black"/>
                </a:solidFill>
              </a:rPr>
              <a:t>Planirano trajanje provedbe projekata je od 12 do 18 mjeseci, od dana sklapanja Ugovora o dodjeli bespovratnih sredstava. 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prstClr val="black"/>
                </a:solidFill>
              </a:rPr>
              <a:t>Razdoblje provedbe projekta </a:t>
            </a:r>
            <a:r>
              <a:rPr lang="hr-HR" sz="2200" b="1" dirty="0">
                <a:solidFill>
                  <a:prstClr val="black"/>
                </a:solidFill>
              </a:rPr>
              <a:t>započinje danom sklapanja Ugovora o dodjeli bespovratnih sredstava</a:t>
            </a:r>
            <a:r>
              <a:rPr lang="hr-HR" sz="2200" dirty="0">
                <a:solidFill>
                  <a:prstClr val="black"/>
                </a:solidFill>
              </a:rPr>
              <a:t> te istječe završetkom obavljanja predmetnih aktivnosti. Datum početka i predviđenog završetka projekta bit će jasno definiran u Posebnim uvjetima Ugovora o dodjeli bespovratnih sredstava.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796" y="5703198"/>
            <a:ext cx="238983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889" y="126701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14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PRIHVATLJIVE AKTIVNOSTI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67897" y="1690687"/>
            <a:ext cx="7334864" cy="461178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467897" y="1428453"/>
            <a:ext cx="79051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r-HR" sz="2000" dirty="0"/>
              <a:t>Aktivnosti u svrhu promicanja zdravih navika i zdravlja i/ili povećanje znanja i svijesti građana Republike Hrvatske o važnosti prevencije bolesti koje mogu provoditi ustanove registrirane za obavljanje djelatnosti u zdravstvu, udruge, zaklade i  jedinice lokalne i područne (regionalne) samouprave</a:t>
            </a:r>
          </a:p>
          <a:p>
            <a:endParaRPr lang="hr-HR" sz="2000" dirty="0"/>
          </a:p>
          <a:p>
            <a:r>
              <a:rPr lang="hr-HR" sz="2000" b="1" u="sng" dirty="0"/>
              <a:t>Komponenta 1:</a:t>
            </a:r>
          </a:p>
          <a:p>
            <a:r>
              <a:rPr lang="hr-HR" sz="2000" dirty="0"/>
              <a:t>- medijske kampanje; </a:t>
            </a:r>
          </a:p>
          <a:p>
            <a:r>
              <a:rPr lang="hr-HR" sz="2000" dirty="0"/>
              <a:t>- okrugli stolovi; </a:t>
            </a:r>
          </a:p>
          <a:p>
            <a:r>
              <a:rPr lang="hr-HR" sz="2000" dirty="0"/>
              <a:t>- otvoreni dani;</a:t>
            </a:r>
          </a:p>
          <a:p>
            <a:r>
              <a:rPr lang="hr-HR" sz="2000" dirty="0"/>
              <a:t>- radionice, seminari i slično;</a:t>
            </a:r>
          </a:p>
          <a:p>
            <a:r>
              <a:rPr lang="hr-HR" sz="2000" dirty="0"/>
              <a:t>- održavanje javnih tribina i manifestacija javnog karaktera;</a:t>
            </a:r>
          </a:p>
          <a:p>
            <a:r>
              <a:rPr lang="hr-HR" sz="2000" dirty="0"/>
              <a:t>- izrada edukativnih materijala.</a:t>
            </a:r>
          </a:p>
          <a:p>
            <a:r>
              <a:rPr lang="hr-HR" sz="2000" dirty="0"/>
              <a:t> 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609" y="5756836"/>
            <a:ext cx="4791871" cy="10912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2161" y="5677364"/>
            <a:ext cx="238983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54" y="1196099"/>
            <a:ext cx="7218290" cy="49808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587" y="5840361"/>
            <a:ext cx="2320413" cy="10141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403" y="87414"/>
            <a:ext cx="2389839" cy="2371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414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PRIHVATLJIVE AKTIVNOSTI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95948" y="1690688"/>
            <a:ext cx="9357852" cy="448627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hr-HR" sz="2200" dirty="0">
                <a:solidFill>
                  <a:prstClr val="black"/>
                </a:solidFill>
              </a:rPr>
              <a:t>Aktivnosti u svrhu unaprjeđenja znanja i vještina zdravstvenih djelatnika i zaposlenika zdravstvenih ustanova u promociji zdravlja i prevenciji bolesti koje mogu provoditi ustanove registrirane za obavljanje djelatnosti u zdravstvu</a:t>
            </a:r>
          </a:p>
          <a:p>
            <a:pPr lvl="0">
              <a:spcBef>
                <a:spcPts val="0"/>
              </a:spcBef>
            </a:pPr>
            <a:endParaRPr lang="hr-HR" sz="22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hr-HR" sz="2200" b="1" u="sng" dirty="0">
                <a:solidFill>
                  <a:prstClr val="black"/>
                </a:solidFill>
              </a:rPr>
              <a:t>Komponenta 2:</a:t>
            </a:r>
          </a:p>
          <a:p>
            <a:pPr marL="0" lvl="0" indent="0">
              <a:spcBef>
                <a:spcPts val="0"/>
              </a:spcBef>
              <a:buNone/>
            </a:pPr>
            <a:endParaRPr lang="hr-HR" sz="2200" dirty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hr-HR" sz="2200" dirty="0">
                <a:solidFill>
                  <a:prstClr val="black"/>
                </a:solidFill>
              </a:rPr>
              <a:t>edukacije (radionice, seminari, treninzi);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hr-HR" sz="2200" dirty="0">
                <a:solidFill>
                  <a:prstClr val="black"/>
                </a:solidFill>
              </a:rPr>
              <a:t>konferencije, kongresi, stručni skupovi u zemlji i inozemstvu;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hr-HR" sz="2200" dirty="0">
                <a:solidFill>
                  <a:prstClr val="black"/>
                </a:solidFill>
              </a:rPr>
              <a:t>okrugli stolovi;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hr-HR" sz="2200" dirty="0">
                <a:solidFill>
                  <a:prstClr val="black"/>
                </a:solidFill>
              </a:rPr>
              <a:t>izrada edukativnih i obrazovnih materijala;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hr-HR" sz="2200" dirty="0">
                <a:solidFill>
                  <a:prstClr val="black"/>
                </a:solidFill>
              </a:rPr>
              <a:t>studijska putovanja.</a:t>
            </a:r>
          </a:p>
          <a:p>
            <a:pPr marL="0" lvl="0" indent="0">
              <a:spcBef>
                <a:spcPts val="0"/>
              </a:spcBef>
              <a:buNone/>
            </a:pPr>
            <a:endParaRPr lang="hr-HR" sz="22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hr-HR" sz="2200" u="sng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hr-HR" sz="2200" b="1" u="sng" dirty="0">
                <a:solidFill>
                  <a:prstClr val="black"/>
                </a:solidFill>
              </a:rPr>
              <a:t>NAPOMENA</a:t>
            </a:r>
          </a:p>
          <a:p>
            <a:pPr marL="0" lvl="0" indent="0">
              <a:spcBef>
                <a:spcPts val="0"/>
              </a:spcBef>
              <a:buNone/>
            </a:pPr>
            <a:endParaRPr lang="hr-HR" sz="2200" u="sng" dirty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hr-HR" sz="2200" dirty="0">
                <a:solidFill>
                  <a:prstClr val="black"/>
                </a:solidFill>
              </a:rPr>
              <a:t>Predavači na edukacijama iz područja zdravstvene djelatnosti mogu isključivo biti osobe koje su zaposlenici zdravstvenih ustanova te imaju minimalno dvije godine radnog staža u području u kojem se vrši edukacija. Navedeno se dokazuje životopisom predavača.</a:t>
            </a: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5938684"/>
            <a:ext cx="4791871" cy="9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55" y="1304605"/>
            <a:ext cx="7218290" cy="49808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84" y="5899385"/>
            <a:ext cx="4791871" cy="91447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9" y="150358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PRIHVATLJIVE AKTIVNOSTI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389238" y="1690688"/>
            <a:ext cx="8964561" cy="44862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000" b="1" u="sng" dirty="0">
                <a:solidFill>
                  <a:prstClr val="black"/>
                </a:solidFill>
              </a:rPr>
              <a:t>Komponente 1 i 2: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 </a:t>
            </a:r>
            <a:r>
              <a:rPr lang="hr-HR" sz="2000" b="1" dirty="0">
                <a:solidFill>
                  <a:prstClr val="black"/>
                </a:solidFill>
              </a:rPr>
              <a:t>Upravljanje projektom i administracija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upravljanje projektom 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praćenje provedbe 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izvještavanje o provedbi 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 </a:t>
            </a:r>
          </a:p>
          <a:p>
            <a:pPr marL="0" lvl="0" indent="0" algn="just">
              <a:buNone/>
            </a:pPr>
            <a:r>
              <a:rPr lang="hr-HR" sz="2000" b="1" dirty="0">
                <a:solidFill>
                  <a:prstClr val="black"/>
                </a:solidFill>
              </a:rPr>
              <a:t>Promidžba i vidljivost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izrada promotivnih materijala (video-sadržaja, brošura, letaka, priručnika i ostalo)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organizacija informativnih događaja 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- izrada internetskih stranica projekta te diseminacija informacija o projektu putem</a:t>
            </a:r>
          </a:p>
          <a:p>
            <a:pPr marL="0" lvl="0" indent="0" algn="just">
              <a:buNone/>
            </a:pPr>
            <a:r>
              <a:rPr lang="hr-HR" sz="2000" dirty="0">
                <a:solidFill>
                  <a:prstClr val="black"/>
                </a:solidFill>
              </a:rPr>
              <a:t>  drugih medija (tisak, radio,  televizija) </a:t>
            </a:r>
          </a:p>
          <a:p>
            <a:pPr marL="0" lvl="0" indent="0" algn="ctr">
              <a:buNone/>
            </a:pPr>
            <a:endParaRPr lang="hr-HR" sz="800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7" y="150358"/>
            <a:ext cx="2389839" cy="23715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2753" y="5850612"/>
            <a:ext cx="232277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10" y="928736"/>
            <a:ext cx="7218290" cy="49808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075" y="87415"/>
            <a:ext cx="2389839" cy="2371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6" y="87415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NEPRIHVATLJIVE AKTIVNOSTI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87560" y="1825625"/>
            <a:ext cx="8866239" cy="4351338"/>
          </a:xfrm>
        </p:spPr>
        <p:txBody>
          <a:bodyPr/>
          <a:lstStyle/>
          <a:p>
            <a:pPr marL="0" lvl="0" indent="0">
              <a:buNone/>
            </a:pPr>
            <a:r>
              <a:rPr lang="hr-HR" dirty="0">
                <a:solidFill>
                  <a:prstClr val="black"/>
                </a:solidFill>
              </a:rPr>
              <a:t>Sljedeće vrste aktivnosti </a:t>
            </a:r>
            <a:r>
              <a:rPr lang="hr-HR" u="sng" dirty="0">
                <a:solidFill>
                  <a:prstClr val="black"/>
                </a:solidFill>
              </a:rPr>
              <a:t>nisu prihvatljive</a:t>
            </a:r>
            <a:r>
              <a:rPr lang="hr-HR" dirty="0">
                <a:solidFill>
                  <a:prstClr val="black"/>
                </a:solidFill>
              </a:rPr>
              <a:t> za financiranje: </a:t>
            </a:r>
          </a:p>
          <a:p>
            <a:pPr marL="342900" lvl="0" indent="-342900"/>
            <a:r>
              <a:rPr lang="hr-HR" dirty="0">
                <a:solidFill>
                  <a:prstClr val="black"/>
                </a:solidFill>
              </a:rPr>
              <a:t>aktivnosti koje ne doprinose ostvarivanju općeg i specifičnog cilja odabrane komponente u sklopu ovog </a:t>
            </a:r>
            <a:r>
              <a:rPr lang="hr-HR" dirty="0" smtClean="0">
                <a:solidFill>
                  <a:prstClr val="black"/>
                </a:solidFill>
              </a:rPr>
              <a:t>Poziva</a:t>
            </a:r>
            <a:endParaRPr lang="hr-HR" dirty="0">
              <a:solidFill>
                <a:prstClr val="black"/>
              </a:solidFill>
            </a:endParaRPr>
          </a:p>
          <a:p>
            <a:pPr marL="342900" lvl="0" indent="-342900"/>
            <a:r>
              <a:rPr lang="hr-HR" dirty="0" smtClean="0">
                <a:solidFill>
                  <a:prstClr val="black"/>
                </a:solidFill>
              </a:rPr>
              <a:t>donacije</a:t>
            </a:r>
            <a:endParaRPr lang="hr-HR" dirty="0">
              <a:solidFill>
                <a:prstClr val="black"/>
              </a:solidFill>
            </a:endParaRPr>
          </a:p>
          <a:p>
            <a:pPr marL="342900" lvl="0" indent="-342900"/>
            <a:r>
              <a:rPr lang="hr-HR" dirty="0">
                <a:solidFill>
                  <a:prstClr val="black"/>
                </a:solidFill>
              </a:rPr>
              <a:t>aktivnosti i projekti koji su povezani s političkim ili vjerskim </a:t>
            </a:r>
            <a:r>
              <a:rPr lang="hr-HR" dirty="0" smtClean="0">
                <a:solidFill>
                  <a:prstClr val="black"/>
                </a:solidFill>
              </a:rPr>
              <a:t>aktivnostima</a:t>
            </a:r>
            <a:endParaRPr lang="hr-HR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4" y="5836442"/>
            <a:ext cx="4791871" cy="9144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500" y="5738897"/>
            <a:ext cx="232277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61" y="5779455"/>
            <a:ext cx="4791871" cy="9144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63" y="144814"/>
            <a:ext cx="2389839" cy="2371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552" y="1196099"/>
            <a:ext cx="7218290" cy="498086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altLang="sr-Latn-RS" sz="35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PRIHVATLJIVI 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47020"/>
            <a:ext cx="10515600" cy="4829944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sl-SI" sz="1600" dirty="0">
                <a:solidFill>
                  <a:prstClr val="black"/>
                </a:solidFill>
              </a:rPr>
              <a:t>Prihvatljivi izdaci moraju biti u skladu s Pravilnikom o prihvatljivosti izdataka u okviru Europskog socijalnog fonda (</a:t>
            </a:r>
            <a:r>
              <a:rPr lang="hr-HR" sz="1600" dirty="0">
                <a:solidFill>
                  <a:prstClr val="black"/>
                </a:solidFill>
              </a:rPr>
              <a:t>„</a:t>
            </a:r>
            <a:r>
              <a:rPr lang="sl-SI" sz="1600" dirty="0">
                <a:solidFill>
                  <a:prstClr val="black"/>
                </a:solidFill>
              </a:rPr>
              <a:t>Narodne novine</a:t>
            </a:r>
            <a:r>
              <a:rPr lang="hr-HR" sz="1600" dirty="0">
                <a:solidFill>
                  <a:prstClr val="black"/>
                </a:solidFill>
              </a:rPr>
              <a:t>“</a:t>
            </a:r>
            <a:r>
              <a:rPr lang="sl-SI" sz="1600" dirty="0">
                <a:solidFill>
                  <a:prstClr val="black"/>
                </a:solidFill>
              </a:rPr>
              <a:t> broj 149/14, 14/16 i 74/16) i  kumulativno ispunjavati opće uvjete prihvatljivosti izdataka koji su: 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sl-SI" sz="1600" dirty="0">
                <a:solidFill>
                  <a:prstClr val="black"/>
                </a:solidFill>
              </a:rPr>
              <a:t>povezani s projektom i nastali su u okviru projekta te je preuzeta obveza ugovorom o dodjeli bespovratnih sredstava,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sl-SI" sz="1600" dirty="0">
                <a:solidFill>
                  <a:prstClr val="black"/>
                </a:solidFill>
              </a:rPr>
              <a:t>nastali u skladu s nacionalnim zakonodavstvom i zakonodavstvom Europske unije,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sl-SI" sz="1600" dirty="0">
                <a:solidFill>
                  <a:prstClr val="black"/>
                </a:solidFill>
              </a:rPr>
              <a:t>stvarno nastali kod Korisnika i ako je primjenjivo Partnera uzimajući u obzir odredbe stavka 4, članka 5. Pravilnika o prihvatljivosti izdataka u okviru Europskog socijalnog fonda,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sl-SI" sz="1600" dirty="0">
                <a:solidFill>
                  <a:prstClr val="black"/>
                </a:solidFill>
              </a:rPr>
              <a:t>nastali tijekom razdoblja prihvatljivosti izdataka sukadno točki 2.4 Ugovora o dodjeli bespovratnih sredstava za projekte koji se financiraju iz Europskog socijalnog fonda u financijskom razdoblju 2014. – 2020.,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sl-SI" sz="1600" dirty="0">
                <a:solidFill>
                  <a:prstClr val="black"/>
                </a:solidFill>
              </a:rPr>
              <a:t>dokazivi putem računa ili računovodstvenih dokumenata jednake dokazne vrijednosti, pri čemu su predujmovi isplaćeni dobavljačima roba te pružateljima usluga u skladu s odredbama ugovora sklopljenih s tim subjektima prihvatljivim za sufinanciranje,</a:t>
            </a:r>
            <a:endParaRPr lang="hr-HR" sz="1600" dirty="0">
              <a:solidFill>
                <a:prstClr val="black"/>
              </a:solidFill>
            </a:endParaRP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usklađeni s pravilima o državnim potporama, kao što je utvrđeno u članku 107. UFEU ili pravilima o de </a:t>
            </a:r>
            <a:r>
              <a:rPr lang="hr-HR" sz="1600" dirty="0" err="1">
                <a:solidFill>
                  <a:prstClr val="black"/>
                </a:solidFill>
              </a:rPr>
              <a:t>minimis</a:t>
            </a:r>
            <a:r>
              <a:rPr lang="hr-HR" sz="1600" dirty="0">
                <a:solidFill>
                  <a:prstClr val="black"/>
                </a:solidFill>
              </a:rPr>
              <a:t> potporama, ako je primjenjivo,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usklađeni s primjenjivim pravilima javne nabave,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usklađeni s odredbama čl. 65. stavka 11. Uredbe (EU) br. 1303/2013 koje se odnose na zabranu dvostrukog financiranja iz drugoga financijskog instrumenta Europske unije,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usklađeni s odredbama Uredbe (EU) br. 1304/2013 koje se odnose na pokazatelje provedbe. </a:t>
            </a:r>
          </a:p>
          <a:p>
            <a:pPr lvl="0"/>
            <a:endParaRPr lang="hr-HR" sz="900" dirty="0">
              <a:solidFill>
                <a:prstClr val="black"/>
              </a:solidFill>
              <a:latin typeface="Imprint MT Shadow" panose="04020605060303030202" pitchFamily="82" charset="0"/>
            </a:endParaRP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805" y="5779455"/>
            <a:ext cx="232277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564" y="8862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855" y="1443394"/>
            <a:ext cx="7218290" cy="498086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500" b="1" dirty="0">
                <a:latin typeface="Imprint MT Shadow" panose="04020605060303030202" pitchFamily="82" charset="0"/>
              </a:rPr>
              <a:t>PRIHVATLJIVI IZDACI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630994"/>
          </a:xfrm>
        </p:spPr>
        <p:txBody>
          <a:bodyPr/>
          <a:lstStyle/>
          <a:p>
            <a:pPr lvl="0"/>
            <a:r>
              <a:rPr lang="sl-SI" sz="1900" dirty="0">
                <a:solidFill>
                  <a:prstClr val="black"/>
                </a:solidFill>
              </a:rPr>
              <a:t>Prihvatljive izdatke predstavljaju </a:t>
            </a:r>
            <a:r>
              <a:rPr lang="sl-SI" sz="1900" b="1" u="sng" dirty="0">
                <a:solidFill>
                  <a:prstClr val="black"/>
                </a:solidFill>
              </a:rPr>
              <a:t>izravni (neposredni) i neizravni (posredni) troško</a:t>
            </a:r>
            <a:r>
              <a:rPr lang="sl-SI" sz="1900" dirty="0">
                <a:solidFill>
                  <a:prstClr val="black"/>
                </a:solidFill>
              </a:rPr>
              <a:t>vi projekta.</a:t>
            </a:r>
            <a:endParaRPr lang="hr-HR" sz="19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hr-HR" sz="1900" b="1" dirty="0">
                <a:solidFill>
                  <a:prstClr val="black"/>
                </a:solidFill>
              </a:rPr>
              <a:t>IZRAVNI TROŠKOVI OSOBLJA </a:t>
            </a:r>
            <a:r>
              <a:rPr lang="hr-HR" sz="1900" dirty="0">
                <a:solidFill>
                  <a:prstClr val="black"/>
                </a:solidFill>
              </a:rPr>
              <a:t>su izravni troškovi rada koji imaju obilježja radnog odnosa (temelje se na npr. ugovoru o radu, rješenju o rasporedu na radno mjesto ili sl. dokumentu, a nastanak troška se dokazuje platnom listom).</a:t>
            </a:r>
          </a:p>
          <a:p>
            <a:pPr lvl="0" algn="just"/>
            <a:r>
              <a:rPr lang="hr-HR" sz="1900" dirty="0">
                <a:solidFill>
                  <a:prstClr val="black"/>
                </a:solidFill>
              </a:rPr>
              <a:t>Prihvatljivi izravni troškovi osoblja uključuju ukupne naknade za obavljeni rad osoblja koje je izravno uključeno u provedbu projekta i pojedinih aktivnosti (npr. voditelja projekta, administratora i sl.). Naknade ili plaće koje se isplaćuju u korist sudionika odnosno pripadnika/</a:t>
            </a:r>
            <a:r>
              <a:rPr lang="hr-HR" sz="1900" dirty="0" err="1">
                <a:solidFill>
                  <a:prstClr val="black"/>
                </a:solidFill>
              </a:rPr>
              <a:t>ca</a:t>
            </a:r>
            <a:r>
              <a:rPr lang="hr-HR" sz="1900" dirty="0">
                <a:solidFill>
                  <a:prstClr val="black"/>
                </a:solidFill>
              </a:rPr>
              <a:t> ciljnih skupina ne smatraju se izravnim troškovima osoblja. Prihvatljivi izravni troškovi osoblja uključuju plaće, poreze, doprinose za mirovinsko i obavezno zdravstveno osiguranje, materijalna prava ako je primjenjivo te ostale propisane troškove koji su uključeni u naknade za rad osoblja zaposlenog na projektu na neodređeno i/ili određeno vrijeme, a koji proizlaze iz pravnog okvira kojim se uređuje područje radnih odnosa.</a:t>
            </a:r>
          </a:p>
          <a:p>
            <a:pPr lvl="0" algn="just"/>
            <a:r>
              <a:rPr lang="hr-HR" sz="1900" dirty="0">
                <a:solidFill>
                  <a:prstClr val="black"/>
                </a:solidFill>
              </a:rPr>
              <a:t>Troškovi osoblja zaposlenog na određeno ili neodređeno vrijeme ugovorom o radu mogu se izračunati korištenjem standardne veličine jediničnih troškova sukladno čl. 68., stavak 2. Uredbe br. 1303/2013 Europske unije na način da se zadnji dokumentirani godišnji (12 uzastopnih mjeseci) bruto 2 iznos troškova plaća djelatnika koji radi u punom radnom vremenu podijeli s 1720 sati. </a:t>
            </a:r>
          </a:p>
          <a:p>
            <a:pPr marL="0" lvl="0" indent="0">
              <a:buNone/>
            </a:pPr>
            <a:endParaRPr lang="hr-HR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350" y="5788530"/>
            <a:ext cx="2322777" cy="10120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666" y="5886075"/>
            <a:ext cx="4791871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3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94"/>
            <a:ext cx="2810500" cy="66635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22" y="5923896"/>
            <a:ext cx="4791871" cy="91447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55" y="1253200"/>
            <a:ext cx="7218290" cy="498086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PRIHVATLJIVI 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379406" y="1465006"/>
            <a:ext cx="8974394" cy="491613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hr-HR" sz="1600" b="1" dirty="0">
                <a:solidFill>
                  <a:prstClr val="black"/>
                </a:solidFill>
              </a:rPr>
              <a:t>OSTALI IZRAVNI TROŠKOVI</a:t>
            </a:r>
            <a:endParaRPr lang="hr-HR" sz="1600" b="1" u="sng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sl-SI" sz="1600" u="sng" dirty="0">
                <a:solidFill>
                  <a:prstClr val="black"/>
                </a:solidFill>
              </a:rPr>
              <a:t>Troškovi putovanja u zemlju i inozemstvu za osobe izravno uključene u provedbu projekata:</a:t>
            </a: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dnevnice</a:t>
            </a: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troškovi smještaja</a:t>
            </a: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troškovi putovanja</a:t>
            </a:r>
            <a:endParaRPr lang="hr-HR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r-HR" sz="1600" dirty="0">
                <a:solidFill>
                  <a:prstClr val="black"/>
                </a:solidFill>
              </a:rPr>
              <a:t> </a:t>
            </a:r>
          </a:p>
          <a:p>
            <a:pPr marL="0" lvl="0" indent="0">
              <a:buNone/>
            </a:pPr>
            <a:r>
              <a:rPr lang="sl-SI" sz="1600" u="sng" dirty="0">
                <a:solidFill>
                  <a:prstClr val="black"/>
                </a:solidFill>
              </a:rPr>
              <a:t>Troškovi sudjelovanja ciljne skupine u projektnim aktivnostima</a:t>
            </a:r>
            <a:endParaRPr lang="hr-HR" sz="1600" u="sng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hr-HR" sz="1600" dirty="0">
                <a:solidFill>
                  <a:prstClr val="black"/>
                </a:solidFill>
              </a:rPr>
              <a:t>putni troškovi, troškovi prijevoza</a:t>
            </a: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troškovi smještaja</a:t>
            </a:r>
            <a:endParaRPr lang="hr-HR" sz="16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kotizacije</a:t>
            </a:r>
            <a:endParaRPr lang="hr-HR" sz="16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dnevnice</a:t>
            </a:r>
          </a:p>
          <a:p>
            <a:pPr marL="0" lvl="0" indent="0">
              <a:buNone/>
            </a:pPr>
            <a:endParaRPr lang="hr-HR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sl-SI" sz="1600" u="sng" dirty="0">
                <a:solidFill>
                  <a:prstClr val="black"/>
                </a:solidFill>
              </a:rPr>
              <a:t>Troškovi vanjskih usluga</a:t>
            </a:r>
            <a:endParaRPr lang="hr-HR" sz="1600" u="sng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troškovi cateringa</a:t>
            </a:r>
            <a:endParaRPr lang="hr-HR" sz="16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usluge prevođenja</a:t>
            </a:r>
            <a:endParaRPr lang="hr-HR" sz="16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usluge s područja informacijsko – komunikacijske tehnologije</a:t>
            </a:r>
            <a:endParaRPr lang="hr-HR" sz="16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</a:pPr>
            <a:r>
              <a:rPr lang="hr-HR" sz="1600" dirty="0">
                <a:solidFill>
                  <a:prstClr val="black"/>
                </a:solidFill>
              </a:rPr>
              <a:t>materijali i drugi popratni troškovi vezani uz provedbu aktivnosti (troškovi knjiga, udžbenika, priručnika, skripti, druge literature u papirnatom ili elektroničkom obliku potrebnih za provedbu aktivnosti, potrošnog i didaktičkog materijala potrebnog za provedbu aktivnosti)</a:t>
            </a:r>
          </a:p>
          <a:p>
            <a:pPr marL="271463" lvl="1" indent="-271463">
              <a:spcBef>
                <a:spcPts val="0"/>
              </a:spcBef>
            </a:pPr>
            <a:r>
              <a:rPr lang="sl-SI" sz="1600" dirty="0">
                <a:solidFill>
                  <a:prstClr val="black"/>
                </a:solidFill>
              </a:rPr>
              <a:t>troškovi najma prostora i opreme za provedbu aktivnosti u projektu</a:t>
            </a:r>
            <a:endParaRPr lang="hr-HR" sz="1600" dirty="0">
              <a:solidFill>
                <a:prstClr val="black"/>
              </a:solidFill>
            </a:endParaRPr>
          </a:p>
          <a:p>
            <a:pPr lvl="0"/>
            <a:endParaRPr lang="hr-HR" sz="700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145" y="580158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2242" y="279231"/>
            <a:ext cx="238983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PRIHVATLJIVI 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222090" y="1052052"/>
            <a:ext cx="88883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1600" u="sng" dirty="0"/>
              <a:t>Troškovi promidžbe i vidljivosti</a:t>
            </a:r>
            <a:endParaRPr lang="hr-HR" sz="1600" u="sng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troškovi organizacije promotivnih aktivnosti (npr. najam prostora, audio – vizualnih pomagala, itd.)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materijalni troškovi koji su potrebni za organizaciju okruglih stolova, tiskovnih konferencija (npr. promotivni materijali, pozivi, ugostiteljske usluge)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troškovi vanjskih usluga za aktivnosti oglašavanja, odnosa s javnošću i sl.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priprema, oblikovanje, prijevod, tisak promotivnog materijala i dostava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uspostava i održavanje internetskih stranica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troškovi oglasa, objava, odnosno zakupa medijskog prostora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marketinško komuniciranje, savjetovanje i sl.</a:t>
            </a:r>
            <a:endParaRPr lang="hr-HR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troškovi predstavljanja projekta</a:t>
            </a:r>
            <a:endParaRPr lang="hr-HR" sz="1600" dirty="0"/>
          </a:p>
          <a:p>
            <a:pPr algn="just"/>
            <a:endParaRPr lang="hr-HR" sz="1600" dirty="0"/>
          </a:p>
          <a:p>
            <a:pPr algn="just"/>
            <a:r>
              <a:rPr lang="hr-HR" sz="1600" u="sng" dirty="0"/>
              <a:t>T</a:t>
            </a:r>
            <a:r>
              <a:rPr lang="sl-SI" sz="1600" u="sng" dirty="0"/>
              <a:t>roškovi nabave opreme vezane uz provedbu projektnih aktivnosti</a:t>
            </a:r>
            <a:endParaRPr lang="hr-HR" sz="1600" u="sng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sl-SI" sz="1600" dirty="0"/>
              <a:t>troškovi nabave opreme neposredno povezanih s provedbom projektnih aktivnosti</a:t>
            </a:r>
            <a:endParaRPr lang="hr-H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troškovi nabave nove opreme prihvatljiv su trošak ukoliko su povezani s projektnim aktivnostima te ukoliko doprinose ostvarenju ciljeva projekta. Vrijednost nabave nove opreme ne smije premašiti 30% svih izravnih prihvatljivih troškova projekta. Nabava je prihvatljiva samo u slučaju da je utemeljena u projektnim aktivnostima i potrebna za postizanje ciljeva projekta. Nabava opreme u svrhu upravljanja projektom nije prihvatljiva za financiranje.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26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45028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PRIHVATLJIVI 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65150" y="1703705"/>
            <a:ext cx="6941574" cy="4351338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2636520" y="1720840"/>
            <a:ext cx="82600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b="1" dirty="0"/>
              <a:t>NEIZRAVNI TROŠKOVI</a:t>
            </a:r>
          </a:p>
          <a:p>
            <a:pPr algn="just"/>
            <a:r>
              <a:rPr lang="sl-SI" dirty="0"/>
              <a:t>U neizravne prihvatljive troškove ubrajaju se o</a:t>
            </a:r>
            <a:r>
              <a:rPr lang="hr-HR" dirty="0"/>
              <a:t>ni troškovi koji nastaju u okviru projekta, ali nisu u izravnoj vezi s ostvarenjem jednog ili više ciljeva projekta, odnosno nisu izravno povezani ili se ne mogu povezati s pojedinačnom aktivnošću projekta.</a:t>
            </a:r>
          </a:p>
          <a:p>
            <a:pPr algn="just"/>
            <a:r>
              <a:rPr lang="hr-HR" dirty="0"/>
              <a:t>Takvi troškovi uključuju troškove za koje je teško utvrditi točan iznos koji se može pripisati određenoj aktivnosti odnosno troškove kod kojih je iznos moguće procijeniti samo izračunom po posebnoj metodologiji. </a:t>
            </a:r>
          </a:p>
          <a:p>
            <a:pPr algn="just"/>
            <a:r>
              <a:rPr lang="hr-HR" dirty="0"/>
              <a:t>Neizravni troškovi izračunavaju se primjenom fiksne stope od 15% prihvatljivih izravnih troškova osoblja, sukladno članku 68. stavku 1. (b) Uredbe (EU) br. 1303/2013.</a:t>
            </a:r>
          </a:p>
        </p:txBody>
      </p:sp>
    </p:spTree>
    <p:extLst>
      <p:ext uri="{BB962C8B-B14F-4D97-AF65-F5344CB8AC3E}">
        <p14:creationId xmlns:p14="http://schemas.microsoft.com/office/powerpoint/2010/main" val="25972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51" y="5771535"/>
            <a:ext cx="4791871" cy="108646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01"/>
            <a:ext cx="3097036" cy="66574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597" y="1471973"/>
            <a:ext cx="7152159" cy="470839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00981" y="196635"/>
            <a:ext cx="8073775" cy="1325563"/>
          </a:xfrm>
        </p:spPr>
        <p:txBody>
          <a:bodyPr>
            <a:normAutofit/>
          </a:bodyPr>
          <a:lstStyle/>
          <a:p>
            <a:pPr algn="ctr"/>
            <a:r>
              <a:rPr lang="pl-PL" altLang="en-US" sz="24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OTVORENI TRAJNI POZIV NA DOSTAVU PROJEKTNIH PRIJEDLOGA ZA </a:t>
            </a:r>
            <a:r>
              <a:rPr lang="hr-HR" altLang="en-US" sz="24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DODJELU BESPOVRATNIH SREDSTAVA </a:t>
            </a:r>
            <a:endParaRPr lang="hr-HR" sz="2400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67897" y="1625171"/>
            <a:ext cx="6832420" cy="4402003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1. Osnovne informacije</a:t>
            </a:r>
          </a:p>
          <a:p>
            <a:r>
              <a:rPr lang="hr-HR" dirty="0"/>
              <a:t>2. Sadržaj Uputa za prijavitelje</a:t>
            </a:r>
          </a:p>
          <a:p>
            <a:r>
              <a:rPr lang="hr-HR" dirty="0"/>
              <a:t>3. Uvjeti za prijavitelje</a:t>
            </a:r>
          </a:p>
          <a:p>
            <a:r>
              <a:rPr lang="hr-HR" dirty="0"/>
              <a:t>4. Kriterij za podnošenje projektnih prijedloga</a:t>
            </a:r>
          </a:p>
          <a:p>
            <a:r>
              <a:rPr lang="hr-HR" dirty="0"/>
              <a:t>5. Troškovi</a:t>
            </a:r>
          </a:p>
          <a:p>
            <a:r>
              <a:rPr lang="hr-HR" dirty="0"/>
              <a:t>6. Postupak dodjele i uloga Odbora za odabir projekta</a:t>
            </a:r>
          </a:p>
          <a:p>
            <a:r>
              <a:rPr lang="hr-HR" dirty="0"/>
              <a:t>7. Ugovor o dodjeli bespovratnih sredstava i provedba projekta</a:t>
            </a:r>
          </a:p>
          <a:p>
            <a:r>
              <a:rPr lang="hr-HR" dirty="0"/>
              <a:t>8. Podnošenje projektnih prijedloga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47" y="196635"/>
            <a:ext cx="2419350" cy="18859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17" y="93662"/>
            <a:ext cx="2742809" cy="236906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677" y="5407742"/>
            <a:ext cx="3011685" cy="13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N</a:t>
            </a:r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EPRIHVATLJIVI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222090" y="1052052"/>
            <a:ext cx="88883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izdaci </a:t>
            </a:r>
            <a:r>
              <a:rPr lang="hr-HR" dirty="0">
                <a:solidFill>
                  <a:prstClr val="black"/>
                </a:solidFill>
              </a:rPr>
              <a:t>nastali nakon 31. prosinca 2023. </a:t>
            </a:r>
            <a:r>
              <a:rPr lang="hr-HR" dirty="0" smtClean="0">
                <a:solidFill>
                  <a:prstClr val="black"/>
                </a:solidFill>
              </a:rPr>
              <a:t>godine;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jubilarne nagrade;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naknade </a:t>
            </a:r>
            <a:r>
              <a:rPr lang="hr-HR" dirty="0">
                <a:solidFill>
                  <a:prstClr val="black"/>
                </a:solidFill>
              </a:rPr>
              <a:t>za odvojeni </a:t>
            </a:r>
            <a:r>
              <a:rPr lang="hr-HR" dirty="0" smtClean="0">
                <a:solidFill>
                  <a:prstClr val="black"/>
                </a:solidFill>
              </a:rPr>
              <a:t>život;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naknade </a:t>
            </a:r>
            <a:r>
              <a:rPr lang="hr-HR" dirty="0">
                <a:solidFill>
                  <a:prstClr val="black"/>
                </a:solidFill>
              </a:rPr>
              <a:t>plaća za vrijeme privremene nesposobnosti za rad zbog bolesti ili ozljede i privremene spriječenosti obavljanja rada zbog određenog liječenja ili medicinskog ispitivanja koje se ne može obaviti izvan radnog vremena osiguranika na teret sredstava Hrvatskog zavoda za zdravstveno </a:t>
            </a:r>
            <a:r>
              <a:rPr lang="hr-HR" dirty="0" smtClean="0">
                <a:solidFill>
                  <a:prstClr val="black"/>
                </a:solidFill>
              </a:rPr>
              <a:t>osiguranje;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jednokratne </a:t>
            </a:r>
            <a:r>
              <a:rPr lang="hr-HR" dirty="0">
                <a:solidFill>
                  <a:prstClr val="black"/>
                </a:solidFill>
              </a:rPr>
              <a:t>naknade i potpore koje čine materijalno pravo radnika, a koje se ostvaruju temeljem nastanka okolnosti za koje se </a:t>
            </a:r>
            <a:r>
              <a:rPr lang="hr-HR" dirty="0" err="1">
                <a:solidFill>
                  <a:prstClr val="black"/>
                </a:solidFill>
              </a:rPr>
              <a:t>dodijeljuju</a:t>
            </a:r>
            <a:r>
              <a:rPr lang="hr-HR" dirty="0">
                <a:solidFill>
                  <a:prstClr val="black"/>
                </a:solidFill>
              </a:rPr>
              <a:t> i ne isplaćuju se svim zaposlenicima korisnika (u slučaju smrti zaposlenika; smrti člana uže obitelji; nastanka teške invalidnosti zaposlenika, malodobne djece ili supružnika zaposlenika; za novorođeno dijete; zbog bolovanja zaposlenika duljeg od 90 dana; dar za djecu i slično</a:t>
            </a:r>
            <a:r>
              <a:rPr lang="hr-HR" dirty="0" smtClean="0">
                <a:solidFill>
                  <a:prstClr val="black"/>
                </a:solidFill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troškovi </a:t>
            </a:r>
            <a:r>
              <a:rPr lang="hr-HR" dirty="0">
                <a:solidFill>
                  <a:prstClr val="black"/>
                </a:solidFill>
              </a:rPr>
              <a:t>sistematskog </a:t>
            </a:r>
            <a:r>
              <a:rPr lang="hr-HR" dirty="0" smtClean="0">
                <a:solidFill>
                  <a:prstClr val="black"/>
                </a:solidFill>
              </a:rPr>
              <a:t>pregleda;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troškovi </a:t>
            </a:r>
            <a:r>
              <a:rPr lang="hr-HR" dirty="0">
                <a:solidFill>
                  <a:prstClr val="black"/>
                </a:solidFill>
              </a:rPr>
              <a:t>prigodnih nagrada radniku (božićnica i/ili regres) u stvarno isplaćenom iznosu iznad neoporezivog godišnjeg </a:t>
            </a:r>
            <a:r>
              <a:rPr lang="hr-HR" dirty="0" smtClean="0">
                <a:solidFill>
                  <a:prstClr val="black"/>
                </a:solidFill>
              </a:rPr>
              <a:t>iznosa;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kamate </a:t>
            </a:r>
            <a:r>
              <a:rPr lang="hr-HR" dirty="0">
                <a:solidFill>
                  <a:prstClr val="black"/>
                </a:solidFill>
              </a:rPr>
              <a:t>na dug; </a:t>
            </a:r>
          </a:p>
          <a:p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NEPRIHVATLJIVI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09" y="1825625"/>
            <a:ext cx="7551971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222090" y="1052052"/>
            <a:ext cx="8888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dirty="0" smtClean="0">
                <a:solidFill>
                  <a:prstClr val="black"/>
                </a:solidFill>
              </a:rPr>
              <a:t>.</a:t>
            </a:r>
            <a:endParaRPr lang="hr-HR" dirty="0">
              <a:solidFill>
                <a:prstClr val="black"/>
              </a:solidFill>
            </a:endParaRPr>
          </a:p>
          <a:p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2421924" y="955589"/>
            <a:ext cx="95064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ulaganja u kapital ili kreditna </a:t>
            </a:r>
            <a:r>
              <a:rPr lang="sl-SI" dirty="0" smtClean="0"/>
              <a:t>ulaganja;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 smtClean="0"/>
              <a:t>porez </a:t>
            </a:r>
            <a:r>
              <a:rPr lang="hr-HR" dirty="0"/>
              <a:t>na dodanu vrijednost (PDV) za koji Korisnik ima mogućnost povrata u okviru nacionalnog zakonodavstva o PDV-u (</a:t>
            </a:r>
            <a:r>
              <a:rPr lang="hr-HR" dirty="0" err="1"/>
              <a:t>povrativi</a:t>
            </a:r>
            <a:r>
              <a:rPr lang="hr-HR" dirty="0"/>
              <a:t> PDV); 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doprinosi  </a:t>
            </a:r>
            <a:r>
              <a:rPr lang="sl-SI" dirty="0"/>
              <a:t>u </a:t>
            </a:r>
            <a:r>
              <a:rPr lang="sl-SI" dirty="0" smtClean="0"/>
              <a:t>naravi;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 smtClean="0"/>
              <a:t>troškovi </a:t>
            </a:r>
            <a:r>
              <a:rPr lang="hr-HR" dirty="0"/>
              <a:t>sudjelovanja zaposlenika korisnika i partnera na radionicama, seminarima, konferencijama, kongresima i drugim oblicima usavršavanja povezani s upravljanjem projektom i administracijom, osim onih u organizaciji posredničkih tijela kao ugovornih </a:t>
            </a:r>
            <a:r>
              <a:rPr lang="hr-HR" dirty="0" smtClean="0"/>
              <a:t>strana;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kupnja </a:t>
            </a:r>
            <a:r>
              <a:rPr lang="sl-SI" dirty="0"/>
              <a:t>korištene </a:t>
            </a:r>
            <a:r>
              <a:rPr lang="sl-SI" dirty="0" smtClean="0"/>
              <a:t>opreme;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kupnja vozila;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kupnja</a:t>
            </a:r>
            <a:r>
              <a:rPr lang="hr-HR" dirty="0" smtClean="0"/>
              <a:t> </a:t>
            </a:r>
            <a:r>
              <a:rPr lang="hr-HR" dirty="0"/>
              <a:t>opreme koja se koristi u svrhu upravljanja projektom, a ne izravno za provedbu projektnih </a:t>
            </a:r>
            <a:r>
              <a:rPr lang="hr-HR" dirty="0" smtClean="0"/>
              <a:t>aktivnosti;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kupnja </a:t>
            </a:r>
            <a:r>
              <a:rPr lang="sl-SI" dirty="0"/>
              <a:t>opreme i namještaja za provedbu projektnih aktivnosti koji premašuje 30% svih ugovorenih izravnih prihvatljivih troškova </a:t>
            </a:r>
            <a:r>
              <a:rPr lang="sl-SI" dirty="0" smtClean="0"/>
              <a:t>projekta;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amortizacija </a:t>
            </a:r>
            <a:r>
              <a:rPr lang="sl-SI" dirty="0"/>
              <a:t>trajne materijalne </a:t>
            </a:r>
            <a:r>
              <a:rPr lang="sl-SI" dirty="0" smtClean="0"/>
              <a:t>imovine;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otpremnine</a:t>
            </a:r>
            <a:r>
              <a:rPr lang="sl-SI" dirty="0"/>
              <a:t>, doprinosi za dobrovoljna zdravstvena ili mirovinska osiguranja koja nisu obvezna prema nacionalnom </a:t>
            </a:r>
            <a:r>
              <a:rPr lang="sl-SI" dirty="0" smtClean="0"/>
              <a:t>zakonodavstvu;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kazne</a:t>
            </a:r>
            <a:r>
              <a:rPr lang="sl-SI" dirty="0"/>
              <a:t>, financijske globe i troškovi sudskih </a:t>
            </a:r>
            <a:r>
              <a:rPr lang="sl-SI" dirty="0" smtClean="0"/>
              <a:t>sporova;</a:t>
            </a:r>
            <a:endParaRPr lang="hr-HR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/>
              <a:t>gubici </a:t>
            </a:r>
            <a:r>
              <a:rPr lang="sl-SI" dirty="0"/>
              <a:t>zbog fluktuacija valutnih tečaja i provizija na valutni tečaj;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92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NEPRIHVATLJIVI IZDACI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222090" y="1052052"/>
            <a:ext cx="8888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r-HR" dirty="0">
              <a:solidFill>
                <a:prstClr val="black"/>
              </a:solidFill>
            </a:endParaRPr>
          </a:p>
          <a:p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2349910" y="1052051"/>
            <a:ext cx="98420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400" dirty="0"/>
              <a:t>izdaci povezani s uslugom revizije projekta, koju nabavlja </a:t>
            </a:r>
            <a:r>
              <a:rPr lang="sl-SI" sz="1400" dirty="0" smtClean="0"/>
              <a:t>Korisnik</a:t>
            </a:r>
            <a:endParaRPr lang="hr-HR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400" dirty="0" smtClean="0"/>
              <a:t>plaćanje </a:t>
            </a:r>
            <a:r>
              <a:rPr lang="sl-SI" sz="1400" dirty="0"/>
              <a:t>neoporezivih bonusa </a:t>
            </a:r>
            <a:r>
              <a:rPr lang="sl-SI" sz="1400" dirty="0" smtClean="0"/>
              <a:t>zaposlenima;</a:t>
            </a:r>
            <a:endParaRPr lang="hr-HR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400" dirty="0" smtClean="0"/>
              <a:t>bankovni </a:t>
            </a:r>
            <a:r>
              <a:rPr lang="sl-SI" sz="1400" dirty="0"/>
              <a:t>troškovi za otvaranje i vođenje računa, naknade za financijske transfere i druge pristojbe u potpunosti financijske </a:t>
            </a:r>
            <a:r>
              <a:rPr lang="sl-SI" sz="1400" dirty="0" smtClean="0"/>
              <a:t>prirode;</a:t>
            </a:r>
            <a:endParaRPr lang="hr-HR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kupnja </a:t>
            </a:r>
            <a:r>
              <a:rPr lang="hr-HR" sz="1400" dirty="0"/>
              <a:t>infrastrukture, zemljišta i </a:t>
            </a:r>
            <a:r>
              <a:rPr lang="hr-HR" sz="1400" dirty="0" smtClean="0"/>
              <a:t>nekretnina;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adaptacije </a:t>
            </a:r>
            <a:r>
              <a:rPr lang="hr-HR" sz="1400" dirty="0" smtClean="0"/>
              <a:t>prostora;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neizravni </a:t>
            </a:r>
            <a:r>
              <a:rPr lang="hr-HR" sz="1400" dirty="0"/>
              <a:t>troškovi koji premašuju vrijednost od 15% prihvatljivih izravnih troškova </a:t>
            </a:r>
            <a:r>
              <a:rPr lang="hr-HR" sz="1400" dirty="0" smtClean="0"/>
              <a:t>osoblja;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u </a:t>
            </a:r>
            <a:r>
              <a:rPr lang="hr-HR" sz="1400" dirty="0"/>
              <a:t>sklopu provedbe edukacija iz područja zdravstvenih djelatnosti naknade predavačima koji nisu zaposlenici zdravstvenih ustanova i nemaju minimalno dvije godine radnog staža u području u kojem se vrši edukacija dokazivo životopisom </a:t>
            </a:r>
            <a:r>
              <a:rPr lang="hr-HR" sz="1400" dirty="0" smtClean="0"/>
              <a:t>predavača;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podugovaranja (nabava dobara, usluga, radova) samih Korisnika; </a:t>
            </a:r>
            <a:endParaRPr lang="hr-HR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dodatnog dohotka za obavljanje poslova vezanih uz projekt temeljem ugovora o djelu za zaposlenike Korisnika i/ili partnera koji istovremeno svoju redovnu plaću primaju temeljem ugovora o </a:t>
            </a:r>
            <a:r>
              <a:rPr lang="hr-HR" sz="1400" dirty="0" smtClean="0"/>
              <a:t>radu;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koji su već bili financirani iz javnih izvora odnosno troškovi koji se u razdoblju provedbe projekte financiraju iz drugih </a:t>
            </a:r>
            <a:r>
              <a:rPr lang="hr-HR" sz="1400" dirty="0" smtClean="0"/>
              <a:t>izvora;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plaća i povezanih troškova osoba koje su kontinuirano uključene u provedbu projektnih aktivnosti ili upravljanje i administraciju projektom te promidžbu i vidljivost koji nisu u skladu s Uputama o prihvatljivosti troškova plaća i troškova povezanih s radom u okviru Europskog socijalnog fonda u Republici Hrvatskoj 2014. – 2020</a:t>
            </a:r>
            <a:r>
              <a:rPr lang="hr-HR" sz="1400" dirty="0" smtClean="0"/>
              <a:t>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troškovi </a:t>
            </a:r>
            <a:r>
              <a:rPr lang="hr-HR" sz="1400" dirty="0"/>
              <a:t>studijskih putovanja za osobe koje nisu pripadnici/e ciljane skupine i za osobe koje ne sudjeluju u aktivnostima organizacije i koordinacije </a:t>
            </a:r>
            <a:r>
              <a:rPr lang="hr-HR" sz="1400" dirty="0" smtClean="0"/>
              <a:t>putovanja;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400" dirty="0" smtClean="0"/>
              <a:t>drugi </a:t>
            </a:r>
            <a:r>
              <a:rPr lang="hr-HR" sz="1400" dirty="0"/>
              <a:t>troškovi koji nisu u neposrednoj povezanosti sa sadržajem i ciljevima projekta.</a:t>
            </a:r>
          </a:p>
          <a:p>
            <a:r>
              <a:rPr lang="hr-HR" sz="1400" b="1" u="sng" dirty="0"/>
              <a:t>te drugi troškovi navedeni u Uputama za prijavitelje.</a:t>
            </a:r>
          </a:p>
        </p:txBody>
      </p:sp>
    </p:spTree>
    <p:extLst>
      <p:ext uri="{BB962C8B-B14F-4D97-AF65-F5344CB8AC3E}">
        <p14:creationId xmlns:p14="http://schemas.microsoft.com/office/powerpoint/2010/main" val="367742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FAZE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POSTUPKA DODJELE BESPOVRATNIH SREDSTAVA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10" name="Podnaslov 2"/>
          <p:cNvSpPr txBox="1">
            <a:spLocks/>
          </p:cNvSpPr>
          <p:nvPr/>
        </p:nvSpPr>
        <p:spPr>
          <a:xfrm>
            <a:off x="1523998" y="1996440"/>
            <a:ext cx="9829801" cy="382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"/>
            <a:r>
              <a:rPr lang="hr-HR" b="1" dirty="0" smtClean="0"/>
              <a:t>1. Administrativna provjera  </a:t>
            </a:r>
            <a:br>
              <a:rPr lang="hr-HR" b="1" dirty="0" smtClean="0"/>
            </a:br>
            <a:r>
              <a:rPr lang="hr-HR" dirty="0" smtClean="0"/>
              <a:t>(zaprimanje, registracija i administrativna provjera)</a:t>
            </a:r>
          </a:p>
          <a:p>
            <a:pPr algn="ctr" fontAlgn="b"/>
            <a:endParaRPr lang="hr-HR" dirty="0" smtClean="0"/>
          </a:p>
          <a:p>
            <a:pPr algn="ctr" fontAlgn="b"/>
            <a:r>
              <a:rPr lang="en-US" b="1" dirty="0" smtClean="0"/>
              <a:t>2</a:t>
            </a:r>
            <a:r>
              <a:rPr lang="en-US" dirty="0" smtClean="0"/>
              <a:t>. </a:t>
            </a:r>
            <a:r>
              <a:rPr lang="hr-HR" b="1" dirty="0" smtClean="0"/>
              <a:t>Procjena kvalitete</a:t>
            </a:r>
            <a:br>
              <a:rPr lang="hr-HR" b="1" dirty="0" smtClean="0"/>
            </a:br>
            <a:r>
              <a:rPr lang="hr-HR" dirty="0" smtClean="0"/>
              <a:t>(ocjenjivanje kvalitete, provjera prihvatljivosti prijavitelja i ako je primjenjivo, partnera, provjera prihvatljivosti projekta, ciljeva projekta i projektnih aktivnosti, i provjera prihvatljivosti izdataka)</a:t>
            </a:r>
          </a:p>
          <a:p>
            <a:pPr algn="ctr" fontAlgn="b"/>
            <a:endParaRPr lang="hr-HR" dirty="0" smtClean="0"/>
          </a:p>
          <a:p>
            <a:pPr algn="ctr" fontAlgn="b"/>
            <a:r>
              <a:rPr lang="en-US" b="1" dirty="0" smtClean="0"/>
              <a:t>3</a:t>
            </a:r>
            <a:r>
              <a:rPr lang="en-US" dirty="0" smtClean="0"/>
              <a:t>.</a:t>
            </a:r>
            <a:r>
              <a:rPr lang="hr-HR" dirty="0" smtClean="0"/>
              <a:t> </a:t>
            </a:r>
            <a:r>
              <a:rPr lang="hr-HR" b="1" dirty="0" smtClean="0"/>
              <a:t>Donošenje</a:t>
            </a:r>
            <a:r>
              <a:rPr lang="hr-HR" dirty="0" smtClean="0"/>
              <a:t> </a:t>
            </a:r>
            <a:r>
              <a:rPr lang="hr-HR" b="1" i="1" dirty="0" smtClean="0"/>
              <a:t>Odluke o financiranju</a:t>
            </a:r>
            <a:br>
              <a:rPr lang="hr-HR" b="1" i="1" dirty="0" smtClean="0"/>
            </a:br>
            <a:r>
              <a:rPr lang="hr-HR" dirty="0" smtClean="0"/>
              <a:t>(donosi se za projekte koji su uspješno prošli postupak dodjele bespovratnih sredstava)</a:t>
            </a:r>
            <a:endParaRPr lang="hr-HR" b="1" i="1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16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007641"/>
          </a:xfrm>
        </p:spPr>
        <p:txBody>
          <a:bodyPr>
            <a:normAutofit fontScale="90000"/>
          </a:bodyPr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UGOVOR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O DODJELI BESPOVRATNIH SREDSTAVA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2349910" y="1825625"/>
            <a:ext cx="7937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dirty="0"/>
              <a:t>Uspostavljen </a:t>
            </a:r>
            <a:r>
              <a:rPr lang="hr-HR" sz="2000" b="1" dirty="0"/>
              <a:t>Odbor za odabir projekata </a:t>
            </a:r>
            <a:r>
              <a:rPr lang="hr-HR" sz="2000" dirty="0"/>
              <a:t>u Hrvatskom zavodu za </a:t>
            </a:r>
            <a:r>
              <a:rPr lang="hr-HR" sz="2000" dirty="0" smtClean="0"/>
              <a:t>zapošljavanje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dirty="0" smtClean="0"/>
              <a:t>Po </a:t>
            </a:r>
            <a:r>
              <a:rPr lang="hr-HR" sz="2000" dirty="0"/>
              <a:t>završetku postupka dodjele bespovratnih sredstava (po svim fazama) i donošenja Odluke o financiranju, </a:t>
            </a:r>
            <a:r>
              <a:rPr lang="hr-HR" sz="2000" b="1" dirty="0"/>
              <a:t>s uspješnim prijaviteljima</a:t>
            </a:r>
            <a:r>
              <a:rPr lang="hr-HR" sz="2000" dirty="0"/>
              <a:t> se sklapa Ugovor o dodjeli bespovratnih sredstava. </a:t>
            </a:r>
            <a:endParaRPr lang="hr-HR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dirty="0" smtClean="0"/>
              <a:t>Ugovor </a:t>
            </a:r>
            <a:r>
              <a:rPr lang="hr-HR" sz="2000" dirty="0"/>
              <a:t>o dodjeli bespovratnih sredstava je </a:t>
            </a:r>
            <a:r>
              <a:rPr lang="hr-HR" sz="2000" b="1" dirty="0"/>
              <a:t>trilateralni ugovor </a:t>
            </a:r>
            <a:r>
              <a:rPr lang="hr-HR" sz="2000" dirty="0"/>
              <a:t>između </a:t>
            </a:r>
            <a:r>
              <a:rPr lang="hr-HR" sz="2000" u="sng" dirty="0"/>
              <a:t>Korisnika</a:t>
            </a:r>
            <a:r>
              <a:rPr lang="hr-HR" sz="2000" dirty="0"/>
              <a:t>, </a:t>
            </a:r>
            <a:r>
              <a:rPr lang="hr-HR" sz="2000" u="sng" dirty="0"/>
              <a:t>Ministarstva zdravstva</a:t>
            </a:r>
            <a:r>
              <a:rPr lang="hr-HR" sz="2000" dirty="0"/>
              <a:t>,</a:t>
            </a:r>
            <a:r>
              <a:rPr lang="hr-HR" sz="2000" b="1" dirty="0"/>
              <a:t> </a:t>
            </a:r>
            <a:r>
              <a:rPr lang="hr-HR" sz="2000" dirty="0"/>
              <a:t>kao Posredničkog tijela razine 1, i</a:t>
            </a:r>
            <a:r>
              <a:rPr lang="hr-HR" sz="2000" b="1" dirty="0"/>
              <a:t> </a:t>
            </a:r>
            <a:r>
              <a:rPr lang="hr-HR" sz="2000" u="sng" dirty="0"/>
              <a:t>Hrvatskog zavoda za zapošljavanje</a:t>
            </a:r>
            <a:r>
              <a:rPr lang="hr-HR" sz="2000" dirty="0"/>
              <a:t>, kao Posredničkog tijela razine 2, kojim se utvrđuje najviši iznos bespovratnih sredstava dodijeljen projektu (iz izvora Državnog proračuna RH i izvora EU) te drugi financijski i provedbeni uvjeti Projekta, a potpisuje se u roku od najviše 30 kalendarskih dana od donošenja </a:t>
            </a:r>
            <a:r>
              <a:rPr lang="hr-HR" sz="2000" i="1" dirty="0"/>
              <a:t>Odluke o financiranju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1635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PODNOŠENJE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PROJEKTNIH PRIJEDLOGA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883085" y="1143620"/>
            <a:ext cx="7349485" cy="5011721"/>
          </a:xfrm>
          <a:prstGeom prst="rect">
            <a:avLst/>
          </a:prstGeom>
        </p:spPr>
      </p:pic>
      <p:sp>
        <p:nvSpPr>
          <p:cNvPr id="10" name="Rectangle 4"/>
          <p:cNvSpPr txBox="1">
            <a:spLocks/>
          </p:cNvSpPr>
          <p:nvPr/>
        </p:nvSpPr>
        <p:spPr>
          <a:xfrm>
            <a:off x="1524000" y="1762125"/>
            <a:ext cx="1227438" cy="577421"/>
          </a:xfrm>
          <a:prstGeom prst="rect">
            <a:avLst/>
          </a:prstGeom>
          <a:solidFill>
            <a:srgbClr val="171796"/>
          </a:solidFill>
          <a:ln w="6350" cap="flat" cmpd="sng" algn="ctr">
            <a:solidFill>
              <a:schemeClr val="tx2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r-HR" sz="1400" b="1" smtClean="0">
                <a:solidFill>
                  <a:srgbClr val="FFFFFF"/>
                </a:solidFill>
                <a:latin typeface="VladaRHSans Med"/>
              </a:rPr>
              <a:t>KADA?</a:t>
            </a:r>
            <a:endParaRPr lang="hr-HR" sz="1200" b="1" dirty="0">
              <a:solidFill>
                <a:srgbClr val="FFFFFF"/>
              </a:solidFill>
              <a:latin typeface="VladaRHSans Med"/>
            </a:endParaRPr>
          </a:p>
        </p:txBody>
      </p:sp>
      <p:sp>
        <p:nvSpPr>
          <p:cNvPr id="11" name="Rectangle 4"/>
          <p:cNvSpPr txBox="1">
            <a:spLocks/>
          </p:cNvSpPr>
          <p:nvPr/>
        </p:nvSpPr>
        <p:spPr>
          <a:xfrm>
            <a:off x="1524000" y="2990968"/>
            <a:ext cx="1227438" cy="577421"/>
          </a:xfrm>
          <a:prstGeom prst="rect">
            <a:avLst/>
          </a:prstGeom>
          <a:solidFill>
            <a:srgbClr val="171796"/>
          </a:solidFill>
          <a:ln w="6350" cap="flat" cmpd="sng" algn="ctr">
            <a:solidFill>
              <a:schemeClr val="tx2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400" b="1" dirty="0" smtClean="0">
                <a:solidFill>
                  <a:srgbClr val="FFFFFF"/>
                </a:solidFill>
                <a:latin typeface="VladaRHSans Med"/>
              </a:rPr>
              <a:t>KOME?</a:t>
            </a:r>
            <a:endParaRPr lang="hr-HR" sz="1200" b="1" dirty="0">
              <a:solidFill>
                <a:srgbClr val="FFFFFF"/>
              </a:solidFill>
              <a:latin typeface="VladaRHSans Med"/>
            </a:endParaRPr>
          </a:p>
        </p:txBody>
      </p:sp>
      <p:sp>
        <p:nvSpPr>
          <p:cNvPr id="12" name="Rectangle 4"/>
          <p:cNvSpPr txBox="1">
            <a:spLocks/>
          </p:cNvSpPr>
          <p:nvPr/>
        </p:nvSpPr>
        <p:spPr>
          <a:xfrm>
            <a:off x="1524000" y="4219812"/>
            <a:ext cx="1227438" cy="577421"/>
          </a:xfrm>
          <a:prstGeom prst="rect">
            <a:avLst/>
          </a:prstGeom>
          <a:solidFill>
            <a:srgbClr val="171796"/>
          </a:solidFill>
          <a:ln w="6350" cap="flat" cmpd="sng" algn="ctr">
            <a:solidFill>
              <a:schemeClr val="tx2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400" b="1" dirty="0" smtClean="0">
                <a:solidFill>
                  <a:srgbClr val="FFFFFF"/>
                </a:solidFill>
                <a:latin typeface="VladaRHSans Med"/>
              </a:rPr>
              <a:t>KAKO?</a:t>
            </a:r>
            <a:endParaRPr lang="hr-HR" sz="1200" b="1" dirty="0">
              <a:solidFill>
                <a:srgbClr val="FFFFFF"/>
              </a:solidFill>
              <a:latin typeface="VladaRHSans Med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3205814" y="1783863"/>
            <a:ext cx="741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en-US" b="1" dirty="0"/>
              <a:t>Od </a:t>
            </a:r>
            <a:r>
              <a:rPr lang="hr-HR" altLang="en-US" b="1" dirty="0" smtClean="0"/>
              <a:t>30. ožujka 2018. </a:t>
            </a:r>
            <a:r>
              <a:rPr lang="hr-HR" altLang="en-US" b="1" dirty="0"/>
              <a:t>godine </a:t>
            </a:r>
            <a:r>
              <a:rPr lang="hr-HR" altLang="en-US" dirty="0"/>
              <a:t>do iskorištenja </a:t>
            </a:r>
            <a:r>
              <a:rPr lang="hr-HR" altLang="en-US" dirty="0" smtClean="0"/>
              <a:t>financijske omotnice Poziva</a:t>
            </a:r>
          </a:p>
          <a:p>
            <a:endParaRPr lang="hr-HR" dirty="0"/>
          </a:p>
        </p:txBody>
      </p:sp>
      <p:sp>
        <p:nvSpPr>
          <p:cNvPr id="14" name="Pravokutnik 13"/>
          <p:cNvSpPr/>
          <p:nvPr/>
        </p:nvSpPr>
        <p:spPr>
          <a:xfrm>
            <a:off x="3299738" y="28180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35" indent="-635">
              <a:spcBef>
                <a:spcPts val="500"/>
              </a:spcBef>
              <a:spcAft>
                <a:spcPts val="0"/>
              </a:spcAft>
            </a:pPr>
            <a:r>
              <a:rPr lang="hr-HR" b="1" dirty="0">
                <a:ea typeface="Droid Sans Fallback"/>
                <a:cs typeface="Times New Roman"/>
              </a:rPr>
              <a:t>Hrvatski zavod za </a:t>
            </a:r>
            <a:r>
              <a:rPr lang="hr-HR" b="1" dirty="0" smtClean="0">
                <a:ea typeface="Droid Sans Fallback"/>
                <a:cs typeface="Times New Roman"/>
              </a:rPr>
              <a:t>zapošljavanje</a:t>
            </a:r>
            <a:br>
              <a:rPr lang="hr-HR" b="1" dirty="0" smtClean="0">
                <a:ea typeface="Droid Sans Fallback"/>
                <a:cs typeface="Times New Roman"/>
              </a:rPr>
            </a:br>
            <a:r>
              <a:rPr lang="hr-HR" dirty="0" smtClean="0">
                <a:ea typeface="Droid Sans Fallback"/>
                <a:cs typeface="Times New Roman"/>
              </a:rPr>
              <a:t>Ured </a:t>
            </a:r>
            <a:r>
              <a:rPr lang="hr-HR" dirty="0">
                <a:ea typeface="Droid Sans Fallback"/>
                <a:cs typeface="Times New Roman"/>
              </a:rPr>
              <a:t>za financiranje i ugovaranje projekata Europske </a:t>
            </a:r>
            <a:r>
              <a:rPr lang="hr-HR" dirty="0" smtClean="0">
                <a:ea typeface="Droid Sans Fallback"/>
                <a:cs typeface="Times New Roman"/>
              </a:rPr>
              <a:t>unije</a:t>
            </a:r>
            <a:br>
              <a:rPr lang="hr-HR" dirty="0" smtClean="0">
                <a:ea typeface="Droid Sans Fallback"/>
                <a:cs typeface="Times New Roman"/>
              </a:rPr>
            </a:br>
            <a:r>
              <a:rPr lang="hr-HR" dirty="0" err="1" smtClean="0">
                <a:ea typeface="Droid Sans Fallback"/>
                <a:cs typeface="Times New Roman"/>
              </a:rPr>
              <a:t>Petračićeva</a:t>
            </a:r>
            <a:r>
              <a:rPr lang="hr-HR" dirty="0" smtClean="0">
                <a:ea typeface="Droid Sans Fallback"/>
                <a:cs typeface="Times New Roman"/>
              </a:rPr>
              <a:t> 4/3, 10 </a:t>
            </a:r>
            <a:r>
              <a:rPr lang="hr-HR" dirty="0">
                <a:ea typeface="Droid Sans Fallback"/>
                <a:cs typeface="Times New Roman"/>
              </a:rPr>
              <a:t>000 </a:t>
            </a:r>
            <a:r>
              <a:rPr lang="hr-HR" dirty="0" smtClean="0">
                <a:ea typeface="Droid Sans Fallback"/>
                <a:cs typeface="Times New Roman"/>
              </a:rPr>
              <a:t>Zagreb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989195" y="4124016"/>
            <a:ext cx="769544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ts val="3400"/>
              </a:lnSpc>
              <a:spcBef>
                <a:spcPts val="575"/>
              </a:spcBef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1pPr>
            <a:lvl2pPr marL="742950" indent="-285750">
              <a:lnSpc>
                <a:spcPts val="3400"/>
              </a:lnSpc>
              <a:spcBef>
                <a:spcPts val="575"/>
              </a:spcBef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2pPr>
            <a:lvl3pPr marL="1143000" indent="-228600">
              <a:lnSpc>
                <a:spcPts val="3400"/>
              </a:lnSpc>
              <a:spcBef>
                <a:spcPts val="575"/>
              </a:spcBef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3pPr>
            <a:lvl4pPr marL="1600200" indent="-228600">
              <a:lnSpc>
                <a:spcPts val="3400"/>
              </a:lnSpc>
              <a:spcBef>
                <a:spcPts val="575"/>
              </a:spcBef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4pPr>
            <a:lvl5pPr marL="2057400" indent="-228600">
              <a:lnSpc>
                <a:spcPts val="3400"/>
              </a:lnSpc>
              <a:spcBef>
                <a:spcPts val="575"/>
              </a:spcBef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5pPr>
            <a:lvl6pPr marL="2514600" indent="-228600" defTabSz="457200" eaLnBrk="0" fontAlgn="base" hangingPunct="0">
              <a:lnSpc>
                <a:spcPts val="3400"/>
              </a:lnSpc>
              <a:spcBef>
                <a:spcPts val="575"/>
              </a:spcBef>
              <a:spcAft>
                <a:spcPct val="0"/>
              </a:spcAft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6pPr>
            <a:lvl7pPr marL="2971800" indent="-228600" defTabSz="457200" eaLnBrk="0" fontAlgn="base" hangingPunct="0">
              <a:lnSpc>
                <a:spcPts val="3400"/>
              </a:lnSpc>
              <a:spcBef>
                <a:spcPts val="575"/>
              </a:spcBef>
              <a:spcAft>
                <a:spcPct val="0"/>
              </a:spcAft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7pPr>
            <a:lvl8pPr marL="3429000" indent="-228600" defTabSz="457200" eaLnBrk="0" fontAlgn="base" hangingPunct="0">
              <a:lnSpc>
                <a:spcPts val="3400"/>
              </a:lnSpc>
              <a:spcBef>
                <a:spcPts val="575"/>
              </a:spcBef>
              <a:spcAft>
                <a:spcPct val="0"/>
              </a:spcAft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8pPr>
            <a:lvl9pPr marL="3886200" indent="-228600" defTabSz="457200" eaLnBrk="0" fontAlgn="base" hangingPunct="0">
              <a:lnSpc>
                <a:spcPts val="3400"/>
              </a:lnSpc>
              <a:spcBef>
                <a:spcPts val="575"/>
              </a:spcBef>
              <a:spcAft>
                <a:spcPct val="0"/>
              </a:spcAft>
              <a:buClr>
                <a:srgbClr val="FFED00"/>
              </a:buClr>
              <a:defRPr sz="2400">
                <a:solidFill>
                  <a:schemeClr val="tx1"/>
                </a:solidFill>
                <a:latin typeface="VladaRHSans Reg" charset="0"/>
                <a:ea typeface="MS PGothic" panose="020B0600070205080204" pitchFamily="34" charset="-128"/>
                <a:cs typeface="VladaRHSans Reg" charset="0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r-HR" sz="1400" dirty="0">
                <a:latin typeface="+mn-lt"/>
              </a:rPr>
              <a:t>Projektni prijedlog podnosi se u jednom zatvorenom paketu/omotnici isključivo preporučenom poštanskom pošiljkom ili osobnom </a:t>
            </a:r>
            <a:r>
              <a:rPr lang="hr-HR" sz="1400" dirty="0" smtClean="0">
                <a:latin typeface="+mn-lt"/>
              </a:rPr>
              <a:t>dostavom.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r-HR" sz="1400" dirty="0" smtClean="0">
                <a:latin typeface="+mn-lt"/>
              </a:rPr>
              <a:t>Prijavu </a:t>
            </a:r>
            <a:r>
              <a:rPr lang="hr-HR" sz="1400" dirty="0">
                <a:latin typeface="+mn-lt"/>
              </a:rPr>
              <a:t>je potrebno poslati ili dostaviti u zatvorenom paketu/omotnici. </a:t>
            </a:r>
            <a:r>
              <a:rPr lang="hr-HR" sz="1400" dirty="0" smtClean="0">
                <a:latin typeface="+mn-lt"/>
              </a:rPr>
              <a:t>Na vanjskoj strani </a:t>
            </a:r>
            <a:r>
              <a:rPr lang="hr-HR" sz="1400" dirty="0">
                <a:latin typeface="+mn-lt"/>
              </a:rPr>
              <a:t>omotnice obvezno </a:t>
            </a:r>
            <a:r>
              <a:rPr lang="hr-HR" sz="1400" dirty="0" smtClean="0">
                <a:latin typeface="+mn-lt"/>
              </a:rPr>
              <a:t>navesti: </a:t>
            </a:r>
          </a:p>
          <a:p>
            <a:pPr marL="546100" indent="-193675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lphaLcParenR"/>
            </a:pPr>
            <a:r>
              <a:rPr lang="hr-HR" sz="1400" dirty="0">
                <a:latin typeface="+mn-lt"/>
              </a:rPr>
              <a:t>r</a:t>
            </a:r>
            <a:r>
              <a:rPr lang="hr-HR" sz="1400" dirty="0" smtClean="0">
                <a:latin typeface="+mn-lt"/>
              </a:rPr>
              <a:t>eferentni </a:t>
            </a:r>
            <a:r>
              <a:rPr lang="hr-HR" sz="1400" dirty="0">
                <a:latin typeface="+mn-lt"/>
              </a:rPr>
              <a:t>broj i naziv poziva za dostavu projektnih prijedloga –  </a:t>
            </a:r>
            <a:r>
              <a:rPr lang="hr-HR" sz="1400" dirty="0" smtClean="0">
                <a:latin typeface="+mn-lt"/>
              </a:rPr>
              <a:t>UP.02.2.1.04 za “Promocija </a:t>
            </a:r>
            <a:r>
              <a:rPr lang="hr-HR" sz="1400" dirty="0">
                <a:latin typeface="+mn-lt"/>
              </a:rPr>
              <a:t>zdravlja i prevencija bolesti – Faza </a:t>
            </a:r>
            <a:r>
              <a:rPr lang="hr-HR" sz="1400" dirty="0" smtClean="0">
                <a:latin typeface="+mn-lt"/>
              </a:rPr>
              <a:t>1“</a:t>
            </a:r>
          </a:p>
          <a:p>
            <a:pPr marL="546100" indent="-193675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lphaLcParenR"/>
            </a:pPr>
            <a:r>
              <a:rPr lang="hr-HR" sz="1400" dirty="0" smtClean="0">
                <a:latin typeface="+mn-lt"/>
              </a:rPr>
              <a:t>naziv </a:t>
            </a:r>
            <a:r>
              <a:rPr lang="hr-HR" sz="1400" dirty="0">
                <a:latin typeface="+mn-lt"/>
              </a:rPr>
              <a:t>i adresa Prijavitelja </a:t>
            </a:r>
            <a:endParaRPr lang="hr-HR" sz="1400" dirty="0" smtClean="0">
              <a:latin typeface="+mn-lt"/>
            </a:endParaRPr>
          </a:p>
          <a:p>
            <a:pPr marL="546100" indent="-193675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lphaLcParenR"/>
            </a:pPr>
            <a:r>
              <a:rPr lang="hr-HR" sz="1400" dirty="0" smtClean="0">
                <a:latin typeface="+mn-lt"/>
              </a:rPr>
              <a:t>naznaka </a:t>
            </a:r>
            <a:r>
              <a:rPr lang="hr-HR" sz="1400" b="1" dirty="0">
                <a:latin typeface="+mn-lt"/>
              </a:rPr>
              <a:t>»NE OTVARATI – PRIJAVA NA POZIV NA DOSTAVU PROJEKTNIH PRIJEDLOGA«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</a:pPr>
            <a:endParaRPr lang="hr-H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88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3"/>
            <a:ext cx="10515600" cy="901757"/>
          </a:xfrm>
        </p:spPr>
        <p:txBody>
          <a:bodyPr/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SADRŽAJ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PROJEKTNOG PRIJEDLOGA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10" name="Podnaslov 2"/>
          <p:cNvSpPr txBox="1">
            <a:spLocks/>
          </p:cNvSpPr>
          <p:nvPr/>
        </p:nvSpPr>
        <p:spPr>
          <a:xfrm>
            <a:off x="2090057" y="1393371"/>
            <a:ext cx="9724572" cy="4934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4200" dirty="0" smtClean="0"/>
              <a:t>Formalno potpunim smatra se projektni prijedlog (prijava) koji sadrži sve prijavne obrasce i obvezne priloge, kako slijedi: </a:t>
            </a:r>
          </a:p>
          <a:p>
            <a:pPr marL="0" indent="0" algn="just">
              <a:buNone/>
            </a:pPr>
            <a:endParaRPr lang="hr-HR" sz="4200" dirty="0" smtClean="0"/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hr-HR" sz="4200" dirty="0" smtClean="0"/>
              <a:t>Prijavni obrazac A (Obrazac 1).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hr-HR" sz="4200" dirty="0" smtClean="0"/>
              <a:t>Izjava prijavitelja o istinitosti podataka, izbjegavanju dvostrukog financiranja i ispunjavanju preduvjeta za sudjelovanje u postupku dodjele bespovratnih sredstava (Obrazac 2);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hr-HR" sz="4200" dirty="0" smtClean="0"/>
              <a:t>Izjava partnera o istinitosti podataka, izbjegavanju dvostrukog financiranja i ispunjavanju preduvjeta za sudjelovanje u postupku dodjele bespovratnih sredstava </a:t>
            </a:r>
            <a:r>
              <a:rPr lang="pl-PL" sz="4200" dirty="0" smtClean="0"/>
              <a:t>i Izjava o partnerstvu (Obrazac 3). Za svakog partnera potrebno je dostaviti zasebnu izjavu.</a:t>
            </a:r>
            <a:endParaRPr lang="hr-HR" sz="4200" dirty="0" smtClean="0"/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hr-HR" sz="4200" dirty="0" smtClean="0"/>
              <a:t>Potvrda Porezne uprave da subjekt nema duga po osnovi javnih davanja o kojima Porezna uprava vodi službenu evidenciju (ne starija od 30 dana od dana podnošenja projektnog prijedloga). Potvrdu Porezne uprave potrebno je dostaviti za prijavitelja i svakog projektnog partnera.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hr-HR" sz="4200" dirty="0" smtClean="0"/>
              <a:t>Dokumenti iz kojih je razvidno ispunjavanje odredbi iz točke 2.2.1, odnosno 2.2.2 za prijavitelja i sve partnere ovisno o vrsti pravne osobe.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25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289" y="2644"/>
            <a:ext cx="2338711" cy="19889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hr-HR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POVEZNICA </a:t>
            </a:r>
            <a:r>
              <a:rPr lang="hr-HR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NA PRIJAVNI OBRAZAC 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11" name="Rezervirano mjesto sadržaja 2"/>
          <p:cNvSpPr txBox="1">
            <a:spLocks/>
          </p:cNvSpPr>
          <p:nvPr/>
        </p:nvSpPr>
        <p:spPr>
          <a:xfrm>
            <a:off x="838200" y="1473200"/>
            <a:ext cx="10515600" cy="4811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500" smtClean="0">
                <a:hlinkClick r:id="rId7"/>
              </a:rPr>
              <a:t>https://esif-wf.mrrfeu.hr</a:t>
            </a:r>
            <a:endParaRPr lang="hr-HR" sz="2500" dirty="0"/>
          </a:p>
        </p:txBody>
      </p:sp>
      <p:pic>
        <p:nvPicPr>
          <p:cNvPr id="12" name="Rezervirano mjesto sadržaj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955" y="2293257"/>
            <a:ext cx="10391149" cy="37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6814"/>
            <a:ext cx="10515600" cy="1101211"/>
          </a:xfrm>
        </p:spPr>
        <p:txBody>
          <a:bodyPr/>
          <a:lstStyle/>
          <a:p>
            <a:pPr algn="ctr"/>
            <a:r>
              <a:rPr lang="pl-PL" altLang="sr-Latn-RS" sz="3600" b="1" dirty="0" smtClean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POVEZNICA </a:t>
            </a:r>
            <a:r>
              <a:rPr lang="pl-PL" altLang="sr-Latn-RS" sz="3600" b="1" dirty="0">
                <a:solidFill>
                  <a:prstClr val="black"/>
                </a:solidFill>
                <a:latin typeface="Imprint MT Shadow" panose="04020605060303030202" pitchFamily="82" charset="0"/>
                <a:cs typeface="VladaRHSans Med" charset="0"/>
              </a:rPr>
              <a:t>NA KORISNIČKI PRIRUČNIK ZA PRIJAVNI OBRAZAC 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49910" y="1825625"/>
            <a:ext cx="6941574" cy="4351338"/>
          </a:xfrm>
          <a:prstGeom prst="rect">
            <a:avLst/>
          </a:prstGeom>
        </p:spPr>
      </p:pic>
      <p:sp>
        <p:nvSpPr>
          <p:cNvPr id="10" name="Rezervirano mjesto sadržaja 2"/>
          <p:cNvSpPr txBox="1">
            <a:spLocks/>
          </p:cNvSpPr>
          <p:nvPr/>
        </p:nvSpPr>
        <p:spPr>
          <a:xfrm>
            <a:off x="812801" y="1405466"/>
            <a:ext cx="10532533" cy="4334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smtClean="0">
                <a:hlinkClick r:id="rId7"/>
              </a:rPr>
              <a:t>https://esif-wf.mrrfeu.hr/Content/helpDocuments/SF%20MIS%202014-2020%20Upute%20za%20popunjavanje%20prijavnog%20obrasca%20A.%20dio.pdf</a:t>
            </a:r>
            <a:endParaRPr lang="hr-HR" sz="1800" dirty="0"/>
          </a:p>
        </p:txBody>
      </p:sp>
      <p:pic>
        <p:nvPicPr>
          <p:cNvPr id="11" name="Slika 10"/>
          <p:cNvPicPr/>
          <p:nvPr/>
        </p:nvPicPr>
        <p:blipFill>
          <a:blip r:embed="rId8"/>
          <a:stretch>
            <a:fillRect/>
          </a:stretch>
        </p:blipFill>
        <p:spPr>
          <a:xfrm>
            <a:off x="2344962" y="2019009"/>
            <a:ext cx="8475438" cy="39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78485" y="1778000"/>
            <a:ext cx="6941574" cy="4351338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2087034" y="1613119"/>
            <a:ext cx="8571441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75"/>
              </a:spcBef>
              <a:defRPr/>
            </a:pPr>
            <a:r>
              <a:rPr lang="hr-HR" altLang="en-US" sz="3600" b="1" dirty="0">
                <a:solidFill>
                  <a:prstClr val="black"/>
                </a:solidFill>
                <a:latin typeface="Imprint MT Shadow" panose="04020605060303030202" pitchFamily="82" charset="0"/>
                <a:ea typeface="+mj-ea"/>
                <a:cs typeface="VladaRHSans Med" charset="0"/>
              </a:rPr>
              <a:t>PITANJA I ODGOVORI</a:t>
            </a:r>
          </a:p>
          <a:p>
            <a:pPr algn="ctr">
              <a:spcBef>
                <a:spcPts val="575"/>
              </a:spcBef>
              <a:defRPr/>
            </a:pPr>
            <a:endParaRPr lang="hr-HR" altLang="en-US" sz="1500" b="1" dirty="0">
              <a:cs typeface="VladaRHSans Reg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Za </a:t>
            </a:r>
            <a:r>
              <a:rPr lang="hr-HR" sz="2000" dirty="0"/>
              <a:t>vrijeme dok je Poziv otvoren prijavitelji mogu </a:t>
            </a:r>
            <a:r>
              <a:rPr lang="hr-HR" sz="2000" b="1" dirty="0"/>
              <a:t>kontinuirano postavljati pitanja</a:t>
            </a:r>
            <a:r>
              <a:rPr lang="hr-HR" sz="2000" dirty="0"/>
              <a:t> na adresu elektroničke </a:t>
            </a:r>
            <a:r>
              <a:rPr lang="hr-HR" sz="2000" dirty="0" smtClean="0"/>
              <a:t>pošte:</a:t>
            </a:r>
            <a:br>
              <a:rPr lang="hr-HR" sz="2000" dirty="0" smtClean="0"/>
            </a:br>
            <a:r>
              <a:rPr lang="hr-HR" sz="2000" u="sng" dirty="0" err="1" smtClean="0">
                <a:hlinkClick r:id="rId7"/>
              </a:rPr>
              <a:t>eufondovi</a:t>
            </a:r>
            <a:r>
              <a:rPr lang="hr-HR" sz="2000" u="sng" dirty="0" smtClean="0">
                <a:hlinkClick r:id="rId7"/>
              </a:rPr>
              <a:t>-</a:t>
            </a:r>
            <a:r>
              <a:rPr lang="hr-HR" sz="2000" u="sng" dirty="0" err="1" smtClean="0">
                <a:hlinkClick r:id="rId7"/>
              </a:rPr>
              <a:t>promoprev</a:t>
            </a:r>
            <a:r>
              <a:rPr lang="hr-HR" sz="2000" u="sng" dirty="0" smtClean="0">
                <a:hlinkClick r:id="rId7"/>
              </a:rPr>
              <a:t>@</a:t>
            </a:r>
            <a:r>
              <a:rPr lang="hr-HR" sz="2000" u="sng" dirty="0" err="1" smtClean="0">
                <a:hlinkClick r:id="rId7"/>
              </a:rPr>
              <a:t>miz.hr</a:t>
            </a:r>
            <a:r>
              <a:rPr lang="hr-HR" sz="2000" dirty="0" smtClean="0"/>
              <a:t>.</a:t>
            </a:r>
          </a:p>
          <a:p>
            <a:endParaRPr lang="hr-HR" sz="2000" dirty="0"/>
          </a:p>
          <a:p>
            <a:pPr marL="342900" indent="-342900">
              <a:spcBef>
                <a:spcPts val="575"/>
              </a:spcBef>
              <a:buFont typeface="Arial" panose="020B0604020202020204" pitchFamily="34" charset="0"/>
              <a:buChar char="•"/>
              <a:defRPr/>
            </a:pPr>
            <a:r>
              <a:rPr lang="hr-HR" altLang="en-US" sz="2000" dirty="0" smtClean="0">
                <a:cs typeface="VladaRHSans Reg" charset="0"/>
              </a:rPr>
              <a:t>Sva </a:t>
            </a:r>
            <a:r>
              <a:rPr lang="hr-HR" altLang="en-US" sz="2000" dirty="0">
                <a:cs typeface="VladaRHSans Reg" charset="0"/>
              </a:rPr>
              <a:t>zaprimljena pitanja će se s odgovorima objaviti </a:t>
            </a:r>
            <a:r>
              <a:rPr lang="hr-HR" altLang="en-US" sz="2000" dirty="0" smtClean="0">
                <a:cs typeface="VladaRHSans Reg" charset="0"/>
              </a:rPr>
              <a:t>na središnjoj </a:t>
            </a:r>
            <a:r>
              <a:rPr lang="hr-HR" altLang="en-US" sz="2000" dirty="0">
                <a:cs typeface="VladaRHSans Reg" charset="0"/>
              </a:rPr>
              <a:t>internetskoj stranici ESI fondova (</a:t>
            </a:r>
            <a:r>
              <a:rPr lang="hr-HR" altLang="en-US" sz="2000" dirty="0">
                <a:cs typeface="VladaRHSans Reg" charset="0"/>
                <a:hlinkClick r:id="rId8"/>
              </a:rPr>
              <a:t>http://www.strukturnifondovi.hr</a:t>
            </a:r>
            <a:r>
              <a:rPr lang="hr-HR" altLang="en-US" sz="2000" dirty="0" smtClean="0">
                <a:cs typeface="VladaRHSans Reg" charset="0"/>
                <a:hlinkClick r:id="rId8"/>
              </a:rPr>
              <a:t>/</a:t>
            </a:r>
            <a:r>
              <a:rPr lang="hr-HR" altLang="en-US" sz="2000" dirty="0" smtClean="0">
                <a:cs typeface="VladaRHSans Reg" charset="0"/>
              </a:rPr>
              <a:t>) i </a:t>
            </a:r>
            <a:r>
              <a:rPr lang="hr-HR" altLang="en-US" sz="2000" dirty="0">
                <a:cs typeface="VladaRHSans Reg" charset="0"/>
              </a:rPr>
              <a:t>ESF stranici (http://www.www.esf.hr) </a:t>
            </a:r>
            <a:r>
              <a:rPr lang="hr-HR" altLang="en-US" sz="2000" dirty="0" smtClean="0">
                <a:cs typeface="VladaRHSans Reg" charset="0"/>
              </a:rPr>
              <a:t>najkasnije </a:t>
            </a:r>
            <a:r>
              <a:rPr lang="hr-HR" altLang="en-US" sz="2000" dirty="0">
                <a:cs typeface="VladaRHSans Reg" charset="0"/>
              </a:rPr>
              <a:t>7 kalendarskih dana od dana zaprimanja svakog pitanja.</a:t>
            </a:r>
          </a:p>
        </p:txBody>
      </p:sp>
    </p:spTree>
    <p:extLst>
      <p:ext uri="{BB962C8B-B14F-4D97-AF65-F5344CB8AC3E}">
        <p14:creationId xmlns:p14="http://schemas.microsoft.com/office/powerpoint/2010/main" val="34490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717" y="5827476"/>
            <a:ext cx="4791871" cy="103052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55"/>
            <a:ext cx="3097161" cy="665856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635" y="1353925"/>
            <a:ext cx="7139448" cy="496528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1056"/>
          </a:xfrm>
        </p:spPr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OSNOVNE INFORMACIJE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394" y="210405"/>
            <a:ext cx="2743438" cy="2371550"/>
          </a:xfrm>
          <a:prstGeom prst="rect">
            <a:avLst/>
          </a:prstGeom>
        </p:spPr>
      </p:pic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2290916" y="1474840"/>
            <a:ext cx="8455742" cy="4444179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hr-HR" sz="1500" dirty="0">
                <a:solidFill>
                  <a:prstClr val="black"/>
                </a:solidFill>
              </a:rPr>
              <a:t>Poziv se provodi u okviru OP ULJP, Prioritetne osi 2. Socijalno uključivanje, Specifičnog cilja 9.iv.1. „Održivo poboljšanje pristupa zdravstvenoj skrbi u nerazvijenim područjima i za ranjive skupine te promocija zdravlja“</a:t>
            </a:r>
          </a:p>
          <a:p>
            <a:pPr marL="0" lvl="0" indent="0">
              <a:buNone/>
            </a:pPr>
            <a:endParaRPr lang="hr-HR" sz="1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hr-HR" sz="2000" b="1" dirty="0">
                <a:solidFill>
                  <a:prstClr val="black"/>
                </a:solidFill>
              </a:rPr>
              <a:t>OPĆI CILJ</a:t>
            </a:r>
          </a:p>
          <a:p>
            <a:pPr marL="0" lvl="0" indent="0">
              <a:buNone/>
            </a:pPr>
            <a:r>
              <a:rPr lang="hr-HR" sz="1700" dirty="0">
                <a:solidFill>
                  <a:prstClr val="black"/>
                </a:solidFill>
              </a:rPr>
              <a:t>Povećanje znanja i svijesti o važnosti promocije zdravlja i prevencije bolesti na području Republike Hrvatske.</a:t>
            </a:r>
          </a:p>
          <a:p>
            <a:pPr marL="0" lvl="0" indent="0">
              <a:buNone/>
            </a:pPr>
            <a:endParaRPr lang="hr-HR" sz="15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hr-HR" sz="2000" b="1" dirty="0">
                <a:solidFill>
                  <a:prstClr val="black"/>
                </a:solidFill>
              </a:rPr>
              <a:t>SPECIFIČNI CILJ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vi-VN" sz="16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Komponenta 1:</a:t>
            </a:r>
            <a:r>
              <a:rPr lang="hr-H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Calibri" panose="020F0502020204030204" pitchFamily="34" charset="0"/>
              </a:rPr>
              <a:t>Promicanje zdravih navika i zdravlja i/ili povećanje znanja i svijesti građana Republike Hrvatske o</a:t>
            </a:r>
            <a:r>
              <a:rPr lang="hr-H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Calibri" panose="020F0502020204030204" pitchFamily="34" charset="0"/>
              </a:rPr>
              <a:t>važnosti</a:t>
            </a:r>
            <a:r>
              <a:rPr lang="hr-HR" sz="1600" dirty="0">
                <a:solidFill>
                  <a:prstClr val="black"/>
                </a:solidFill>
                <a:latin typeface="Calibri" panose="020F0502020204030204" pitchFamily="34" charset="0"/>
              </a:rPr>
              <a:t>  </a:t>
            </a:r>
            <a:r>
              <a:rPr lang="vi-VN" sz="1600" dirty="0">
                <a:solidFill>
                  <a:prstClr val="black"/>
                </a:solidFill>
                <a:latin typeface="Calibri" panose="020F0502020204030204" pitchFamily="34" charset="0"/>
              </a:rPr>
              <a:t>prevencije bolesti</a:t>
            </a:r>
            <a:endParaRPr lang="hr-H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vi-VN" sz="16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Komponenta 2</a:t>
            </a:r>
            <a:r>
              <a:rPr lang="hr-HR" sz="16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:</a:t>
            </a:r>
            <a:r>
              <a:rPr lang="hr-H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Calibri" panose="020F0502020204030204" pitchFamily="34" charset="0"/>
              </a:rPr>
              <a:t>Unaprjeđenje znanja i vještina zdravstvenih djelatnika i zaposlenika zdravstvenih ustanova u promociji zdravlja i prevenciji bolesti</a:t>
            </a:r>
          </a:p>
          <a:p>
            <a:pPr marL="0" lvl="0" indent="0">
              <a:buNone/>
            </a:pPr>
            <a:endParaRPr lang="hr-HR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r-HR" sz="2000" b="1" dirty="0">
                <a:solidFill>
                  <a:prstClr val="black"/>
                </a:solidFill>
              </a:rPr>
              <a:t>CILJNE SKUPINE</a:t>
            </a:r>
            <a:endParaRPr lang="hr-HR" sz="1500" b="1" dirty="0">
              <a:solidFill>
                <a:prstClr val="black"/>
              </a:solidFill>
            </a:endParaRPr>
          </a:p>
          <a:p>
            <a:pPr lvl="0">
              <a:buFont typeface="Arial" panose="020B0604020202020204" pitchFamily="34" charset="0"/>
              <a:buAutoNum type="arabicPeriod"/>
            </a:pPr>
            <a:r>
              <a:rPr lang="hr-HR" sz="1700" dirty="0">
                <a:solidFill>
                  <a:prstClr val="black"/>
                </a:solidFill>
              </a:rPr>
              <a:t>zdravstveni djelatnici i zaposlenici zdravstvenih ustanova (Komponenta 2)</a:t>
            </a:r>
          </a:p>
          <a:p>
            <a:pPr lvl="0">
              <a:buFont typeface="Arial" panose="020B0604020202020204" pitchFamily="34" charset="0"/>
              <a:buAutoNum type="arabicPeriod"/>
            </a:pPr>
            <a:r>
              <a:rPr lang="hr-HR" sz="1700" dirty="0">
                <a:solidFill>
                  <a:prstClr val="black"/>
                </a:solidFill>
              </a:rPr>
              <a:t>pružatelji usluga iz područja promocije zdravlja i prevencije bolesti (</a:t>
            </a:r>
            <a:r>
              <a:rPr lang="hr-HR" sz="1700" dirty="0" smtClean="0">
                <a:solidFill>
                  <a:prstClr val="black"/>
                </a:solidFill>
              </a:rPr>
              <a:t>Komponenta 1</a:t>
            </a:r>
            <a:r>
              <a:rPr lang="hr-HR" sz="1700" dirty="0">
                <a:solidFill>
                  <a:prstClr val="black"/>
                </a:solidFill>
              </a:rPr>
              <a:t>)</a:t>
            </a:r>
          </a:p>
          <a:p>
            <a:endParaRPr lang="hr-HR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7123" y="5962272"/>
            <a:ext cx="2016161" cy="8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31765"/>
            <a:ext cx="2389839" cy="237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5" y="97247"/>
            <a:ext cx="2810500" cy="6663506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402856" y="1752833"/>
            <a:ext cx="6941574" cy="4351338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2087034" y="1613119"/>
            <a:ext cx="8571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75"/>
              </a:spcBef>
              <a:defRPr/>
            </a:pPr>
            <a:r>
              <a:rPr lang="hr-HR" altLang="en-US" sz="3600" b="1" dirty="0">
                <a:solidFill>
                  <a:prstClr val="black"/>
                </a:solidFill>
                <a:latin typeface="Imprint MT Shadow" panose="04020605060303030202" pitchFamily="82" charset="0"/>
                <a:ea typeface="+mj-ea"/>
                <a:cs typeface="VladaRHSans Med" charset="0"/>
              </a:rPr>
              <a:t>INFORMATIVNE RADIONICE</a:t>
            </a:r>
          </a:p>
          <a:p>
            <a:pPr algn="ctr">
              <a:spcBef>
                <a:spcPts val="575"/>
              </a:spcBef>
              <a:defRPr/>
            </a:pPr>
            <a:endParaRPr lang="hr-HR" altLang="en-US" sz="1500" b="1" dirty="0">
              <a:cs typeface="VladaRHSans Reg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3048000" y="241333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/>
              <a:t>RIJEKA – 12. </a:t>
            </a:r>
            <a:r>
              <a:rPr lang="hr-HR" sz="2400" b="1" dirty="0" smtClean="0"/>
              <a:t>travnja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/>
              <a:t>SPLIT – 13. </a:t>
            </a:r>
            <a:r>
              <a:rPr lang="hr-HR" sz="2400" b="1" dirty="0" smtClean="0"/>
              <a:t>travnja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/>
              <a:t>OSIJEK – 19. </a:t>
            </a:r>
            <a:r>
              <a:rPr lang="hr-HR" sz="2400" b="1" dirty="0" smtClean="0"/>
              <a:t>travnja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/>
              <a:t>ZAGREB – 20. </a:t>
            </a:r>
            <a:r>
              <a:rPr lang="hr-HR" sz="2400" b="1" dirty="0" smtClean="0"/>
              <a:t>travnja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 smtClean="0"/>
              <a:t>ZAGREB – 23. TRAVNJA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28118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64" y="5943521"/>
            <a:ext cx="4791871" cy="9144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26" y="5819038"/>
            <a:ext cx="2322777" cy="10120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4" y="97247"/>
            <a:ext cx="2389839" cy="2371550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24051" y="1817387"/>
            <a:ext cx="6941574" cy="4351338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4416693" y="3244334"/>
            <a:ext cx="3358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75"/>
              </a:spcBef>
            </a:pPr>
            <a:r>
              <a:rPr lang="hr-HR" altLang="en-US" sz="3600" b="1" dirty="0">
                <a:solidFill>
                  <a:prstClr val="black"/>
                </a:solidFill>
                <a:latin typeface="Imprint MT Shadow" panose="04020605060303030202" pitchFamily="82" charset="0"/>
                <a:ea typeface="+mj-ea"/>
                <a:cs typeface="VladaRHSans Med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7415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360" y="5569852"/>
            <a:ext cx="2810123" cy="12282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497" y="1027906"/>
            <a:ext cx="8170606" cy="506809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IZNOS</a:t>
            </a:r>
            <a:r>
              <a:rPr lang="hr-HR" sz="32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 </a:t>
            </a:r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BESPOVRATNIH SREDSTAVA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3497" y="4334103"/>
            <a:ext cx="8047417" cy="13534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65" y="1763687"/>
            <a:ext cx="2286198" cy="1956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155" y="2565498"/>
            <a:ext cx="810838" cy="4999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288" y="2067806"/>
            <a:ext cx="2286198" cy="163387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451" y="2067806"/>
            <a:ext cx="2267909" cy="163387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5659" y="160224"/>
            <a:ext cx="2743438" cy="237155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8155" y="5708828"/>
            <a:ext cx="4791871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625" y="98629"/>
            <a:ext cx="2652993" cy="237155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56" y="1157149"/>
            <a:ext cx="7216876" cy="497818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OSNOVNE INFORMACIJE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0497" y="1693759"/>
            <a:ext cx="2645893" cy="10425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91" y="2897226"/>
            <a:ext cx="2645893" cy="102421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11" y="4082404"/>
            <a:ext cx="2670279" cy="1024217"/>
          </a:xfrm>
          <a:prstGeom prst="rect">
            <a:avLst/>
          </a:prstGeom>
        </p:spPr>
      </p:pic>
      <p:sp>
        <p:nvSpPr>
          <p:cNvPr id="8" name="Rectangle 13"/>
          <p:cNvSpPr/>
          <p:nvPr/>
        </p:nvSpPr>
        <p:spPr>
          <a:xfrm>
            <a:off x="3728687" y="3036521"/>
            <a:ext cx="7138935" cy="7980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hr-HR" sz="1200" dirty="0">
              <a:solidFill>
                <a:schemeClr val="tx1"/>
              </a:solidFill>
              <a:latin typeface="VladaRHSans Med"/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3733491" y="4333267"/>
            <a:ext cx="7122038" cy="7569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23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hr-HR" sz="2300" b="1" dirty="0">
                <a:solidFill>
                  <a:srgbClr val="000000"/>
                </a:solidFill>
              </a:rPr>
              <a:t>2</a:t>
            </a:r>
            <a:r>
              <a:rPr lang="hr-HR" sz="2300" b="1" dirty="0" smtClean="0">
                <a:solidFill>
                  <a:srgbClr val="000000"/>
                </a:solidFill>
              </a:rPr>
              <a:t>7.000.000,00 </a:t>
            </a:r>
            <a:r>
              <a:rPr lang="hr-HR" sz="2300" b="1" dirty="0">
                <a:solidFill>
                  <a:srgbClr val="000000"/>
                </a:solidFill>
              </a:rPr>
              <a:t>HRK</a:t>
            </a:r>
          </a:p>
          <a:p>
            <a:pPr algn="ctr" eaLnBrk="1" hangingPunct="1">
              <a:defRPr/>
            </a:pPr>
            <a:r>
              <a:rPr lang="hr-HR" sz="23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4454012" y="3028891"/>
            <a:ext cx="46899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r-HR" sz="2300" b="1" dirty="0">
                <a:solidFill>
                  <a:srgbClr val="000000"/>
                </a:solidFill>
              </a:rPr>
              <a:t>Otvoreni trajni poziv na dostavu projektnih prijedloga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333" y="5588913"/>
            <a:ext cx="2438592" cy="122540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309" y="5723036"/>
            <a:ext cx="4791871" cy="109127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3728687" y="1694272"/>
            <a:ext cx="71154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30. ožujka 2018. g.</a:t>
            </a:r>
          </a:p>
          <a:p>
            <a:pPr algn="ctr"/>
            <a:r>
              <a:rPr lang="hr-HR" sz="1200" b="1" dirty="0" smtClean="0">
                <a:hlinkClick r:id="rId9"/>
              </a:rPr>
              <a:t>www.strukturnifondovi.hr</a:t>
            </a:r>
            <a:endParaRPr lang="hr-HR" sz="1200" b="1" dirty="0" smtClean="0"/>
          </a:p>
          <a:p>
            <a:pPr algn="ctr"/>
            <a:r>
              <a:rPr lang="hr-HR" sz="1200" b="1" dirty="0" smtClean="0">
                <a:hlinkClick r:id="rId10"/>
              </a:rPr>
              <a:t>www.esf.hr</a:t>
            </a:r>
            <a:endParaRPr lang="hr-HR" sz="1200" b="1" dirty="0" smtClean="0"/>
          </a:p>
          <a:p>
            <a:pPr algn="ctr"/>
            <a:r>
              <a:rPr lang="hr-HR" sz="1200" b="1" dirty="0" smtClean="0">
                <a:hlinkClick r:id="rId11"/>
              </a:rPr>
              <a:t>www.zdravlje.gov.hr</a:t>
            </a:r>
            <a:endParaRPr lang="hr-H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2021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303" y="129791"/>
            <a:ext cx="2651990" cy="23715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7" y="129791"/>
            <a:ext cx="3097036" cy="66574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SADRŽAJ UPUTA ZA PRIJAVITELJE</a:t>
            </a:r>
            <a:endParaRPr lang="hr-HR" dirty="0">
              <a:latin typeface="Imprint MT Shadow" panose="04020605060303030202" pitchFamily="82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85808" y="1543664"/>
            <a:ext cx="7000566" cy="486696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467897" y="1690688"/>
            <a:ext cx="6929406" cy="371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Temelji i opće odredbe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Uvjeti za prijavitelje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Uvjeti prijave projektnih prijedloga 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Financijski zahtjevi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Postupak prijave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Postupak dodjele</a:t>
            </a:r>
          </a:p>
          <a:p>
            <a:pPr marL="514350" lvl="0" indent="-514350">
              <a:lnSpc>
                <a:spcPct val="90000"/>
              </a:lnSpc>
              <a:spcBef>
                <a:spcPct val="0"/>
              </a:spcBef>
              <a:buClr>
                <a:srgbClr val="171796"/>
              </a:buClr>
              <a:buFont typeface="+mj-lt"/>
              <a:buAutoNum type="arabicPeriod"/>
              <a:defRPr/>
            </a:pPr>
            <a:r>
              <a:rPr lang="hr-HR" altLang="sr-Latn-RS" sz="3200" dirty="0">
                <a:solidFill>
                  <a:prstClr val="black"/>
                </a:solidFill>
              </a:rPr>
              <a:t>Prijavni obrasci i prilozi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hr-HR" sz="2800" dirty="0">
              <a:solidFill>
                <a:prstClr val="black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285" y="5632598"/>
            <a:ext cx="2438611" cy="122540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87" y="5766721"/>
            <a:ext cx="4791871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2" y="137783"/>
            <a:ext cx="3229836" cy="66574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124" y="150432"/>
            <a:ext cx="2651990" cy="2371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62" y="1343962"/>
            <a:ext cx="7216876" cy="497818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9806" y="365125"/>
            <a:ext cx="9583994" cy="1325563"/>
          </a:xfrm>
        </p:spPr>
        <p:txBody>
          <a:bodyPr/>
          <a:lstStyle/>
          <a:p>
            <a:r>
              <a:rPr lang="hr-HR" sz="36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PRIHVATLJIVOST PRIJAVITELJA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90916" y="1825625"/>
            <a:ext cx="9062884" cy="4351338"/>
          </a:xfrm>
        </p:spPr>
        <p:txBody>
          <a:bodyPr/>
          <a:lstStyle/>
          <a:p>
            <a:pPr marL="0" lvl="0" indent="0" algn="just">
              <a:buNone/>
            </a:pPr>
            <a:r>
              <a:rPr lang="hr-HR" sz="2000" b="1" u="sng" dirty="0">
                <a:solidFill>
                  <a:prstClr val="black"/>
                </a:solidFill>
              </a:rPr>
              <a:t>Komponenta 1:</a:t>
            </a:r>
          </a:p>
          <a:p>
            <a:pPr marL="0" lvl="0" indent="0" algn="just">
              <a:buNone/>
            </a:pPr>
            <a:r>
              <a:rPr lang="hr-HR" sz="1800" dirty="0">
                <a:solidFill>
                  <a:prstClr val="black"/>
                </a:solidFill>
              </a:rPr>
              <a:t>a) </a:t>
            </a:r>
            <a:r>
              <a:rPr lang="hr-HR" sz="1600" dirty="0">
                <a:solidFill>
                  <a:prstClr val="black"/>
                </a:solidFill>
              </a:rPr>
              <a:t>pravna osoba sa sljedećim pravnim statusom: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udruga koja u svom statutu kao temeljnom općem aktu (sukladno čl. 13 Zakona o udrugama, NN 74/14 i NN 70/17) ili Registru udruga pod djelatnošću ili područjem djelovanja ima utvrđeno djelovanje u području zaštite zdravlja i/ili sigurnosti na radu. Za provjeru djelovanja udruge uzimat će se u obzir zadnja verzija statuta odobrena od nadležnog ureda državne uprave, odnosno definirana područja djelovanja ili djelatnosti u Registru udruga Republike Hrvatske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zaklada koja u svom statutu kao temeljnom općem aktu (sukladno Zakonu o zakladama i </a:t>
            </a:r>
            <a:r>
              <a:rPr lang="hr-HR" sz="1600" dirty="0" err="1">
                <a:solidFill>
                  <a:prstClr val="black"/>
                </a:solidFill>
              </a:rPr>
              <a:t>fundacijama</a:t>
            </a:r>
            <a:r>
              <a:rPr lang="hr-HR" sz="1600" dirty="0">
                <a:solidFill>
                  <a:prstClr val="black"/>
                </a:solidFill>
              </a:rPr>
              <a:t>, NN 36/95, 64/01) ima utvrđeno djelovanje u području zaštite zdravlja i/ili sigurnosti na radu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ustanova registrirana za obavljanje djelatnosti u zdravstvu 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jedinice lokalne i područne (regionalne) samouprave (JL(R)S)</a:t>
            </a:r>
          </a:p>
          <a:p>
            <a:pPr marL="0" lvl="0" indent="0" algn="just">
              <a:buNone/>
            </a:pPr>
            <a:endParaRPr lang="hr-HR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hr-HR" sz="1600" dirty="0">
                <a:solidFill>
                  <a:prstClr val="black"/>
                </a:solidFill>
              </a:rPr>
              <a:t>b) registriran u Republici Hrvatskoj</a:t>
            </a: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4" y="5703913"/>
            <a:ext cx="4791871" cy="10912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471" y="5632598"/>
            <a:ext cx="2438611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38" y="59109"/>
            <a:ext cx="2651990" cy="23715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46" y="1514170"/>
            <a:ext cx="7835222" cy="48590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295"/>
            <a:ext cx="3231160" cy="66574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83458"/>
            <a:ext cx="10515600" cy="1130712"/>
          </a:xfrm>
        </p:spPr>
        <p:txBody>
          <a:bodyPr>
            <a:normAutofit/>
          </a:bodyPr>
          <a:lstStyle/>
          <a:p>
            <a:pPr algn="ctr"/>
            <a:r>
              <a:rPr lang="hr-HR" sz="3500" b="1" dirty="0">
                <a:latin typeface="Imprint MT Shadow" panose="04020605060303030202" pitchFamily="82" charset="0"/>
              </a:rPr>
              <a:t>PRIHVATLJIVOST PRIJAVITELJA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359742" y="1474840"/>
            <a:ext cx="8994058" cy="443434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hr-HR" sz="2000" b="1" u="sng" dirty="0">
                <a:solidFill>
                  <a:prstClr val="black"/>
                </a:solidFill>
              </a:rPr>
              <a:t>Komponenta 2:</a:t>
            </a:r>
          </a:p>
          <a:p>
            <a:pPr marL="0" lvl="0" indent="0" algn="just">
              <a:buNone/>
            </a:pPr>
            <a:r>
              <a:rPr lang="hr-HR" sz="1800" dirty="0">
                <a:solidFill>
                  <a:prstClr val="black"/>
                </a:solidFill>
              </a:rPr>
              <a:t>a) </a:t>
            </a:r>
            <a:r>
              <a:rPr lang="hr-HR" sz="1600" dirty="0">
                <a:solidFill>
                  <a:prstClr val="black"/>
                </a:solidFill>
              </a:rPr>
              <a:t>pravna osoba sa sljedećim pravnim statusom: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ustanova registrirana za obavljanje djelatnosti u zdravstvu </a:t>
            </a:r>
          </a:p>
          <a:p>
            <a:pPr marL="0" lvl="0" indent="0" algn="just">
              <a:buNone/>
            </a:pPr>
            <a:r>
              <a:rPr lang="hr-HR" sz="1600" dirty="0">
                <a:solidFill>
                  <a:prstClr val="black"/>
                </a:solidFill>
              </a:rPr>
              <a:t> b) registriran u Republici Hrvatskoj</a:t>
            </a:r>
          </a:p>
          <a:p>
            <a:pPr marL="0" lvl="0" indent="0" algn="just">
              <a:buNone/>
            </a:pPr>
            <a:endParaRPr lang="hr-HR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hr-HR" sz="2000" b="1" u="sng" dirty="0">
                <a:solidFill>
                  <a:prstClr val="black"/>
                </a:solidFill>
              </a:rPr>
              <a:t>Komponenta 1 i 2: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posjedovati pravni, financijski i operativni kapacitet za provedbu projekta;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nije u postupku pred stečajne nagodbe, stečajnom postupku, postupku zatvaranja;</a:t>
            </a:r>
          </a:p>
          <a:p>
            <a:pPr marL="0" lvl="0" indent="0" algn="just">
              <a:buNone/>
            </a:pPr>
            <a:r>
              <a:rPr lang="hr-HR" sz="1600" dirty="0">
                <a:solidFill>
                  <a:prstClr val="black"/>
                </a:solidFill>
              </a:rPr>
              <a:t>     postupku prisilne naplate ili u postupku likvidacije;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nije prekršio odredbe o namjenskom korištenju sredstava iz Europskog socijalnog fonda i drugih javnih izvora;</a:t>
            </a:r>
          </a:p>
          <a:p>
            <a:pPr lvl="0" algn="just"/>
            <a:r>
              <a:rPr lang="hr-HR" sz="1600" dirty="0">
                <a:solidFill>
                  <a:prstClr val="black"/>
                </a:solidFill>
              </a:rPr>
              <a:t>nema duga po osnovi javnih davanja o kojima Porezna uprava vodi službenu evidenciju ili mu je odobrena odgoda plaćanja dospjelih poreznih obveza i obveza za mirovinsko i zdravstveno osiguranje.</a:t>
            </a:r>
          </a:p>
          <a:p>
            <a:pPr marL="0" lvl="0" indent="0">
              <a:buNone/>
            </a:pPr>
            <a:endParaRPr lang="hr-HR" sz="1600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63" y="5766721"/>
            <a:ext cx="4791871" cy="10912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948" y="5766721"/>
            <a:ext cx="2387880" cy="10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429" y="1279076"/>
            <a:ext cx="8169348" cy="50662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271" y="36154"/>
            <a:ext cx="2477729" cy="2371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54"/>
            <a:ext cx="3231160" cy="66635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8026" y="365125"/>
            <a:ext cx="10065774" cy="1325563"/>
          </a:xfrm>
        </p:spPr>
        <p:txBody>
          <a:bodyPr/>
          <a:lstStyle/>
          <a:p>
            <a:pPr algn="ctr"/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BROJ</a:t>
            </a:r>
            <a:r>
              <a:rPr lang="hr-HR" sz="35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3500" b="1" dirty="0">
                <a:solidFill>
                  <a:prstClr val="black"/>
                </a:solidFill>
                <a:latin typeface="Imprint MT Shadow" panose="04020605060303030202" pitchFamily="82" charset="0"/>
              </a:rPr>
              <a:t>PROJEKTNIH PRIJEDLOGA PO PRIJAVITELJU</a:t>
            </a:r>
            <a:endParaRPr lang="hr-HR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12026" y="1825625"/>
            <a:ext cx="8101780" cy="4351338"/>
          </a:xfrm>
        </p:spPr>
        <p:txBody>
          <a:bodyPr/>
          <a:lstStyle/>
          <a:p>
            <a:pPr lvl="0" algn="just"/>
            <a:r>
              <a:rPr lang="hr-HR" sz="2000" dirty="0">
                <a:solidFill>
                  <a:prstClr val="black"/>
                </a:solidFill>
              </a:rPr>
              <a:t>Prijavitelj ne može dostaviti više od jednog projektnog prijedloga na ovaj Poziv u okviru pojedine Komponente, tj. prijavitelj može dostaviti u okviru svake Komponente najviše po jedan projektni prijedlog.</a:t>
            </a:r>
          </a:p>
          <a:p>
            <a:pPr marL="0" lvl="0" indent="0" algn="just">
              <a:buNone/>
            </a:pPr>
            <a:endParaRPr lang="hr-HR" sz="2000" dirty="0">
              <a:solidFill>
                <a:prstClr val="black"/>
              </a:solidFill>
            </a:endParaRPr>
          </a:p>
          <a:p>
            <a:pPr lvl="0" algn="just"/>
            <a:r>
              <a:rPr lang="hr-HR" sz="2000" dirty="0">
                <a:solidFill>
                  <a:prstClr val="black"/>
                </a:solidFill>
              </a:rPr>
              <a:t>U slučaju da prijavitelj podnese dva ili više projektnih prijedloga u okviru pojedine Komponente, u postupak dodjele bit će uključen samo prvotno podnesen projektni prijedlog, dok ostali projektni prijedlozi podneseni u okviru pojedine Komponente neće biti uzeti u obzir. </a:t>
            </a:r>
          </a:p>
          <a:p>
            <a:pPr lvl="0" algn="just"/>
            <a:endParaRPr lang="hr-HR" sz="2000" dirty="0">
              <a:solidFill>
                <a:prstClr val="black"/>
              </a:solidFill>
            </a:endParaRPr>
          </a:p>
          <a:p>
            <a:pPr lvl="0" algn="just"/>
            <a:r>
              <a:rPr lang="hr-HR" sz="2000" dirty="0">
                <a:solidFill>
                  <a:prstClr val="black"/>
                </a:solidFill>
              </a:rPr>
              <a:t>Prijavitelj može istovremeno biti partner u drugom projektnom prijedlogu. Partneri mogu sudjelovati u više od jednog projektnog prijedloga. </a:t>
            </a:r>
          </a:p>
          <a:p>
            <a:pPr lvl="0"/>
            <a:endParaRPr lang="hr-HR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941" y="5769309"/>
            <a:ext cx="2389839" cy="10851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980" y="5763212"/>
            <a:ext cx="4791871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2424</Words>
  <Application>Microsoft Office PowerPoint</Application>
  <PresentationFormat>Široki zaslon</PresentationFormat>
  <Paragraphs>263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Droid Sans Fallback</vt:lpstr>
      <vt:lpstr>Imprint MT Shadow</vt:lpstr>
      <vt:lpstr>Times New Roman</vt:lpstr>
      <vt:lpstr>VladaRHSans Med</vt:lpstr>
      <vt:lpstr>VladaRHSans Reg</vt:lpstr>
      <vt:lpstr>Tema sustava Office</vt:lpstr>
      <vt:lpstr>OPERATIVNI PROGRAM „UČINKOVITI LJUDSKI POTENCIJALI” ZA RAZDOBLJE 2014.-2020.</vt:lpstr>
      <vt:lpstr>OTVORENI TRAJNI POZIV NA DOSTAVU PROJEKTNIH PRIJEDLOGA ZA DODJELU BESPOVRATNIH SREDSTAVA </vt:lpstr>
      <vt:lpstr>OSNOVNE INFORMACIJE</vt:lpstr>
      <vt:lpstr>IZNOS BESPOVRATNIH SREDSTAVA</vt:lpstr>
      <vt:lpstr>OSNOVNE INFORMACIJE</vt:lpstr>
      <vt:lpstr>SADRŽAJ UPUTA ZA PRIJAVITELJE</vt:lpstr>
      <vt:lpstr>PRIHVATLJIVOST PRIJAVITELJA</vt:lpstr>
      <vt:lpstr>PRIHVATLJIVOST PRIJAVITELJA</vt:lpstr>
      <vt:lpstr>BROJ PROJEKTNIH PRIJEDLOGA PO PRIJAVITELJU</vt:lpstr>
      <vt:lpstr>LOKACIJA, TRAJANJE I POČETAK PROVEDBE</vt:lpstr>
      <vt:lpstr>PRIHVATLJIVE AKTIVNOSTI</vt:lpstr>
      <vt:lpstr>PRIHVATLJIVE AKTIVNOSTI</vt:lpstr>
      <vt:lpstr>PRIHVATLJIVE AKTIVNOSTI</vt:lpstr>
      <vt:lpstr>NEPRIHVATLJIVE AKTIVNOSTI</vt:lpstr>
      <vt:lpstr>PRIHVATLJIVI IZDACI</vt:lpstr>
      <vt:lpstr>PRIHVATLJIVI IZDACI</vt:lpstr>
      <vt:lpstr>PRIHVATLJIVI IZDACI</vt:lpstr>
      <vt:lpstr>PRIHVATLJIVI IZDACI</vt:lpstr>
      <vt:lpstr>PRIHVATLJIVI IZDACI</vt:lpstr>
      <vt:lpstr>NEPRIHVATLJIVI IZDACI</vt:lpstr>
      <vt:lpstr>NEPRIHVATLJIVI IZDACI</vt:lpstr>
      <vt:lpstr>NEPRIHVATLJIVI IZDACI</vt:lpstr>
      <vt:lpstr>FAZE POSTUPKA DODJELE BESPOVRATNIH SREDSTAVA</vt:lpstr>
      <vt:lpstr>UGOVOR O DODJELI BESPOVRATNIH SREDSTAVA</vt:lpstr>
      <vt:lpstr>PODNOŠENJE PROJEKTNIH PRIJEDLOGA</vt:lpstr>
      <vt:lpstr>SADRŽAJ PROJEKTNOG PRIJEDLOGA</vt:lpstr>
      <vt:lpstr>POVEZNICA NA PRIJAVNI OBRAZAC A</vt:lpstr>
      <vt:lpstr>POVEZNICA NA KORISNIČKI PRIRUČNIK ZA PRIJAVNI OBRAZAC 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PROGRAM „UČINKOVITI LJUDSKI POTENCIJALI”ZA RAZDOBLJE 2014.-2020</dc:title>
  <dc:creator>Nakić Krešimir</dc:creator>
  <cp:lastModifiedBy>Lončar Kristina</cp:lastModifiedBy>
  <cp:revision>53</cp:revision>
  <dcterms:created xsi:type="dcterms:W3CDTF">2018-03-16T09:47:09Z</dcterms:created>
  <dcterms:modified xsi:type="dcterms:W3CDTF">2018-04-24T07:22:30Z</dcterms:modified>
</cp:coreProperties>
</file>