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6" r:id="rId3"/>
    <p:sldId id="259" r:id="rId4"/>
    <p:sldId id="263" r:id="rId5"/>
    <p:sldId id="266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83" r:id="rId15"/>
    <p:sldId id="273" r:id="rId16"/>
    <p:sldId id="274" r:id="rId17"/>
    <p:sldId id="28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61" r:id="rId2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9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0EB81-E813-49E3-A15D-D3335642DFF1}" type="datetimeFigureOut">
              <a:rPr lang="hr-HR" smtClean="0"/>
              <a:t>20.3.2018.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FFFA3-BB6F-4F72-9A7C-2B722A601B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628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FFA3-BB6F-4F72-9A7C-2B722A601B8B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6112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D99A-6F99-4C1E-BFC1-2D289146A56C}" type="datetime1">
              <a:rPr lang="hr-HR" smtClean="0"/>
              <a:t>20.3.2018.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003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5D62-FDD7-437D-8520-C165BCB41648}" type="datetime1">
              <a:rPr lang="hr-HR" smtClean="0"/>
              <a:t>20.3.2018.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864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169EB-CE50-4946-9B90-A001A727DEAC}" type="datetime1">
              <a:rPr lang="hr-HR" smtClean="0"/>
              <a:t>20.3.2018.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63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A1B0-6C9A-434D-9591-477295F2F746}" type="datetime1">
              <a:rPr lang="hr-HR" smtClean="0"/>
              <a:t>20.3.2018.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94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285E-7DC0-4836-9315-99874946875A}" type="datetime1">
              <a:rPr lang="hr-HR" smtClean="0"/>
              <a:t>20.3.2018.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281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CAE8-C68D-4632-9C05-33E9C03FBFB7}" type="datetime1">
              <a:rPr lang="hr-HR" smtClean="0"/>
              <a:t>20.3.2018.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2742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E18A-5114-4DCB-9394-36018ADBB914}" type="datetime1">
              <a:rPr lang="hr-HR" smtClean="0"/>
              <a:t>20.3.2018.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425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BB4D-6D9E-44EF-A902-2DB6DBD616EE}" type="datetime1">
              <a:rPr lang="hr-HR" smtClean="0"/>
              <a:t>20.3.2018.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424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5E814-73D2-46B6-9AB3-821F3752434E}" type="datetime1">
              <a:rPr lang="hr-HR" smtClean="0"/>
              <a:t>20.3.2018.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630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218C-C7E9-4ABF-9541-3FD7D8E47D88}" type="datetime1">
              <a:rPr lang="hr-HR" smtClean="0"/>
              <a:t>20.3.2018.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3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21A-B964-4501-8F10-B0099A774B0F}" type="datetime1">
              <a:rPr lang="hr-HR" smtClean="0"/>
              <a:t>20.3.2018.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B44D-E60E-43AF-B9BB-B90A532F1B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186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E6E1-7F7E-44D4-8202-2A65FC972C55}" type="datetime1">
              <a:rPr lang="hr-HR" smtClean="0"/>
              <a:t>20.3.2018.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B44D-E60E-43AF-B9BB-B90A532F1B57}" type="slidenum">
              <a:rPr lang="hr-HR" smtClean="0"/>
              <a:t>‹#›</a:t>
            </a:fld>
            <a:endParaRPr lang="hr-HR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10600" y="488363"/>
            <a:ext cx="2085013" cy="1079086"/>
          </a:xfrm>
          <a:prstGeom prst="rect">
            <a:avLst/>
          </a:prstGeom>
        </p:spPr>
      </p:pic>
      <p:pic>
        <p:nvPicPr>
          <p:cNvPr id="10" name="Slika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669" y="5684279"/>
            <a:ext cx="3794661" cy="761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83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504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Prihvatljivi troškovi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419351"/>
            <a:ext cx="9715500" cy="2838450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Zapošljavanje osoblja - </a:t>
            </a:r>
            <a:r>
              <a:rPr lang="hr-HR" sz="2000" dirty="0" smtClean="0">
                <a:solidFill>
                  <a:schemeClr val="bg1"/>
                </a:solidFill>
              </a:rPr>
              <a:t>odgojitelj/</a:t>
            </a:r>
            <a:r>
              <a:rPr lang="hr-HR" sz="2000" dirty="0" err="1" smtClean="0">
                <a:solidFill>
                  <a:schemeClr val="bg1"/>
                </a:solidFill>
              </a:rPr>
              <a:t>ica</a:t>
            </a:r>
            <a:r>
              <a:rPr lang="hr-HR" sz="2000" dirty="0">
                <a:solidFill>
                  <a:schemeClr val="bg1"/>
                </a:solidFill>
              </a:rPr>
              <a:t>, dodatni </a:t>
            </a:r>
            <a:r>
              <a:rPr lang="hr-HR" sz="2000" dirty="0" smtClean="0">
                <a:solidFill>
                  <a:schemeClr val="bg1"/>
                </a:solidFill>
              </a:rPr>
              <a:t>odgojitelj/</a:t>
            </a:r>
            <a:r>
              <a:rPr lang="hr-HR" sz="2000" dirty="0" err="1" smtClean="0">
                <a:solidFill>
                  <a:schemeClr val="bg1"/>
                </a:solidFill>
              </a:rPr>
              <a:t>ica</a:t>
            </a:r>
            <a:r>
              <a:rPr lang="hr-HR" sz="2000" dirty="0" smtClean="0">
                <a:solidFill>
                  <a:schemeClr val="bg1"/>
                </a:solidFill>
              </a:rPr>
              <a:t> </a:t>
            </a:r>
            <a:r>
              <a:rPr lang="hr-HR" sz="2000" dirty="0">
                <a:solidFill>
                  <a:schemeClr val="bg1"/>
                </a:solidFill>
              </a:rPr>
              <a:t>za rad s djecom s teškoćama u razvoju, </a:t>
            </a:r>
            <a:r>
              <a:rPr lang="hr-HR" sz="2000" dirty="0" smtClean="0">
                <a:solidFill>
                  <a:schemeClr val="bg1"/>
                </a:solidFill>
              </a:rPr>
              <a:t>edukacijski </a:t>
            </a:r>
            <a:r>
              <a:rPr lang="hr-HR" sz="2000" dirty="0" err="1" smtClean="0">
                <a:solidFill>
                  <a:schemeClr val="bg1"/>
                </a:solidFill>
              </a:rPr>
              <a:t>rehabilitator</a:t>
            </a:r>
            <a:r>
              <a:rPr lang="hr-HR" sz="2000" dirty="0" smtClean="0">
                <a:solidFill>
                  <a:schemeClr val="bg1"/>
                </a:solidFill>
              </a:rPr>
              <a:t>/</a:t>
            </a:r>
            <a:r>
              <a:rPr lang="hr-HR" sz="2000" dirty="0" err="1" smtClean="0">
                <a:solidFill>
                  <a:schemeClr val="bg1"/>
                </a:solidFill>
              </a:rPr>
              <a:t>ica</a:t>
            </a:r>
            <a:r>
              <a:rPr lang="hr-HR" sz="2000" dirty="0" smtClean="0">
                <a:solidFill>
                  <a:schemeClr val="bg1"/>
                </a:solidFill>
              </a:rPr>
              <a:t>, logoped/inja, pedagog/inja</a:t>
            </a:r>
            <a:r>
              <a:rPr lang="hr-HR" sz="2000" dirty="0">
                <a:solidFill>
                  <a:schemeClr val="bg1"/>
                </a:solidFill>
              </a:rPr>
              <a:t>, psiholog/inja, kuhar/</a:t>
            </a:r>
            <a:r>
              <a:rPr lang="hr-HR" sz="2000" dirty="0" err="1">
                <a:solidFill>
                  <a:schemeClr val="bg1"/>
                </a:solidFill>
              </a:rPr>
              <a:t>ica</a:t>
            </a:r>
            <a:r>
              <a:rPr lang="hr-HR" sz="2000" dirty="0">
                <a:solidFill>
                  <a:schemeClr val="bg1"/>
                </a:solidFill>
              </a:rPr>
              <a:t>, spremač/</a:t>
            </a:r>
            <a:r>
              <a:rPr lang="hr-HR" sz="2000" dirty="0" err="1">
                <a:solidFill>
                  <a:schemeClr val="bg1"/>
                </a:solidFill>
              </a:rPr>
              <a:t>ica</a:t>
            </a:r>
            <a:r>
              <a:rPr lang="hr-HR" sz="2000" dirty="0">
                <a:solidFill>
                  <a:schemeClr val="bg1"/>
                </a:solidFill>
              </a:rPr>
              <a:t>, voditelj/</a:t>
            </a:r>
            <a:r>
              <a:rPr lang="hr-HR" sz="2000" dirty="0" err="1">
                <a:solidFill>
                  <a:schemeClr val="bg1"/>
                </a:solidFill>
              </a:rPr>
              <a:t>ica</a:t>
            </a:r>
            <a:r>
              <a:rPr lang="hr-HR" sz="2000" dirty="0">
                <a:solidFill>
                  <a:schemeClr val="bg1"/>
                </a:solidFill>
              </a:rPr>
              <a:t> projekta 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Prehrana djece u sklopu aktivnosti poslijepodnevnog i/ili smjenskog rada dječjeg  vrtića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Troškovi </a:t>
            </a:r>
            <a:r>
              <a:rPr lang="hr-HR" sz="2000" dirty="0" smtClean="0">
                <a:solidFill>
                  <a:schemeClr val="bg1"/>
                </a:solidFill>
              </a:rPr>
              <a:t>edukacije osoblja </a:t>
            </a:r>
            <a:r>
              <a:rPr lang="hr-HR" sz="2000" dirty="0">
                <a:solidFill>
                  <a:schemeClr val="bg1"/>
                </a:solidFill>
              </a:rPr>
              <a:t>- kotizacije, prijevoz, dnevnice itd. </a:t>
            </a:r>
            <a:r>
              <a:rPr lang="hr-HR" sz="2000" dirty="0" smtClean="0">
                <a:solidFill>
                  <a:schemeClr val="bg1"/>
                </a:solidFill>
              </a:rPr>
              <a:t>– </a:t>
            </a:r>
            <a:r>
              <a:rPr lang="hr-HR" sz="2000" dirty="0" err="1" smtClean="0">
                <a:solidFill>
                  <a:schemeClr val="bg1"/>
                </a:solidFill>
              </a:rPr>
              <a:t>max</a:t>
            </a:r>
            <a:r>
              <a:rPr lang="hr-HR" sz="2000" dirty="0" smtClean="0">
                <a:solidFill>
                  <a:schemeClr val="bg1"/>
                </a:solidFill>
              </a:rPr>
              <a:t> 10 % troškova projekta</a:t>
            </a:r>
            <a:endParaRPr lang="hr-HR" sz="2000" dirty="0">
              <a:solidFill>
                <a:schemeClr val="bg1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Intelektualne usluge razvoja posebnih </a:t>
            </a:r>
            <a:r>
              <a:rPr lang="hr-HR" sz="2000" dirty="0" smtClean="0">
                <a:solidFill>
                  <a:schemeClr val="bg1"/>
                </a:solidFill>
              </a:rPr>
              <a:t>programa</a:t>
            </a: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141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Prihvatljivi troškovi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09800"/>
            <a:ext cx="9563100" cy="3285067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 smtClean="0">
                <a:solidFill>
                  <a:schemeClr val="bg1"/>
                </a:solidFill>
              </a:rPr>
              <a:t>Troškovi unaprjeđenja </a:t>
            </a:r>
            <a:r>
              <a:rPr lang="hr-HR" sz="2000" dirty="0">
                <a:solidFill>
                  <a:schemeClr val="bg1"/>
                </a:solidFill>
              </a:rPr>
              <a:t>usluga u  okviru redovnih i posebnih </a:t>
            </a:r>
            <a:r>
              <a:rPr lang="hr-HR" sz="2000" dirty="0" smtClean="0">
                <a:solidFill>
                  <a:schemeClr val="bg1"/>
                </a:solidFill>
              </a:rPr>
              <a:t>programa, </a:t>
            </a:r>
            <a:r>
              <a:rPr lang="hr-HR" sz="2000" dirty="0">
                <a:solidFill>
                  <a:schemeClr val="bg1"/>
                </a:solidFill>
              </a:rPr>
              <a:t>alternativnih </a:t>
            </a:r>
            <a:r>
              <a:rPr lang="hr-HR" sz="2000" dirty="0" smtClean="0">
                <a:solidFill>
                  <a:schemeClr val="bg1"/>
                </a:solidFill>
              </a:rPr>
              <a:t>odgojno – </a:t>
            </a:r>
            <a:r>
              <a:rPr lang="hr-HR" sz="2000" dirty="0">
                <a:solidFill>
                  <a:schemeClr val="bg1"/>
                </a:solidFill>
              </a:rPr>
              <a:t>obrazovnih programa te programa javnih potreba odobrenih od strane nadležnog ministarstva – npr. savjetodavne usluge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Opremanje prostora osnovnom opremom, didaktičkim sredstvima i drugim </a:t>
            </a:r>
            <a:r>
              <a:rPr lang="hr-HR" sz="2000" dirty="0" smtClean="0">
                <a:solidFill>
                  <a:schemeClr val="bg1"/>
                </a:solidFill>
              </a:rPr>
              <a:t>pomagalima, najam prostora – </a:t>
            </a:r>
            <a:r>
              <a:rPr lang="hr-HR" sz="2000" dirty="0" err="1" smtClean="0">
                <a:solidFill>
                  <a:schemeClr val="bg1"/>
                </a:solidFill>
              </a:rPr>
              <a:t>max</a:t>
            </a:r>
            <a:r>
              <a:rPr lang="hr-HR" sz="2000" dirty="0" smtClean="0">
                <a:solidFill>
                  <a:schemeClr val="bg1"/>
                </a:solidFill>
              </a:rPr>
              <a:t> 20 % troškova projekta</a:t>
            </a:r>
            <a:endParaRPr lang="hr-HR" sz="2000" dirty="0">
              <a:solidFill>
                <a:schemeClr val="bg1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 smtClean="0">
                <a:solidFill>
                  <a:schemeClr val="bg1"/>
                </a:solidFill>
              </a:rPr>
              <a:t>Promidžba </a:t>
            </a:r>
            <a:r>
              <a:rPr lang="hr-HR" sz="2000" dirty="0">
                <a:solidFill>
                  <a:schemeClr val="bg1"/>
                </a:solidFill>
              </a:rPr>
              <a:t>i </a:t>
            </a:r>
            <a:r>
              <a:rPr lang="hr-HR" sz="2000" dirty="0" smtClean="0">
                <a:solidFill>
                  <a:schemeClr val="bg1"/>
                </a:solidFill>
              </a:rPr>
              <a:t>vidljivost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 smtClean="0">
                <a:solidFill>
                  <a:schemeClr val="bg1"/>
                </a:solidFill>
              </a:rPr>
              <a:t>Upravljanje projektom i administracija</a:t>
            </a:r>
            <a:endParaRPr lang="hr-HR" sz="2000" dirty="0">
              <a:solidFill>
                <a:schemeClr val="bg1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 smtClean="0">
                <a:solidFill>
                  <a:schemeClr val="bg1"/>
                </a:solidFill>
              </a:rPr>
              <a:t>Neizravni troškovi – troškovi koji nastaju u okviru projekta, ali nisu u izravnoj vezi s ostvarenjem jednog ili više ciljeva / </a:t>
            </a:r>
            <a:r>
              <a:rPr lang="hr-HR" sz="2000" dirty="0">
                <a:solidFill>
                  <a:schemeClr val="bg1"/>
                </a:solidFill>
              </a:rPr>
              <a:t>aktivnosti projekta</a:t>
            </a:r>
          </a:p>
          <a:p>
            <a:pPr algn="l"/>
            <a:endParaRPr lang="hr-HR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426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Neprihvatljivi izdaci - primjeri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61937"/>
            <a:ext cx="9144000" cy="3385330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bg1"/>
                </a:solidFill>
              </a:rPr>
              <a:t>troškovi nabave opreme te najma prostora za provedbu projektnih aktivnosti koji zajedno premašuju 20% svih ugovorenih prihvatljivih troškova projekta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bg1"/>
                </a:solidFill>
              </a:rPr>
              <a:t>troškovi jačanja kapaciteta stručnjaka koji zajedno premašuju 10% svih ugovorenih prihvatljivih troškova projekta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bg1"/>
                </a:solidFill>
              </a:rPr>
              <a:t>troškovi prehrane ukoliko </a:t>
            </a:r>
            <a:r>
              <a:rPr lang="hr-HR" sz="2200" dirty="0" smtClean="0">
                <a:solidFill>
                  <a:schemeClr val="bg1"/>
                </a:solidFill>
              </a:rPr>
              <a:t>JLS </a:t>
            </a:r>
            <a:r>
              <a:rPr lang="hr-HR" sz="2200" dirty="0">
                <a:solidFill>
                  <a:schemeClr val="bg1"/>
                </a:solidFill>
              </a:rPr>
              <a:t>ne sudjeluje u njenom sufinanciranju odnosno ne posjeduje </a:t>
            </a:r>
            <a:r>
              <a:rPr lang="hr-HR" sz="2200" dirty="0" smtClean="0">
                <a:solidFill>
                  <a:schemeClr val="bg1"/>
                </a:solidFill>
              </a:rPr>
              <a:t>adekvatan </a:t>
            </a:r>
            <a:r>
              <a:rPr lang="hr-HR" sz="2200" dirty="0">
                <a:solidFill>
                  <a:schemeClr val="bg1"/>
                </a:solidFill>
              </a:rPr>
              <a:t>dokument putem kojeg je moguće nedvojbeno utvrditi iznos dnevnog troška prehrane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bg1"/>
                </a:solidFill>
              </a:rPr>
              <a:t>troškovi prehrane djece uključene u aktivnost pružanja usluge produljenog </a:t>
            </a:r>
            <a:r>
              <a:rPr lang="hr-HR" sz="2200" dirty="0" smtClean="0">
                <a:solidFill>
                  <a:schemeClr val="bg1"/>
                </a:solidFill>
              </a:rPr>
              <a:t>boravka</a:t>
            </a:r>
            <a:endParaRPr lang="hr-HR" sz="2200" dirty="0">
              <a:solidFill>
                <a:schemeClr val="bg1"/>
              </a:solidFill>
            </a:endParaRPr>
          </a:p>
          <a:p>
            <a:pPr algn="l"/>
            <a:endParaRPr lang="hr-HR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595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Neprihvatljivi izdaci - primjeri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61937"/>
            <a:ext cx="9144000" cy="3453063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bg1"/>
                </a:solidFill>
              </a:rPr>
              <a:t>troškovi plaće spremača/</a:t>
            </a:r>
            <a:r>
              <a:rPr lang="hr-HR" sz="2200" dirty="0" err="1">
                <a:solidFill>
                  <a:schemeClr val="bg1"/>
                </a:solidFill>
              </a:rPr>
              <a:t>ica</a:t>
            </a:r>
            <a:r>
              <a:rPr lang="hr-HR" sz="2200" dirty="0">
                <a:solidFill>
                  <a:schemeClr val="bg1"/>
                </a:solidFill>
              </a:rPr>
              <a:t> i kuhara/</a:t>
            </a:r>
            <a:r>
              <a:rPr lang="hr-HR" sz="2200" dirty="0" err="1">
                <a:solidFill>
                  <a:schemeClr val="bg1"/>
                </a:solidFill>
              </a:rPr>
              <a:t>ica</a:t>
            </a:r>
            <a:r>
              <a:rPr lang="hr-HR" sz="2200" dirty="0">
                <a:solidFill>
                  <a:schemeClr val="bg1"/>
                </a:solidFill>
              </a:rPr>
              <a:t> za aktivnost pružanja usluge produljenog </a:t>
            </a:r>
            <a:r>
              <a:rPr lang="hr-HR" sz="2200" dirty="0" smtClean="0">
                <a:solidFill>
                  <a:schemeClr val="bg1"/>
                </a:solidFill>
              </a:rPr>
              <a:t>boravka</a:t>
            </a:r>
            <a:endParaRPr lang="hr-HR" sz="2200" dirty="0">
              <a:solidFill>
                <a:schemeClr val="bg1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 smtClean="0">
                <a:solidFill>
                  <a:schemeClr val="bg1"/>
                </a:solidFill>
              </a:rPr>
              <a:t>troškovi </a:t>
            </a:r>
            <a:r>
              <a:rPr lang="hr-HR" sz="2200" dirty="0">
                <a:solidFill>
                  <a:schemeClr val="bg1"/>
                </a:solidFill>
              </a:rPr>
              <a:t>vezani uz aktivnosti jačanja kapaciteta (edukacije) osoba koje nisu zaposlenici Korisnika ili partnera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bg1"/>
                </a:solidFill>
              </a:rPr>
              <a:t>troškovi koji su već bili financirani iz javnih izvora odnosno troškovi koji se u razdoblju provedbe projekta financiraju iz drugih </a:t>
            </a:r>
            <a:r>
              <a:rPr lang="hr-HR" sz="2200" dirty="0" smtClean="0">
                <a:solidFill>
                  <a:schemeClr val="bg1"/>
                </a:solidFill>
              </a:rPr>
              <a:t>izvora</a:t>
            </a:r>
            <a:endParaRPr lang="hr-HR" sz="2200" dirty="0">
              <a:solidFill>
                <a:schemeClr val="bg1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bg1"/>
                </a:solidFill>
              </a:rPr>
              <a:t>drugi troškovi koji nisu u neposrednoj povezanosti sa sadržajem i </a:t>
            </a:r>
            <a:r>
              <a:rPr lang="hr-HR" sz="2200">
                <a:solidFill>
                  <a:schemeClr val="bg1"/>
                </a:solidFill>
              </a:rPr>
              <a:t>ciljevima </a:t>
            </a:r>
            <a:r>
              <a:rPr lang="hr-HR" sz="2200" smtClean="0">
                <a:solidFill>
                  <a:schemeClr val="bg1"/>
                </a:solidFill>
              </a:rPr>
              <a:t>projekta</a:t>
            </a:r>
            <a:endParaRPr lang="hr-HR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8415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Pitanja i odgovori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61937"/>
            <a:ext cx="9144000" cy="345306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r-HR" sz="2200" dirty="0">
                <a:solidFill>
                  <a:schemeClr val="bg1"/>
                </a:solidFill>
              </a:rPr>
              <a:t>Pitanja </a:t>
            </a:r>
            <a:r>
              <a:rPr lang="hr-HR" sz="2200" dirty="0" smtClean="0">
                <a:solidFill>
                  <a:schemeClr val="bg1"/>
                </a:solidFill>
              </a:rPr>
              <a:t>se šalju </a:t>
            </a:r>
            <a:r>
              <a:rPr lang="hr-HR" sz="2200" dirty="0">
                <a:solidFill>
                  <a:schemeClr val="bg1"/>
                </a:solidFill>
              </a:rPr>
              <a:t>elektroničkim putem na </a:t>
            </a:r>
            <a:r>
              <a:rPr lang="hr-HR" sz="2200" dirty="0" smtClean="0">
                <a:solidFill>
                  <a:schemeClr val="bg1"/>
                </a:solidFill>
              </a:rPr>
              <a:t>adresu:</a:t>
            </a:r>
          </a:p>
          <a:p>
            <a:r>
              <a:rPr lang="hr-HR" sz="3600" dirty="0" smtClean="0">
                <a:solidFill>
                  <a:schemeClr val="bg1"/>
                </a:solidFill>
              </a:rPr>
              <a:t>esf@mdomsp.hr</a:t>
            </a:r>
          </a:p>
          <a:p>
            <a:endParaRPr lang="hr-HR" dirty="0" smtClean="0">
              <a:solidFill>
                <a:schemeClr val="bg1"/>
              </a:solidFill>
            </a:endParaRPr>
          </a:p>
          <a:p>
            <a:pPr algn="just"/>
            <a:r>
              <a:rPr lang="hr-HR" sz="2200" dirty="0" smtClean="0">
                <a:solidFill>
                  <a:schemeClr val="bg1"/>
                </a:solidFill>
              </a:rPr>
              <a:t>Sva </a:t>
            </a:r>
            <a:r>
              <a:rPr lang="hr-HR" sz="2200" dirty="0">
                <a:solidFill>
                  <a:schemeClr val="bg1"/>
                </a:solidFill>
              </a:rPr>
              <a:t>zaprimljena pitanja s odgovorima objavljuju se na središnjoj internetskoj stranici ESI fondova najkasnije 7 kalendarskih dana od dana zaprimanja </a:t>
            </a:r>
            <a:r>
              <a:rPr lang="hr-HR" sz="2200" dirty="0" smtClean="0">
                <a:solidFill>
                  <a:schemeClr val="bg1"/>
                </a:solidFill>
              </a:rPr>
              <a:t>pitanja:</a:t>
            </a:r>
            <a:endParaRPr lang="hr-HR" sz="2200" dirty="0">
              <a:solidFill>
                <a:schemeClr val="bg1"/>
              </a:solidFill>
            </a:endParaRPr>
          </a:p>
          <a:p>
            <a:r>
              <a:rPr lang="hr-HR" sz="3600" dirty="0" smtClean="0">
                <a:solidFill>
                  <a:schemeClr val="bg1"/>
                </a:solidFill>
              </a:rPr>
              <a:t>https</a:t>
            </a:r>
            <a:r>
              <a:rPr lang="hr-HR" sz="3600" dirty="0">
                <a:solidFill>
                  <a:schemeClr val="bg1"/>
                </a:solidFill>
              </a:rPr>
              <a:t>://strukturnifondovi.hr/</a:t>
            </a:r>
            <a:r>
              <a:rPr lang="hr-HR" dirty="0">
                <a:solidFill>
                  <a:schemeClr val="bg1"/>
                </a:solidFill>
              </a:rPr>
              <a:t> </a:t>
            </a:r>
            <a:r>
              <a:rPr lang="hr-HR" dirty="0" smtClean="0">
                <a:solidFill>
                  <a:schemeClr val="bg1"/>
                </a:solidFill>
              </a:rPr>
              <a:t>     </a:t>
            </a:r>
          </a:p>
          <a:p>
            <a:pPr algn="l"/>
            <a:endParaRPr lang="hr-HR" dirty="0" smtClean="0">
              <a:solidFill>
                <a:schemeClr val="bg1"/>
              </a:solidFill>
            </a:endParaRPr>
          </a:p>
          <a:p>
            <a:pPr algn="just"/>
            <a:r>
              <a:rPr lang="hr-HR" sz="2200" dirty="0" smtClean="0">
                <a:solidFill>
                  <a:schemeClr val="bg1"/>
                </a:solidFill>
              </a:rPr>
              <a:t>MDOMSP </a:t>
            </a:r>
            <a:r>
              <a:rPr lang="hr-HR" sz="2200" dirty="0">
                <a:solidFill>
                  <a:schemeClr val="bg1"/>
                </a:solidFill>
              </a:rPr>
              <a:t>nije obvezno davati pojašnjenja na pitanja pristigla u vrijeme obustave ili nakon što je Poziv zatvoren.</a:t>
            </a: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32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Postupak prijave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61937"/>
            <a:ext cx="9144000" cy="3300663"/>
          </a:xfrm>
        </p:spPr>
        <p:txBody>
          <a:bodyPr>
            <a:normAutofit/>
          </a:bodyPr>
          <a:lstStyle/>
          <a:p>
            <a:pPr algn="just"/>
            <a:r>
              <a:rPr lang="hr-HR" sz="2000" dirty="0">
                <a:solidFill>
                  <a:schemeClr val="bg1"/>
                </a:solidFill>
              </a:rPr>
              <a:t>Prijava mora biti na hrvatskom jeziku i elektronički ispunjena na Prijavnom obrascu A koji je zajedno s Uputama za popunjavanje i Korisničkim priručnikom dostupan na sljedećoj poveznici: </a:t>
            </a:r>
            <a:endParaRPr lang="hr-HR" sz="2000" dirty="0" smtClean="0">
              <a:solidFill>
                <a:schemeClr val="bg1"/>
              </a:solidFill>
            </a:endParaRPr>
          </a:p>
          <a:p>
            <a:pPr algn="l"/>
            <a:endParaRPr lang="hr-HR" dirty="0" smtClean="0">
              <a:solidFill>
                <a:schemeClr val="bg1"/>
              </a:solidFill>
            </a:endParaRPr>
          </a:p>
          <a:p>
            <a:r>
              <a:rPr lang="hr-HR" sz="3600" dirty="0" smtClean="0">
                <a:solidFill>
                  <a:schemeClr val="bg1"/>
                </a:solidFill>
              </a:rPr>
              <a:t>https://esif-wf.mrrfeu.hr/</a:t>
            </a:r>
          </a:p>
          <a:p>
            <a:pPr algn="l"/>
            <a:endParaRPr lang="hr-HR" dirty="0">
              <a:solidFill>
                <a:schemeClr val="bg1"/>
              </a:solidFill>
            </a:endParaRPr>
          </a:p>
          <a:p>
            <a:pPr algn="just"/>
            <a:r>
              <a:rPr lang="hr-HR" sz="2000" dirty="0" smtClean="0">
                <a:solidFill>
                  <a:schemeClr val="bg1"/>
                </a:solidFill>
              </a:rPr>
              <a:t>Ostali </a:t>
            </a:r>
            <a:r>
              <a:rPr lang="hr-HR" sz="2000" dirty="0">
                <a:solidFill>
                  <a:schemeClr val="bg1"/>
                </a:solidFill>
              </a:rPr>
              <a:t>obrasci koji su dio natječajne dokumentacije mogu se preuzeti na sljedećim poveznicama: </a:t>
            </a:r>
            <a:r>
              <a:rPr lang="hr-HR" sz="2000" dirty="0" smtClean="0">
                <a:solidFill>
                  <a:schemeClr val="bg1"/>
                </a:solidFill>
              </a:rPr>
              <a:t>http</a:t>
            </a:r>
            <a:r>
              <a:rPr lang="hr-HR" sz="2000" dirty="0">
                <a:solidFill>
                  <a:schemeClr val="bg1"/>
                </a:solidFill>
              </a:rPr>
              <a:t>://</a:t>
            </a:r>
            <a:r>
              <a:rPr lang="hr-HR" sz="2000" dirty="0" smtClean="0">
                <a:solidFill>
                  <a:schemeClr val="bg1"/>
                </a:solidFill>
              </a:rPr>
              <a:t>www.strukturnifondovi.hr i </a:t>
            </a:r>
            <a:r>
              <a:rPr lang="hr-HR" sz="2000" dirty="0">
                <a:solidFill>
                  <a:schemeClr val="bg1"/>
                </a:solidFill>
              </a:rPr>
              <a:t>http://www.esf.hr/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61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Postupak prijave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61937"/>
            <a:ext cx="9144000" cy="3376863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z="2000" dirty="0" smtClean="0">
                <a:solidFill>
                  <a:schemeClr val="bg1"/>
                </a:solidFill>
              </a:rPr>
              <a:t>Projektni </a:t>
            </a:r>
            <a:r>
              <a:rPr lang="hr-HR" sz="2000" dirty="0">
                <a:solidFill>
                  <a:schemeClr val="bg1"/>
                </a:solidFill>
              </a:rPr>
              <a:t>prijedlozi podnose se </a:t>
            </a:r>
            <a:r>
              <a:rPr lang="hr-HR" sz="2000" dirty="0" smtClean="0">
                <a:solidFill>
                  <a:schemeClr val="bg1"/>
                </a:solidFill>
              </a:rPr>
              <a:t>isključivo </a:t>
            </a:r>
            <a:r>
              <a:rPr lang="hr-HR" sz="2000" dirty="0">
                <a:solidFill>
                  <a:schemeClr val="bg1"/>
                </a:solidFill>
              </a:rPr>
              <a:t>poštanskom pošiljkom ili predaju osobnom dostavom </a:t>
            </a:r>
            <a:r>
              <a:rPr lang="hr-HR" sz="2000" dirty="0" smtClean="0">
                <a:solidFill>
                  <a:schemeClr val="bg1"/>
                </a:solidFill>
              </a:rPr>
              <a:t>na </a:t>
            </a:r>
            <a:r>
              <a:rPr lang="hr-HR" sz="2000" dirty="0">
                <a:solidFill>
                  <a:schemeClr val="bg1"/>
                </a:solidFill>
              </a:rPr>
              <a:t>sljedeću adresu: </a:t>
            </a:r>
            <a:endParaRPr lang="hr-HR" sz="2000" dirty="0" smtClean="0">
              <a:solidFill>
                <a:schemeClr val="bg1"/>
              </a:solidFill>
            </a:endParaRPr>
          </a:p>
          <a:p>
            <a:pPr algn="l"/>
            <a:endParaRPr lang="hr-HR" sz="15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hr-HR" b="1" dirty="0">
                <a:solidFill>
                  <a:schemeClr val="bg1"/>
                </a:solidFill>
              </a:rPr>
              <a:t>Hrvatski zavod za </a:t>
            </a:r>
            <a:r>
              <a:rPr lang="hr-HR" b="1" dirty="0" smtClean="0">
                <a:solidFill>
                  <a:schemeClr val="bg1"/>
                </a:solidFill>
              </a:rPr>
              <a:t>zapošljavanje</a:t>
            </a:r>
          </a:p>
          <a:p>
            <a:pPr>
              <a:spcBef>
                <a:spcPts val="600"/>
              </a:spcBef>
            </a:pPr>
            <a:r>
              <a:rPr lang="hr-HR" b="1" dirty="0" smtClean="0">
                <a:solidFill>
                  <a:schemeClr val="bg1"/>
                </a:solidFill>
              </a:rPr>
              <a:t>Ured </a:t>
            </a:r>
            <a:r>
              <a:rPr lang="hr-HR" b="1" dirty="0">
                <a:solidFill>
                  <a:schemeClr val="bg1"/>
                </a:solidFill>
              </a:rPr>
              <a:t>za financiranje i ugovaranje projekata Europske unije</a:t>
            </a:r>
          </a:p>
          <a:p>
            <a:pPr>
              <a:spcBef>
                <a:spcPts val="600"/>
              </a:spcBef>
            </a:pPr>
            <a:r>
              <a:rPr lang="hr-HR" b="1" dirty="0">
                <a:solidFill>
                  <a:schemeClr val="bg1"/>
                </a:solidFill>
              </a:rPr>
              <a:t>Petračićeva 4/3, 10 000 </a:t>
            </a:r>
            <a:r>
              <a:rPr lang="hr-HR" b="1" dirty="0" smtClean="0">
                <a:solidFill>
                  <a:schemeClr val="bg1"/>
                </a:solidFill>
              </a:rPr>
              <a:t>Zagreb</a:t>
            </a:r>
          </a:p>
          <a:p>
            <a:pPr>
              <a:spcBef>
                <a:spcPts val="600"/>
              </a:spcBef>
            </a:pPr>
            <a:endParaRPr lang="hr-HR" b="1" dirty="0">
              <a:solidFill>
                <a:schemeClr val="bg1"/>
              </a:solidFill>
            </a:endParaRPr>
          </a:p>
          <a:p>
            <a:pPr algn="just"/>
            <a:r>
              <a:rPr lang="hr-HR" sz="2000" dirty="0">
                <a:solidFill>
                  <a:schemeClr val="bg1"/>
                </a:solidFill>
              </a:rPr>
              <a:t>Kod podnošenja projektnog prijedloga poštanskom pošiljkom na zaprimljenom paketu/omotnici moraju biti jasno i čitljivo naznačeni datum i vrijeme (sat i minute) slanja projektnog </a:t>
            </a:r>
            <a:r>
              <a:rPr lang="hr-HR" sz="2000" dirty="0" smtClean="0">
                <a:solidFill>
                  <a:schemeClr val="bg1"/>
                </a:solidFill>
              </a:rPr>
              <a:t>prijedloga!</a:t>
            </a:r>
            <a:endParaRPr lang="hr-HR" sz="2000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54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Rok za podnošenje projektne prijave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61937"/>
            <a:ext cx="9144000" cy="3283730"/>
          </a:xfrm>
        </p:spPr>
        <p:txBody>
          <a:bodyPr>
            <a:normAutofit/>
          </a:bodyPr>
          <a:lstStyle/>
          <a:p>
            <a:pPr algn="l"/>
            <a:r>
              <a:rPr lang="hr-HR" sz="2000" dirty="0" smtClean="0">
                <a:solidFill>
                  <a:schemeClr val="bg1"/>
                </a:solidFill>
              </a:rPr>
              <a:t>Otvoreni trajni Poziv</a:t>
            </a:r>
          </a:p>
          <a:p>
            <a:pPr algn="l"/>
            <a:endParaRPr lang="hr-HR" sz="2000" dirty="0" smtClean="0">
              <a:solidFill>
                <a:schemeClr val="bg1"/>
              </a:solidFill>
            </a:endParaRPr>
          </a:p>
          <a:p>
            <a:pPr algn="just"/>
            <a:r>
              <a:rPr lang="hr-HR" sz="2000" dirty="0" smtClean="0">
                <a:solidFill>
                  <a:schemeClr val="bg1"/>
                </a:solidFill>
              </a:rPr>
              <a:t>Rok za podnošenje projektnih prijedloga ističe danom odobrenja posljednjeg projektnog prijedloga koji udovolji svim kriterijima, a kojim se iscrpljuju raspoloživa financijska sredstva.</a:t>
            </a:r>
          </a:p>
          <a:p>
            <a:pPr algn="just"/>
            <a:endParaRPr lang="hr-HR" sz="2000" dirty="0">
              <a:solidFill>
                <a:schemeClr val="bg1"/>
              </a:solidFill>
            </a:endParaRPr>
          </a:p>
          <a:p>
            <a:pPr algn="just"/>
            <a:r>
              <a:rPr lang="hr-HR" sz="2000" dirty="0">
                <a:solidFill>
                  <a:schemeClr val="bg1"/>
                </a:solidFill>
              </a:rPr>
              <a:t>Poziv će biti obustavljen u trenutku kada zaprimljeni projektni prijedlozi, u odnosu na zahtijevani iznos bespovratnih sredstava, dosegnu </a:t>
            </a:r>
            <a:r>
              <a:rPr lang="hr-HR" sz="2000" dirty="0" smtClean="0">
                <a:solidFill>
                  <a:schemeClr val="bg1"/>
                </a:solidFill>
              </a:rPr>
              <a:t>105 % </a:t>
            </a:r>
            <a:r>
              <a:rPr lang="hr-HR" sz="2000" dirty="0">
                <a:solidFill>
                  <a:schemeClr val="bg1"/>
                </a:solidFill>
              </a:rPr>
              <a:t>ukupno raspoloživog iznosa Poziva.</a:t>
            </a: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49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Potpuna projektna prijava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069432"/>
            <a:ext cx="9772650" cy="3673642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Prijavni </a:t>
            </a:r>
            <a:r>
              <a:rPr lang="hr-HR" dirty="0">
                <a:solidFill>
                  <a:schemeClr val="bg1"/>
                </a:solidFill>
              </a:rPr>
              <a:t>obrazac 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Izjava </a:t>
            </a:r>
            <a:r>
              <a:rPr lang="hr-HR" dirty="0">
                <a:solidFill>
                  <a:schemeClr val="bg1"/>
                </a:solidFill>
              </a:rPr>
              <a:t>prijavitelja o istinitosti podataka, izbjegavanju dvostrukog financiranja i ispunjavanju preduvjeta za sudjelovanje u postupku dodjele bespovratnih sredstava i Izjava o partnerstvu (Obrazac 2)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Izjava </a:t>
            </a:r>
            <a:r>
              <a:rPr lang="hr-HR" dirty="0">
                <a:solidFill>
                  <a:schemeClr val="bg1"/>
                </a:solidFill>
              </a:rPr>
              <a:t>partnera o istinitosti podataka, izbjegavanju dvostrukog financiranja i ispunjavanju preduvjeta za sudjelovanje u postupku dodjele bespovratnih sredstava i Izjava o partnerstvu (Obrazac 3), ako je primjenjivo. Za svakog partnera potrebno je dostaviti posebnu Izjavu.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Potvrda </a:t>
            </a:r>
            <a:r>
              <a:rPr lang="hr-HR" dirty="0">
                <a:solidFill>
                  <a:schemeClr val="bg1"/>
                </a:solidFill>
              </a:rPr>
              <a:t>Porezne uprave da subjekt nema duga po osnovi javnih davanja o kojima porezna uprava vodi službenu evidenciju (ne starija od 30 dana od dana podnošenja projektnog prijedloga). Potvrdu Porezne uprave potrebno je dostaviti za prijavitelja i svakog projektnog partnera.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Pravni status prijavitelja </a:t>
            </a:r>
            <a:r>
              <a:rPr lang="hr-HR" dirty="0">
                <a:solidFill>
                  <a:schemeClr val="bg1"/>
                </a:solidFill>
              </a:rPr>
              <a:t>i partnera </a:t>
            </a:r>
            <a:r>
              <a:rPr lang="hr-HR" dirty="0" smtClean="0">
                <a:solidFill>
                  <a:schemeClr val="bg1"/>
                </a:solidFill>
              </a:rPr>
              <a:t>– utvrđuje se uvidom u odgovarajući elektronički registar (popis MZO-a za dječje vrtiće / popis općina i gradova Ministarstva uprave).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86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47800" y="1342775"/>
            <a:ext cx="92202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Postupak dodjele bespovratnih sredstava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383" y="2069432"/>
            <a:ext cx="10287000" cy="3706729"/>
          </a:xfrm>
        </p:spPr>
        <p:txBody>
          <a:bodyPr>
            <a:normAutofit/>
          </a:bodyPr>
          <a:lstStyle/>
          <a:p>
            <a:pPr algn="just"/>
            <a:r>
              <a:rPr lang="hr-HR" sz="2000" dirty="0">
                <a:solidFill>
                  <a:schemeClr val="bg1"/>
                </a:solidFill>
              </a:rPr>
              <a:t>P</a:t>
            </a:r>
            <a:r>
              <a:rPr lang="hr-HR" sz="2000" dirty="0" smtClean="0">
                <a:solidFill>
                  <a:schemeClr val="bg1"/>
                </a:solidFill>
              </a:rPr>
              <a:t>rovodi </a:t>
            </a:r>
            <a:r>
              <a:rPr lang="hr-HR" sz="2000" dirty="0">
                <a:solidFill>
                  <a:schemeClr val="bg1"/>
                </a:solidFill>
              </a:rPr>
              <a:t>se u tri faze prema sljedećem redoslijedu: </a:t>
            </a:r>
            <a:endParaRPr lang="hr-HR" sz="2000" dirty="0" smtClean="0">
              <a:solidFill>
                <a:schemeClr val="bg1"/>
              </a:solidFill>
            </a:endParaRPr>
          </a:p>
          <a:p>
            <a:pPr algn="just"/>
            <a:endParaRPr lang="hr-HR" sz="2000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r-HR" sz="2000" b="1" dirty="0" smtClean="0">
                <a:solidFill>
                  <a:schemeClr val="bg1"/>
                </a:solidFill>
              </a:rPr>
              <a:t>Administrativna </a:t>
            </a:r>
            <a:r>
              <a:rPr lang="hr-HR" sz="2000" b="1" dirty="0">
                <a:solidFill>
                  <a:schemeClr val="bg1"/>
                </a:solidFill>
              </a:rPr>
              <a:t>provjera  </a:t>
            </a:r>
            <a:r>
              <a:rPr lang="hr-HR" sz="2000" dirty="0" smtClean="0">
                <a:solidFill>
                  <a:schemeClr val="bg1"/>
                </a:solidFill>
              </a:rPr>
              <a:t>(zaprimanje</a:t>
            </a:r>
            <a:r>
              <a:rPr lang="hr-HR" sz="2000" dirty="0">
                <a:solidFill>
                  <a:schemeClr val="bg1"/>
                </a:solidFill>
              </a:rPr>
              <a:t>, registracija i administrativna </a:t>
            </a:r>
            <a:r>
              <a:rPr lang="hr-HR" sz="2000" dirty="0" smtClean="0">
                <a:solidFill>
                  <a:schemeClr val="bg1"/>
                </a:solidFill>
              </a:rPr>
              <a:t>provjera)</a:t>
            </a:r>
          </a:p>
          <a:p>
            <a:pPr marL="457200" indent="-457200" algn="just">
              <a:buFont typeface="+mj-lt"/>
              <a:buAutoNum type="arabicPeriod"/>
            </a:pPr>
            <a:endParaRPr lang="hr-HR" sz="2000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r-HR" sz="2000" b="1" dirty="0" smtClean="0">
                <a:solidFill>
                  <a:schemeClr val="bg1"/>
                </a:solidFill>
              </a:rPr>
              <a:t>Procjena kvalitete </a:t>
            </a:r>
            <a:r>
              <a:rPr lang="hr-HR" sz="2000" dirty="0" smtClean="0">
                <a:solidFill>
                  <a:schemeClr val="bg1"/>
                </a:solidFill>
              </a:rPr>
              <a:t>(provjera </a:t>
            </a:r>
            <a:r>
              <a:rPr lang="hr-HR" sz="2000" dirty="0">
                <a:solidFill>
                  <a:schemeClr val="bg1"/>
                </a:solidFill>
              </a:rPr>
              <a:t>prihvatljivosti prijavitelja i ako je primjenjivo, partnera, </a:t>
            </a:r>
            <a:r>
              <a:rPr lang="hr-HR" sz="2000" dirty="0" smtClean="0">
                <a:solidFill>
                  <a:schemeClr val="bg1"/>
                </a:solidFill>
              </a:rPr>
              <a:t>ocjenjivanje </a:t>
            </a:r>
            <a:r>
              <a:rPr lang="hr-HR" sz="2000" dirty="0">
                <a:solidFill>
                  <a:schemeClr val="bg1"/>
                </a:solidFill>
              </a:rPr>
              <a:t>kvalitete, </a:t>
            </a:r>
            <a:r>
              <a:rPr lang="hr-HR" sz="2000" dirty="0" smtClean="0">
                <a:solidFill>
                  <a:schemeClr val="bg1"/>
                </a:solidFill>
              </a:rPr>
              <a:t>provjera </a:t>
            </a:r>
            <a:r>
              <a:rPr lang="hr-HR" sz="2000" dirty="0">
                <a:solidFill>
                  <a:schemeClr val="bg1"/>
                </a:solidFill>
              </a:rPr>
              <a:t>prihvatljivosti projekta, ciljeva projekta i projektnih aktivnosti, </a:t>
            </a:r>
            <a:r>
              <a:rPr lang="hr-HR" sz="2000" dirty="0" smtClean="0">
                <a:solidFill>
                  <a:schemeClr val="bg1"/>
                </a:solidFill>
              </a:rPr>
              <a:t>i provjera </a:t>
            </a:r>
            <a:r>
              <a:rPr lang="hr-HR" sz="2000" dirty="0">
                <a:solidFill>
                  <a:schemeClr val="bg1"/>
                </a:solidFill>
              </a:rPr>
              <a:t>prihvatljivosti </a:t>
            </a:r>
            <a:r>
              <a:rPr lang="hr-HR" sz="2000" dirty="0" smtClean="0">
                <a:solidFill>
                  <a:schemeClr val="bg1"/>
                </a:solidFill>
              </a:rPr>
              <a:t>izdataka)</a:t>
            </a:r>
            <a:endParaRPr lang="hr-HR" sz="2000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hr-HR" sz="2000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hr-HR" sz="2000" b="1" dirty="0" smtClean="0">
                <a:solidFill>
                  <a:schemeClr val="bg1"/>
                </a:solidFill>
              </a:rPr>
              <a:t>Donošenje </a:t>
            </a:r>
            <a:r>
              <a:rPr lang="hr-HR" sz="2000" b="1" dirty="0">
                <a:solidFill>
                  <a:schemeClr val="bg1"/>
                </a:solidFill>
              </a:rPr>
              <a:t>Oduke o financiranju </a:t>
            </a:r>
            <a:r>
              <a:rPr lang="hr-HR" sz="2000" dirty="0" smtClean="0">
                <a:solidFill>
                  <a:schemeClr val="bg1"/>
                </a:solidFill>
              </a:rPr>
              <a:t>(donosi </a:t>
            </a:r>
            <a:r>
              <a:rPr lang="hr-HR" sz="2000" dirty="0">
                <a:solidFill>
                  <a:schemeClr val="bg1"/>
                </a:solidFill>
              </a:rPr>
              <a:t>se za projekte koji su uspješno prošli postupak dodjele bespovratnih </a:t>
            </a:r>
            <a:r>
              <a:rPr lang="hr-HR" sz="2000" dirty="0" smtClean="0">
                <a:solidFill>
                  <a:schemeClr val="bg1"/>
                </a:solidFill>
              </a:rPr>
              <a:t>sredstava)</a:t>
            </a:r>
            <a:endParaRPr lang="hr-HR" sz="2000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435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40043" y="1503195"/>
            <a:ext cx="9144000" cy="3838826"/>
          </a:xfrm>
        </p:spPr>
        <p:txBody>
          <a:bodyPr>
            <a:normAutofit/>
          </a:bodyPr>
          <a:lstStyle/>
          <a:p>
            <a:r>
              <a:rPr lang="hr-HR" sz="3600" i="1" dirty="0" smtClean="0">
                <a:solidFill>
                  <a:schemeClr val="bg1"/>
                </a:solidFill>
                <a:latin typeface="+mn-lt"/>
              </a:rPr>
              <a:t>Info radionica </a:t>
            </a:r>
            <a:br>
              <a:rPr lang="hr-HR" sz="3600" i="1" dirty="0" smtClean="0">
                <a:solidFill>
                  <a:schemeClr val="bg1"/>
                </a:solidFill>
                <a:latin typeface="+mn-lt"/>
              </a:rPr>
            </a:br>
            <a:r>
              <a:rPr lang="hr-HR" sz="3600" i="1" dirty="0" smtClean="0">
                <a:solidFill>
                  <a:schemeClr val="bg1"/>
                </a:solidFill>
                <a:latin typeface="+mn-lt"/>
              </a:rPr>
              <a:t>Predstavljanje Poziva</a:t>
            </a:r>
            <a:br>
              <a:rPr lang="hr-HR" sz="3600" i="1" dirty="0" smtClean="0">
                <a:solidFill>
                  <a:schemeClr val="bg1"/>
                </a:solidFill>
                <a:latin typeface="+mn-lt"/>
              </a:rPr>
            </a:br>
            <a:r>
              <a:rPr lang="hr-HR" sz="5000" b="1" i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hr-HR" sz="5000" b="1" i="1" dirty="0" smtClean="0">
                <a:solidFill>
                  <a:schemeClr val="bg1"/>
                </a:solidFill>
                <a:latin typeface="+mn-lt"/>
              </a:rPr>
            </a:br>
            <a:r>
              <a:rPr lang="hr-HR" sz="5000" b="1" i="1" dirty="0" smtClean="0">
                <a:solidFill>
                  <a:schemeClr val="bg1"/>
                </a:solidFill>
                <a:latin typeface="+mn-lt"/>
              </a:rPr>
              <a:t>Unaprjeđenje usluga za djecu </a:t>
            </a:r>
            <a:br>
              <a:rPr lang="hr-HR" sz="5000" b="1" i="1" dirty="0" smtClean="0">
                <a:solidFill>
                  <a:schemeClr val="bg1"/>
                </a:solidFill>
                <a:latin typeface="+mn-lt"/>
              </a:rPr>
            </a:br>
            <a:r>
              <a:rPr lang="hr-HR" sz="5000" b="1" i="1" dirty="0" smtClean="0">
                <a:solidFill>
                  <a:schemeClr val="bg1"/>
                </a:solidFill>
                <a:latin typeface="+mn-lt"/>
              </a:rPr>
              <a:t>u sustavu ranog i predškolskog odgoja i obrazovanja</a:t>
            </a:r>
            <a:endParaRPr lang="hr-HR" sz="5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920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95400" y="818510"/>
            <a:ext cx="942975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Procjena kvalitete - bodovanje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47800" y="1663700"/>
            <a:ext cx="10153650" cy="4248150"/>
          </a:xfrm>
        </p:spPr>
        <p:txBody>
          <a:bodyPr>
            <a:normAutofit/>
          </a:bodyPr>
          <a:lstStyle/>
          <a:p>
            <a:pPr algn="l"/>
            <a:r>
              <a:rPr lang="hr-HR" dirty="0" smtClean="0">
                <a:solidFill>
                  <a:schemeClr val="bg1"/>
                </a:solidFill>
              </a:rPr>
              <a:t>Potrebno minimalno 66 bodova od maksimalnih 110</a:t>
            </a:r>
          </a:p>
          <a:p>
            <a:pPr algn="l"/>
            <a:endParaRPr lang="hr-HR" dirty="0">
              <a:solidFill>
                <a:schemeClr val="bg1"/>
              </a:solidFill>
            </a:endParaRPr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124501"/>
              </p:ext>
            </p:extLst>
          </p:nvPr>
        </p:nvGraphicFramePr>
        <p:xfrm>
          <a:off x="1507067" y="2072857"/>
          <a:ext cx="9601201" cy="371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5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5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8298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1. Relevantnost i važnost prijedloga projekta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9378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2. Usklađenost prijedloga projekta s nacionalnim i EU propisima te doprinos projekta ostvarivanju ciljeva utvrđenih u relevantnim EU, nacionalnim i regionalnim strateškim dokumentima iz područja borbe protiv siromaštva i socijalne isključenosti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8298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3. Relevantnost aktivnosti prijedloga projekta u odnosu na ciljane skupine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8298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4. Kvaliteta projektne prijave po pitanju operativnih kapaciteta prijavitelja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8298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5. Održivost projekta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8298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6. Doprinos prijedloga projekta postizanju horizontalnih ciljeva – jednake mogućnosti i nediskriminacija, održivi razvoj i zaštita okoliša te dobro upravljanje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8298">
                <a:tc>
                  <a:txBody>
                    <a:bodyPr/>
                    <a:lstStyle/>
                    <a:p>
                      <a:pPr algn="just"/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7. Regionalna jednakost u pristupu socijalnim uslugama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41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47800" y="1342775"/>
            <a:ext cx="92202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Odluka o financiranju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14450" y="2228851"/>
            <a:ext cx="10287000" cy="356235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sz="2000" dirty="0">
                <a:solidFill>
                  <a:schemeClr val="bg1"/>
                </a:solidFill>
              </a:rPr>
              <a:t>U svrhu provedbe faze procjene </a:t>
            </a:r>
            <a:r>
              <a:rPr lang="hr-HR" sz="2000" dirty="0" smtClean="0">
                <a:solidFill>
                  <a:schemeClr val="bg1"/>
                </a:solidFill>
              </a:rPr>
              <a:t>kvalitete HZZ / PT2 </a:t>
            </a:r>
            <a:r>
              <a:rPr lang="hr-HR" sz="2000" dirty="0">
                <a:solidFill>
                  <a:schemeClr val="bg1"/>
                </a:solidFill>
              </a:rPr>
              <a:t>osniva Odbor za odabir </a:t>
            </a:r>
            <a:r>
              <a:rPr lang="hr-HR" sz="2000" dirty="0" smtClean="0">
                <a:solidFill>
                  <a:schemeClr val="bg1"/>
                </a:solidFill>
              </a:rPr>
              <a:t>projekata.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hr-HR" sz="20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chemeClr val="bg1"/>
                </a:solidFill>
              </a:rPr>
              <a:t>Odbor </a:t>
            </a:r>
            <a:r>
              <a:rPr lang="hr-HR" sz="2000" dirty="0">
                <a:solidFill>
                  <a:schemeClr val="bg1"/>
                </a:solidFill>
              </a:rPr>
              <a:t>vrši ocjenjivanje projektnih prijedloga prema kriterijima odabira na temelju metodologije definirane u Uputama za prijavitelje, te provodi provjeru prihvatljivosti projektnih aktivnosti, a </a:t>
            </a:r>
            <a:r>
              <a:rPr lang="hr-HR" sz="2000" dirty="0" smtClean="0">
                <a:solidFill>
                  <a:schemeClr val="bg1"/>
                </a:solidFill>
              </a:rPr>
              <a:t>HZZ/PT2 </a:t>
            </a:r>
            <a:r>
              <a:rPr lang="hr-HR" sz="2000" dirty="0">
                <a:solidFill>
                  <a:schemeClr val="bg1"/>
                </a:solidFill>
              </a:rPr>
              <a:t>vrši provjeru prihvatljivosti prijavitelja i partnera, projekta i provjeru </a:t>
            </a:r>
            <a:r>
              <a:rPr lang="hr-HR" sz="2000" dirty="0" smtClean="0">
                <a:solidFill>
                  <a:schemeClr val="bg1"/>
                </a:solidFill>
              </a:rPr>
              <a:t>izdataka.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hr-HR" sz="20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sz="2000" dirty="0" smtClean="0">
                <a:solidFill>
                  <a:schemeClr val="bg1"/>
                </a:solidFill>
              </a:rPr>
              <a:t>MDOMSP </a:t>
            </a:r>
            <a:r>
              <a:rPr lang="hr-HR" sz="2000" dirty="0">
                <a:solidFill>
                  <a:schemeClr val="bg1"/>
                </a:solidFill>
              </a:rPr>
              <a:t>će pisanim putem obavijestiti prijavitelje čiji projektni prijedlozi su odabrani za financiranje, one čiji projektni prijedlozi </a:t>
            </a:r>
            <a:r>
              <a:rPr lang="hr-HR" sz="2000" dirty="0" smtClean="0">
                <a:solidFill>
                  <a:schemeClr val="bg1"/>
                </a:solidFill>
              </a:rPr>
              <a:t>nisu odabrani</a:t>
            </a:r>
            <a:r>
              <a:rPr lang="hr-HR" sz="2000" dirty="0">
                <a:solidFill>
                  <a:schemeClr val="bg1"/>
                </a:solidFill>
              </a:rPr>
              <a:t>, kao i one čiji se projektni prijedlozi nalaze na rezervnoj listi. Navedena obavijest sadržava najmanje Odluku o financiranju i informacije o daljnjem postupanju.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26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85850" y="1342775"/>
            <a:ext cx="958215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Prigovori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85850" y="2069433"/>
            <a:ext cx="10515600" cy="36455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r-HR" dirty="0">
                <a:solidFill>
                  <a:schemeClr val="bg1"/>
                </a:solidFill>
              </a:rPr>
              <a:t>Prijavitelji koji smatraju da su oštećeni zbog nepravilnog postupanja tijekom postupanja nadležnog Posredničkog tijela, imaju pravo podnijeti prigovor </a:t>
            </a:r>
            <a:r>
              <a:rPr lang="hr-HR" b="1" dirty="0">
                <a:solidFill>
                  <a:schemeClr val="bg1"/>
                </a:solidFill>
              </a:rPr>
              <a:t>Komisiji za odlučivanje o prigovorima </a:t>
            </a:r>
            <a:r>
              <a:rPr lang="hr-HR" dirty="0" smtClean="0">
                <a:solidFill>
                  <a:schemeClr val="bg1"/>
                </a:solidFill>
              </a:rPr>
              <a:t>u </a:t>
            </a:r>
            <a:r>
              <a:rPr lang="hr-HR" dirty="0">
                <a:solidFill>
                  <a:schemeClr val="bg1"/>
                </a:solidFill>
              </a:rPr>
              <a:t>roku od 7 radnih dana od dana primitka obavijesti o statusu njihovog projektnog </a:t>
            </a:r>
            <a:r>
              <a:rPr lang="hr-HR" dirty="0" smtClean="0">
                <a:solidFill>
                  <a:schemeClr val="bg1"/>
                </a:solidFill>
              </a:rPr>
              <a:t>prijedloga, zbog sljedećih razloga: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povrede </a:t>
            </a:r>
            <a:r>
              <a:rPr lang="hr-HR" dirty="0">
                <a:solidFill>
                  <a:schemeClr val="bg1"/>
                </a:solidFill>
              </a:rPr>
              <a:t>postupka opisanog u dokumentaciji predmetnog postupka dodjele </a:t>
            </a:r>
            <a:r>
              <a:rPr lang="hr-HR" dirty="0" smtClean="0">
                <a:solidFill>
                  <a:schemeClr val="bg1"/>
                </a:solidFill>
              </a:rPr>
              <a:t>sredstava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povrede </a:t>
            </a:r>
            <a:r>
              <a:rPr lang="hr-HR" dirty="0">
                <a:solidFill>
                  <a:schemeClr val="bg1"/>
                </a:solidFill>
              </a:rPr>
              <a:t>sljedećih načela: jednakog </a:t>
            </a:r>
            <a:r>
              <a:rPr lang="hr-HR" dirty="0" smtClean="0">
                <a:solidFill>
                  <a:schemeClr val="bg1"/>
                </a:solidFill>
              </a:rPr>
              <a:t>postupanja, </a:t>
            </a:r>
            <a:r>
              <a:rPr lang="hr-HR" dirty="0">
                <a:solidFill>
                  <a:schemeClr val="bg1"/>
                </a:solidFill>
              </a:rPr>
              <a:t>zabrane diskriminacije po bilo kojoj </a:t>
            </a:r>
            <a:r>
              <a:rPr lang="hr-HR" dirty="0" smtClean="0">
                <a:solidFill>
                  <a:schemeClr val="bg1"/>
                </a:solidFill>
              </a:rPr>
              <a:t>osnovi, </a:t>
            </a:r>
            <a:r>
              <a:rPr lang="hr-HR" dirty="0">
                <a:solidFill>
                  <a:schemeClr val="bg1"/>
                </a:solidFill>
              </a:rPr>
              <a:t>transparentnosti; zaštite osobnih </a:t>
            </a:r>
            <a:r>
              <a:rPr lang="hr-HR" dirty="0" smtClean="0">
                <a:solidFill>
                  <a:schemeClr val="bg1"/>
                </a:solidFill>
              </a:rPr>
              <a:t>podataka, razmjernosti, </a:t>
            </a:r>
            <a:r>
              <a:rPr lang="hr-HR" dirty="0">
                <a:solidFill>
                  <a:schemeClr val="bg1"/>
                </a:solidFill>
              </a:rPr>
              <a:t>sprječavanja sukoba </a:t>
            </a:r>
            <a:r>
              <a:rPr lang="hr-HR" dirty="0" smtClean="0">
                <a:solidFill>
                  <a:schemeClr val="bg1"/>
                </a:solidFill>
              </a:rPr>
              <a:t>interesa, </a:t>
            </a:r>
            <a:r>
              <a:rPr lang="hr-HR" dirty="0">
                <a:solidFill>
                  <a:schemeClr val="bg1"/>
                </a:solidFill>
              </a:rPr>
              <a:t>tajnosti postupka dodjele bespovratnih </a:t>
            </a:r>
            <a:r>
              <a:rPr lang="hr-HR" dirty="0" smtClean="0">
                <a:solidFill>
                  <a:schemeClr val="bg1"/>
                </a:solidFill>
              </a:rPr>
              <a:t>sredstava</a:t>
            </a:r>
            <a:endParaRPr lang="hr-HR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hr-HR" sz="1300" dirty="0">
              <a:solidFill>
                <a:schemeClr val="bg1"/>
              </a:solidFill>
            </a:endParaRPr>
          </a:p>
          <a:p>
            <a:pPr algn="just"/>
            <a:r>
              <a:rPr lang="hr-HR" dirty="0">
                <a:solidFill>
                  <a:schemeClr val="bg1"/>
                </a:solidFill>
              </a:rPr>
              <a:t>Prigovori se podnose Komisiji preporučenom pošiljkom s povratnicom na adresu </a:t>
            </a:r>
            <a:r>
              <a:rPr lang="hr-HR" dirty="0" smtClean="0">
                <a:solidFill>
                  <a:schemeClr val="bg1"/>
                </a:solidFill>
              </a:rPr>
              <a:t>Upravljačkog </a:t>
            </a:r>
            <a:r>
              <a:rPr lang="hr-HR" dirty="0">
                <a:solidFill>
                  <a:schemeClr val="bg1"/>
                </a:solidFill>
              </a:rPr>
              <a:t>tijela za Operativni program „Učinkoviti ljudski potencijali“: </a:t>
            </a:r>
          </a:p>
          <a:p>
            <a:r>
              <a:rPr lang="hr-HR" b="1" dirty="0" smtClean="0">
                <a:solidFill>
                  <a:schemeClr val="bg1"/>
                </a:solidFill>
              </a:rPr>
              <a:t>Ministarstvo </a:t>
            </a:r>
            <a:r>
              <a:rPr lang="hr-HR" b="1" dirty="0">
                <a:solidFill>
                  <a:schemeClr val="bg1"/>
                </a:solidFill>
              </a:rPr>
              <a:t>rada i mirovinskoga sustava </a:t>
            </a:r>
          </a:p>
          <a:p>
            <a:r>
              <a:rPr lang="hr-HR" b="1" dirty="0">
                <a:solidFill>
                  <a:schemeClr val="bg1"/>
                </a:solidFill>
              </a:rPr>
              <a:t>Uprava za upravljanje operativnim programima Europske unije </a:t>
            </a:r>
          </a:p>
          <a:p>
            <a:r>
              <a:rPr lang="hr-HR" b="1" dirty="0">
                <a:solidFill>
                  <a:schemeClr val="bg1"/>
                </a:solidFill>
              </a:rPr>
              <a:t>Petračićeva 4, 10 000 Zagreb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69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47800" y="1342775"/>
            <a:ext cx="92202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Zahtjevi za pojašnjenjem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47800" y="2228851"/>
            <a:ext cx="10134600" cy="3460750"/>
          </a:xfrm>
        </p:spPr>
        <p:txBody>
          <a:bodyPr>
            <a:normAutofit fontScale="92500"/>
          </a:bodyPr>
          <a:lstStyle/>
          <a:p>
            <a:pPr algn="just"/>
            <a:r>
              <a:rPr lang="hr-HR" sz="2200" dirty="0">
                <a:solidFill>
                  <a:schemeClr val="bg1"/>
                </a:solidFill>
              </a:rPr>
              <a:t>Prijavitelj koji ne podnosi prigovor već traži određena pojašnjenja povezana s postupkom dodjele, zahtjev za pojašnjenjem podnosi tijelu nadležnom za pojedini postupak dodjele: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hr-HR" sz="2200" dirty="0">
              <a:solidFill>
                <a:schemeClr val="bg1"/>
              </a:solidFill>
            </a:endParaRPr>
          </a:p>
          <a:p>
            <a:pPr algn="just"/>
            <a:r>
              <a:rPr lang="hr-HR" sz="2200" b="1" dirty="0">
                <a:solidFill>
                  <a:schemeClr val="bg1"/>
                </a:solidFill>
              </a:rPr>
              <a:t>Za faze administrativne provjere i procjene kvalitete</a:t>
            </a:r>
            <a:r>
              <a:rPr lang="hr-HR" sz="2200" dirty="0" smtClean="0">
                <a:solidFill>
                  <a:schemeClr val="bg1"/>
                </a:solidFill>
              </a:rPr>
              <a:t>: </a:t>
            </a:r>
            <a:r>
              <a:rPr lang="hr-HR" sz="2200" dirty="0">
                <a:solidFill>
                  <a:schemeClr val="bg1"/>
                </a:solidFill>
              </a:rPr>
              <a:t>zahtjev za pojašnjenjem se dostavlja Hrvatskom zavodu za zapošljavanje u roku od 5 radnih dana od dana zaprimanja obavijesti o statusu projektnog prijedloga </a:t>
            </a:r>
            <a:r>
              <a:rPr lang="hr-HR" sz="2200" dirty="0" smtClean="0">
                <a:solidFill>
                  <a:schemeClr val="bg1"/>
                </a:solidFill>
              </a:rPr>
              <a:t>nakon </a:t>
            </a:r>
            <a:r>
              <a:rPr lang="hr-HR" sz="2200" dirty="0">
                <a:solidFill>
                  <a:schemeClr val="bg1"/>
                </a:solidFill>
              </a:rPr>
              <a:t>završetka pojedine </a:t>
            </a:r>
            <a:r>
              <a:rPr lang="hr-HR" sz="2200" dirty="0" smtClean="0">
                <a:solidFill>
                  <a:schemeClr val="bg1"/>
                </a:solidFill>
              </a:rPr>
              <a:t>faze.</a:t>
            </a:r>
            <a:endParaRPr lang="hr-HR" sz="22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hr-HR" sz="2200" dirty="0">
              <a:solidFill>
                <a:schemeClr val="bg1"/>
              </a:solidFill>
            </a:endParaRPr>
          </a:p>
          <a:p>
            <a:pPr algn="just"/>
            <a:r>
              <a:rPr lang="hr-HR" sz="2200" b="1" dirty="0">
                <a:solidFill>
                  <a:schemeClr val="bg1"/>
                </a:solidFill>
              </a:rPr>
              <a:t>Za fazu donošenja Odluke o financiranju</a:t>
            </a:r>
            <a:r>
              <a:rPr lang="hr-HR" sz="2200" dirty="0">
                <a:solidFill>
                  <a:schemeClr val="bg1"/>
                </a:solidFill>
              </a:rPr>
              <a:t>: zahtjev za pojašnjenjem se dostavlja Ministarstvu za demografiju, obitelj, mlade i socijalnu politiku </a:t>
            </a:r>
            <a:r>
              <a:rPr lang="hr-HR" sz="2200" dirty="0" smtClean="0">
                <a:solidFill>
                  <a:schemeClr val="bg1"/>
                </a:solidFill>
              </a:rPr>
              <a:t>u </a:t>
            </a:r>
            <a:r>
              <a:rPr lang="hr-HR" sz="2200" dirty="0">
                <a:solidFill>
                  <a:schemeClr val="bg1"/>
                </a:solidFill>
              </a:rPr>
              <a:t>roku od 5 radnih dana od dana zaprimanja obavijesti o statusu projektnog prijedloga </a:t>
            </a:r>
            <a:r>
              <a:rPr lang="hr-HR" sz="2200" dirty="0" smtClean="0">
                <a:solidFill>
                  <a:schemeClr val="bg1"/>
                </a:solidFill>
              </a:rPr>
              <a:t>nakon </a:t>
            </a:r>
            <a:r>
              <a:rPr lang="hr-HR" sz="2200" dirty="0">
                <a:solidFill>
                  <a:schemeClr val="bg1"/>
                </a:solidFill>
              </a:rPr>
              <a:t>završetka pojedine faze dodjele.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573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47800" y="1342775"/>
            <a:ext cx="92202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Ugovor o dodjeli bespovratnih sredstava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47800" y="2069432"/>
            <a:ext cx="10020300" cy="3706729"/>
          </a:xfrm>
        </p:spPr>
        <p:txBody>
          <a:bodyPr>
            <a:normAutofit/>
          </a:bodyPr>
          <a:lstStyle/>
          <a:p>
            <a:pPr algn="l"/>
            <a:endParaRPr lang="hr-HR" sz="2000" dirty="0" smtClean="0">
              <a:solidFill>
                <a:schemeClr val="bg1"/>
              </a:solidFill>
            </a:endParaRPr>
          </a:p>
          <a:p>
            <a:pPr algn="just"/>
            <a:r>
              <a:rPr lang="hr-HR" sz="2000" dirty="0" smtClean="0">
                <a:solidFill>
                  <a:schemeClr val="bg1"/>
                </a:solidFill>
              </a:rPr>
              <a:t>Nakon </a:t>
            </a:r>
            <a:r>
              <a:rPr lang="hr-HR" sz="2000" dirty="0">
                <a:solidFill>
                  <a:schemeClr val="bg1"/>
                </a:solidFill>
              </a:rPr>
              <a:t>završetka postupka evaluacije projekata i donošenja Odluke o financiranju s uspješnim prijaviteljima se sklapa ugovor o dodjeli bespovratnih sredstava</a:t>
            </a:r>
            <a:r>
              <a:rPr lang="hr-HR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hr-HR" sz="2000" dirty="0" smtClean="0">
                <a:solidFill>
                  <a:schemeClr val="bg1"/>
                </a:solidFill>
              </a:rPr>
              <a:t> </a:t>
            </a:r>
            <a:endParaRPr lang="hr-HR" sz="2000" dirty="0">
              <a:solidFill>
                <a:schemeClr val="bg1"/>
              </a:solidFill>
            </a:endParaRPr>
          </a:p>
          <a:p>
            <a:pPr algn="just"/>
            <a:r>
              <a:rPr lang="hr-HR" sz="2000" dirty="0" smtClean="0">
                <a:solidFill>
                  <a:schemeClr val="bg1"/>
                </a:solidFill>
              </a:rPr>
              <a:t>Ugovor </a:t>
            </a:r>
            <a:r>
              <a:rPr lang="hr-HR" sz="2000" dirty="0">
                <a:solidFill>
                  <a:schemeClr val="bg1"/>
                </a:solidFill>
              </a:rPr>
              <a:t>o dodjeli bespovratnih sredstava je ugovor između Korisnika i Ministarstva za demografiju, obitelj, mlade i socijalnu politiku kao Posredničkog tijela razine 1 i Hrvatskog zavoda za zapošljavanje, Ureda za financiranje i ugovaranje projekata EU kao Posredničkog tijela razine 2 kojim se utvrđuje najviši iznos bespovratnih sredstava dodijeljen projektu (iz izvora Državnog proračuna RH i izvora EU) te drugi financijski i provedbeni uvjeti Projekta i potpisuje se u roku od najviše 30 kalendarskih dana od objave Odluke o financiranju</a:t>
            </a:r>
            <a:r>
              <a:rPr lang="hr-HR" sz="2000" dirty="0" smtClean="0">
                <a:solidFill>
                  <a:schemeClr val="bg1"/>
                </a:solidFill>
              </a:rPr>
              <a:t>.</a:t>
            </a:r>
            <a:endParaRPr lang="hr-HR" sz="2000" dirty="0">
              <a:solidFill>
                <a:schemeClr val="bg1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708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1750"/>
            <a:ext cx="12192000" cy="103028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6590" y="4000500"/>
            <a:ext cx="6854015" cy="1265724"/>
          </a:xfrm>
          <a:prstGeom prst="rect">
            <a:avLst/>
          </a:prstGeom>
        </p:spPr>
      </p:pic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01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Svrha i ciljevi Poziva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165684"/>
            <a:ext cx="9144000" cy="331670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r-HR" sz="2600" dirty="0" smtClean="0">
                <a:solidFill>
                  <a:schemeClr val="bg1"/>
                </a:solidFill>
              </a:rPr>
              <a:t>Politika usklađivanja poslovnih i obiteljskih obveza jedna je od prioritetnih mjera RH</a:t>
            </a:r>
            <a:r>
              <a:rPr lang="hr-HR" sz="2600" dirty="0">
                <a:solidFill>
                  <a:schemeClr val="bg1"/>
                </a:solidFill>
              </a:rPr>
              <a:t>, </a:t>
            </a:r>
            <a:r>
              <a:rPr lang="hr-HR" sz="2600" dirty="0" smtClean="0">
                <a:solidFill>
                  <a:schemeClr val="bg1"/>
                </a:solidFill>
              </a:rPr>
              <a:t>a dostupne </a:t>
            </a:r>
            <a:r>
              <a:rPr lang="hr-HR" sz="2600" dirty="0">
                <a:solidFill>
                  <a:schemeClr val="bg1"/>
                </a:solidFill>
              </a:rPr>
              <a:t>i kvalitetne usluge u sustavu ranog i predškolskog odgoja i obrazovanja namijenjene djeci i obitelji važan su segment obiteljske </a:t>
            </a:r>
            <a:r>
              <a:rPr lang="hr-HR" sz="2600" dirty="0" smtClean="0">
                <a:solidFill>
                  <a:schemeClr val="bg1"/>
                </a:solidFill>
              </a:rPr>
              <a:t>politike.</a:t>
            </a:r>
            <a:endParaRPr lang="hr-HR" sz="2600" dirty="0">
              <a:solidFill>
                <a:schemeClr val="bg1"/>
              </a:solidFill>
            </a:endParaRPr>
          </a:p>
          <a:p>
            <a:pPr algn="just"/>
            <a:endParaRPr lang="hr-HR" sz="2600" dirty="0" smtClean="0">
              <a:solidFill>
                <a:schemeClr val="bg1"/>
              </a:solidFill>
            </a:endParaRPr>
          </a:p>
          <a:p>
            <a:pPr algn="just"/>
            <a:r>
              <a:rPr lang="hr-HR" sz="2600" dirty="0" smtClean="0">
                <a:solidFill>
                  <a:schemeClr val="bg1"/>
                </a:solidFill>
              </a:rPr>
              <a:t>Ministarstvo za demografiju, obitelj, mlade i socijalnu politiku (MDOMSP) potiče razvoj socijalnih usluga koje pozitivno doprinose usklađivanju poslovnog i obiteljskog života.</a:t>
            </a:r>
          </a:p>
          <a:p>
            <a:pPr algn="just"/>
            <a:endParaRPr lang="hr-HR" sz="2600" dirty="0">
              <a:solidFill>
                <a:schemeClr val="bg1"/>
              </a:solidFill>
            </a:endParaRPr>
          </a:p>
          <a:p>
            <a:pPr algn="just"/>
            <a:r>
              <a:rPr lang="hr-HR" sz="2600" dirty="0" smtClean="0">
                <a:solidFill>
                  <a:schemeClr val="bg1"/>
                </a:solidFill>
              </a:rPr>
              <a:t>Osiguravanjem </a:t>
            </a:r>
            <a:r>
              <a:rPr lang="hr-HR" sz="2600" dirty="0">
                <a:solidFill>
                  <a:schemeClr val="bg1"/>
                </a:solidFill>
              </a:rPr>
              <a:t>usluga koje su usmjerene na usklađivanje poslovnog i obiteljskog života roditelja stvaraju se preduvjeti za daljnji </a:t>
            </a:r>
            <a:r>
              <a:rPr lang="hr-HR" sz="2600" dirty="0" smtClean="0">
                <a:solidFill>
                  <a:schemeClr val="bg1"/>
                </a:solidFill>
              </a:rPr>
              <a:t>razvoj </a:t>
            </a:r>
            <a:r>
              <a:rPr lang="hr-HR" sz="2600" dirty="0">
                <a:solidFill>
                  <a:schemeClr val="bg1"/>
                </a:solidFill>
              </a:rPr>
              <a:t>i širenje </a:t>
            </a:r>
            <a:r>
              <a:rPr lang="hr-HR" sz="2600" dirty="0" smtClean="0">
                <a:solidFill>
                  <a:schemeClr val="bg1"/>
                </a:solidFill>
              </a:rPr>
              <a:t>usluga </a:t>
            </a:r>
            <a:r>
              <a:rPr lang="hr-HR" sz="2600" dirty="0">
                <a:solidFill>
                  <a:schemeClr val="bg1"/>
                </a:solidFill>
              </a:rPr>
              <a:t>te ostanak obitelji u </a:t>
            </a:r>
            <a:r>
              <a:rPr lang="hr-HR" sz="2600" dirty="0" smtClean="0">
                <a:solidFill>
                  <a:schemeClr val="bg1"/>
                </a:solidFill>
              </a:rPr>
              <a:t>zajednici, pritom imajući utjecaj i na mogućnosti </a:t>
            </a:r>
            <a:r>
              <a:rPr lang="hr-HR" sz="2600" dirty="0">
                <a:solidFill>
                  <a:schemeClr val="bg1"/>
                </a:solidFill>
              </a:rPr>
              <a:t>zapošljavanja, </a:t>
            </a:r>
            <a:r>
              <a:rPr lang="hr-HR" sz="2600" dirty="0" smtClean="0">
                <a:solidFill>
                  <a:schemeClr val="bg1"/>
                </a:solidFill>
              </a:rPr>
              <a:t>razvoj </a:t>
            </a:r>
            <a:r>
              <a:rPr lang="hr-HR" sz="2600" dirty="0">
                <a:solidFill>
                  <a:schemeClr val="bg1"/>
                </a:solidFill>
              </a:rPr>
              <a:t>redovnih i posebnih programa, </a:t>
            </a:r>
            <a:r>
              <a:rPr lang="hr-HR" sz="2600" dirty="0" smtClean="0">
                <a:solidFill>
                  <a:schemeClr val="bg1"/>
                </a:solidFill>
              </a:rPr>
              <a:t>poboljšanje materijalnih </a:t>
            </a:r>
            <a:r>
              <a:rPr lang="hr-HR" sz="2600" dirty="0">
                <a:solidFill>
                  <a:schemeClr val="bg1"/>
                </a:solidFill>
              </a:rPr>
              <a:t>uvjeta u predškolskim </a:t>
            </a:r>
            <a:r>
              <a:rPr lang="hr-HR" sz="2600" dirty="0" smtClean="0">
                <a:solidFill>
                  <a:schemeClr val="bg1"/>
                </a:solidFill>
              </a:rPr>
              <a:t>ustanovama, povećanja obuhvaćenosti </a:t>
            </a:r>
            <a:r>
              <a:rPr lang="hr-HR" sz="2600" dirty="0">
                <a:solidFill>
                  <a:schemeClr val="bg1"/>
                </a:solidFill>
              </a:rPr>
              <a:t>djece programima ranog i predškolskog odgoja i </a:t>
            </a:r>
            <a:r>
              <a:rPr lang="hr-HR" sz="2600" dirty="0" smtClean="0">
                <a:solidFill>
                  <a:schemeClr val="bg1"/>
                </a:solidFill>
              </a:rPr>
              <a:t>obrazovanja  </a:t>
            </a:r>
            <a:r>
              <a:rPr lang="hr-HR" sz="2600" dirty="0">
                <a:solidFill>
                  <a:schemeClr val="bg1"/>
                </a:solidFill>
              </a:rPr>
              <a:t>te </a:t>
            </a:r>
            <a:r>
              <a:rPr lang="hr-HR" sz="2600" dirty="0" smtClean="0">
                <a:solidFill>
                  <a:schemeClr val="bg1"/>
                </a:solidFill>
              </a:rPr>
              <a:t>ublažavanje </a:t>
            </a:r>
            <a:r>
              <a:rPr lang="hr-HR" sz="2600" dirty="0">
                <a:solidFill>
                  <a:schemeClr val="bg1"/>
                </a:solidFill>
              </a:rPr>
              <a:t>postojećih regionalnih </a:t>
            </a:r>
            <a:r>
              <a:rPr lang="hr-HR" sz="2600" dirty="0" smtClean="0">
                <a:solidFill>
                  <a:schemeClr val="bg1"/>
                </a:solidFill>
              </a:rPr>
              <a:t>razlika.  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60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Svrha i ciljevi Poziva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175933"/>
            <a:ext cx="9144000" cy="346286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hr-HR" sz="3400" b="1" dirty="0" smtClean="0">
                <a:solidFill>
                  <a:schemeClr val="bg1"/>
                </a:solidFill>
              </a:rPr>
              <a:t>Opći cilj Poziva: </a:t>
            </a:r>
          </a:p>
          <a:p>
            <a:pPr algn="just"/>
            <a:r>
              <a:rPr lang="hr-HR" sz="3400" dirty="0" smtClean="0">
                <a:solidFill>
                  <a:schemeClr val="bg1"/>
                </a:solidFill>
              </a:rPr>
              <a:t>Doprinijeti usklađivanju poslovnog i obiteljskog života obitelji s uzdržavanim članovima  uključenima u programe ranog i predškolskog odgoja i obrazovanja.</a:t>
            </a:r>
          </a:p>
          <a:p>
            <a:pPr algn="just"/>
            <a:endParaRPr lang="hr-HR" sz="3400" dirty="0" smtClean="0">
              <a:solidFill>
                <a:schemeClr val="bg1"/>
              </a:solidFill>
            </a:endParaRPr>
          </a:p>
          <a:p>
            <a:pPr algn="just"/>
            <a:r>
              <a:rPr lang="hr-HR" sz="3400" b="1" dirty="0" smtClean="0">
                <a:solidFill>
                  <a:schemeClr val="bg1"/>
                </a:solidFill>
              </a:rPr>
              <a:t>Specifični cilj Poziva: </a:t>
            </a:r>
          </a:p>
          <a:p>
            <a:pPr algn="just"/>
            <a:r>
              <a:rPr lang="hr-HR" sz="3400" dirty="0" smtClean="0">
                <a:solidFill>
                  <a:schemeClr val="bg1"/>
                </a:solidFill>
              </a:rPr>
              <a:t>Unaprjeđenje usluga i/ili produljenje radnog vremena dječjih vrtića s ciljem omogućavanja bolje ravnoteže poslovnog i obiteljskog života obitelji s uzdržavanim članovima uključenima u programe ranog i predškolskog odgoja i obrazovanja.</a:t>
            </a:r>
          </a:p>
          <a:p>
            <a:pPr algn="just"/>
            <a:endParaRPr lang="hr-HR" sz="3400" dirty="0" smtClean="0">
              <a:solidFill>
                <a:schemeClr val="bg1"/>
              </a:solidFill>
            </a:endParaRPr>
          </a:p>
          <a:p>
            <a:pPr algn="just"/>
            <a:r>
              <a:rPr lang="hr-HR" sz="3400" b="1" dirty="0" smtClean="0">
                <a:solidFill>
                  <a:schemeClr val="bg1"/>
                </a:solidFill>
              </a:rPr>
              <a:t>Ciljne skupine Poziva: </a:t>
            </a:r>
          </a:p>
          <a:p>
            <a:pPr algn="just"/>
            <a:r>
              <a:rPr lang="hr-HR" sz="3400" dirty="0" smtClean="0">
                <a:solidFill>
                  <a:schemeClr val="bg1"/>
                </a:solidFill>
              </a:rPr>
              <a:t>Dječji vrtići sukladno popisu Ministarstva znanosti i obrazovanja.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908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3999" y="1342775"/>
            <a:ext cx="8999621" cy="726657"/>
          </a:xfrm>
        </p:spPr>
        <p:txBody>
          <a:bodyPr>
            <a:normAutofit fontScale="90000"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Financijska alokacija i iznos bespovratnih sredstava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406316"/>
            <a:ext cx="8830491" cy="31932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>
                <a:solidFill>
                  <a:schemeClr val="bg1"/>
                </a:solidFill>
              </a:rPr>
              <a:t>Ukupna bespovratna sredstva 300.000.000,00 kn</a:t>
            </a:r>
          </a:p>
          <a:p>
            <a:pPr algn="just"/>
            <a:endParaRPr lang="hr-HR" dirty="0" smtClean="0">
              <a:solidFill>
                <a:schemeClr val="bg1"/>
              </a:solidFill>
            </a:endParaRPr>
          </a:p>
          <a:p>
            <a:pPr algn="just"/>
            <a:r>
              <a:rPr lang="hr-HR" dirty="0" smtClean="0">
                <a:solidFill>
                  <a:schemeClr val="bg1"/>
                </a:solidFill>
              </a:rPr>
              <a:t>Najniži iznos bespovratnih sredstava:        500.000,00 kuna </a:t>
            </a:r>
          </a:p>
          <a:p>
            <a:pPr algn="just"/>
            <a:r>
              <a:rPr lang="hr-HR" dirty="0" smtClean="0">
                <a:solidFill>
                  <a:schemeClr val="bg1"/>
                </a:solidFill>
              </a:rPr>
              <a:t>Najviši iznos bespovratnih sredstava:   15.000.000,00 kuna </a:t>
            </a:r>
          </a:p>
          <a:p>
            <a:pPr algn="just"/>
            <a:endParaRPr lang="hr-HR" dirty="0" smtClean="0">
              <a:solidFill>
                <a:schemeClr val="bg1"/>
              </a:solidFill>
            </a:endParaRPr>
          </a:p>
          <a:p>
            <a:pPr algn="just"/>
            <a:r>
              <a:rPr lang="hr-HR" dirty="0" smtClean="0">
                <a:solidFill>
                  <a:schemeClr val="bg1"/>
                </a:solidFill>
              </a:rPr>
              <a:t>MDOMSP osigurava korisnicima isplatu predujma u iznosu od najviše 40 % ukupnog ugovorenog iznosa bespovratnih sredstava ukoliko korisnik nije proračunski, izvanproračunski korisnik državnog proračuna ili proračunski korisnik treće razine. </a:t>
            </a: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99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Prihvatljivi prijavitelji i partneri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277979"/>
            <a:ext cx="9575800" cy="3269381"/>
          </a:xfrm>
        </p:spPr>
        <p:txBody>
          <a:bodyPr>
            <a:normAutofit fontScale="47500" lnSpcReduction="20000"/>
          </a:bodyPr>
          <a:lstStyle/>
          <a:p>
            <a:pPr algn="just">
              <a:spcBef>
                <a:spcPct val="0"/>
              </a:spcBef>
            </a:pPr>
            <a:r>
              <a:rPr lang="hr-HR" altLang="sr-Latn-RS" sz="42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Pravna osoba registrirana u RH: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endParaRPr lang="hr-HR" altLang="sr-Latn-RS" sz="42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indent="-571500"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hr-HR" altLang="sr-Latn-RS" sz="42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svi dječji vrtići, bez obzira na osnivača (prema popisu MZO-a) </a:t>
            </a:r>
          </a:p>
          <a:p>
            <a:pPr marL="571500" indent="-571500"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altLang="sr-Latn-RS" sz="42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jedinica lokalne samouprave (JLS)</a:t>
            </a:r>
          </a:p>
          <a:p>
            <a:pPr algn="just">
              <a:spcBef>
                <a:spcPct val="0"/>
              </a:spcBef>
            </a:pPr>
            <a:endParaRPr lang="hr-HR" altLang="sr-Latn-RS" sz="42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spcBef>
                <a:spcPct val="0"/>
              </a:spcBef>
            </a:pPr>
            <a:endParaRPr lang="hr-HR" altLang="sr-Latn-RS" sz="42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spcBef>
                <a:spcPct val="0"/>
              </a:spcBef>
            </a:pPr>
            <a:endParaRPr lang="hr-HR" altLang="sr-Latn-RS" sz="42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indent="-571500"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hr-HR" altLang="sr-Latn-RS" sz="42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dječji vrtić u ulozi prijavitelja može se prijaviti sam ili u projektnom partnerstvu,</a:t>
            </a:r>
          </a:p>
          <a:p>
            <a:pPr marL="571500" indent="-571500"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hr-HR" altLang="sr-Latn-RS" sz="42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ukoliko je prijavitelj JLS, obvezno je partnerstvo s najmanje jednim dječjim vrtićem,</a:t>
            </a:r>
          </a:p>
          <a:p>
            <a:pPr marL="571500" indent="-571500" algn="ju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hr-HR" altLang="sr-Latn-RS" sz="42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 slučaju kada je JLS prijavitelj, svi dječji vrtići čiju provedbu aktivnosti JLS planira financirati iz ovog poziva moraju biti uključeni u ulozi partnera kako bi troškovi pojedinog vrtića bili prihvatljivi.</a:t>
            </a: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084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935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Broj projektnih prijedloga / trajanje projekata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345267"/>
            <a:ext cx="8915400" cy="3335866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hr-HR" dirty="0">
                <a:solidFill>
                  <a:schemeClr val="bg1"/>
                </a:solidFill>
              </a:rPr>
              <a:t>Prijavitelj ne može u okviru Poziva dostaviti više od jednog projektnog prijedloga. </a:t>
            </a:r>
          </a:p>
          <a:p>
            <a:pPr algn="just">
              <a:spcAft>
                <a:spcPts val="1200"/>
              </a:spcAft>
            </a:pPr>
            <a:r>
              <a:rPr lang="hr-HR" dirty="0">
                <a:solidFill>
                  <a:schemeClr val="bg1"/>
                </a:solidFill>
              </a:rPr>
              <a:t>Ukoliko tijekom procesa dodjele projektni prijedlog bude odbijen, prijavitelj može dostaviti novi projektni prijedlog. </a:t>
            </a:r>
          </a:p>
          <a:p>
            <a:pPr algn="just">
              <a:spcAft>
                <a:spcPts val="1200"/>
              </a:spcAft>
            </a:pPr>
            <a:r>
              <a:rPr lang="hr-HR" dirty="0">
                <a:solidFill>
                  <a:schemeClr val="bg1"/>
                </a:solidFill>
              </a:rPr>
              <a:t>Prijavitelj u svojstvu JLS može istovremeno biti partner u drugom projektnom prijedlogu. </a:t>
            </a:r>
          </a:p>
          <a:p>
            <a:pPr algn="just">
              <a:spcAft>
                <a:spcPts val="1200"/>
              </a:spcAft>
            </a:pPr>
            <a:r>
              <a:rPr lang="hr-HR" dirty="0">
                <a:solidFill>
                  <a:schemeClr val="bg1"/>
                </a:solidFill>
              </a:rPr>
              <a:t>Dječji vrtić može se prijaviti na Poziv samo kroz jednu projektnu prijavu u ulozi prijavitelja ili partnera.</a:t>
            </a:r>
          </a:p>
          <a:p>
            <a:pPr algn="just">
              <a:spcAft>
                <a:spcPts val="1200"/>
              </a:spcAft>
            </a:pPr>
            <a:r>
              <a:rPr lang="hr-HR" dirty="0">
                <a:solidFill>
                  <a:schemeClr val="bg1"/>
                </a:solidFill>
              </a:rPr>
              <a:t>Planirano trajanje provedbe projekata je od </a:t>
            </a:r>
            <a:r>
              <a:rPr lang="hr-HR" dirty="0" smtClean="0">
                <a:solidFill>
                  <a:schemeClr val="bg1"/>
                </a:solidFill>
              </a:rPr>
              <a:t>24 </a:t>
            </a:r>
            <a:r>
              <a:rPr lang="hr-HR" dirty="0">
                <a:solidFill>
                  <a:schemeClr val="bg1"/>
                </a:solidFill>
              </a:rPr>
              <a:t>do 30 mjeseci od dana sklapanja Ugovora o dodjeli bespovratnih </a:t>
            </a:r>
            <a:r>
              <a:rPr lang="hr-HR" dirty="0" smtClean="0">
                <a:solidFill>
                  <a:schemeClr val="bg1"/>
                </a:solidFill>
              </a:rPr>
              <a:t>sredstava.</a:t>
            </a:r>
            <a:endParaRPr lang="hr-HR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13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Pokazatelji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142066"/>
            <a:ext cx="8915400" cy="3369733"/>
          </a:xfrm>
        </p:spPr>
        <p:txBody>
          <a:bodyPr>
            <a:normAutofit/>
          </a:bodyPr>
          <a:lstStyle/>
          <a:p>
            <a:pPr algn="l"/>
            <a:endParaRPr lang="hr-HR" sz="2000" dirty="0" smtClean="0">
              <a:solidFill>
                <a:schemeClr val="bg1"/>
              </a:solidFill>
            </a:endParaRPr>
          </a:p>
          <a:p>
            <a:pPr algn="just"/>
            <a:r>
              <a:rPr lang="hr-HR" sz="2000" dirty="0" smtClean="0">
                <a:solidFill>
                  <a:schemeClr val="bg1"/>
                </a:solidFill>
              </a:rPr>
              <a:t>Da </a:t>
            </a:r>
            <a:r>
              <a:rPr lang="hr-HR" sz="2000" dirty="0">
                <a:solidFill>
                  <a:schemeClr val="bg1"/>
                </a:solidFill>
              </a:rPr>
              <a:t>bi projekt bio prihvatljiv, projekt mora pridonositi obaveznom pokazatelju: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Broj </a:t>
            </a:r>
            <a:r>
              <a:rPr lang="hr-HR" dirty="0">
                <a:solidFill>
                  <a:schemeClr val="bg1"/>
                </a:solidFill>
              </a:rPr>
              <a:t>pružatelja socijalnih usluga koji provode projekte </a:t>
            </a:r>
            <a:endParaRPr lang="hr-HR" dirty="0" smtClean="0">
              <a:solidFill>
                <a:schemeClr val="bg1"/>
              </a:solidFill>
            </a:endParaRPr>
          </a:p>
          <a:p>
            <a:pPr lvl="0" algn="just"/>
            <a:endParaRPr lang="hr-HR" sz="2000" dirty="0">
              <a:solidFill>
                <a:schemeClr val="bg1"/>
              </a:solidFill>
            </a:endParaRPr>
          </a:p>
          <a:p>
            <a:pPr algn="just"/>
            <a:r>
              <a:rPr lang="hr-HR" sz="2000" dirty="0">
                <a:solidFill>
                  <a:schemeClr val="bg1"/>
                </a:solidFill>
              </a:rPr>
              <a:t>te minimalno jednom od obveznih pokazatelja: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Broj </a:t>
            </a:r>
            <a:r>
              <a:rPr lang="hr-HR" dirty="0">
                <a:solidFill>
                  <a:schemeClr val="bg1"/>
                </a:solidFill>
              </a:rPr>
              <a:t>djece uključene u uslugu produljenog boravka u dječjem vrtiću 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Broj </a:t>
            </a:r>
            <a:r>
              <a:rPr lang="hr-HR" dirty="0">
                <a:solidFill>
                  <a:schemeClr val="bg1"/>
                </a:solidFill>
              </a:rPr>
              <a:t>djece uključene u uslugu poslijepodnevnog rada dječjeg vrtića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hr-HR" dirty="0" smtClean="0">
                <a:solidFill>
                  <a:schemeClr val="bg1"/>
                </a:solidFill>
              </a:rPr>
              <a:t>Broj </a:t>
            </a:r>
            <a:r>
              <a:rPr lang="hr-HR" dirty="0">
                <a:solidFill>
                  <a:schemeClr val="bg1"/>
                </a:solidFill>
              </a:rPr>
              <a:t>djece uključene u uslugu smjenskog rada dječjeg vrtića</a:t>
            </a:r>
          </a:p>
          <a:p>
            <a:pPr algn="l"/>
            <a:endParaRPr lang="hr-HR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87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53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342775"/>
            <a:ext cx="9144000" cy="726657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chemeClr val="bg1"/>
                </a:solidFill>
                <a:latin typeface="+mn-lt"/>
              </a:rPr>
              <a:t>Prihvatljive aktivnosti</a:t>
            </a:r>
            <a:endParaRPr lang="hr-HR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474383"/>
            <a:ext cx="9906000" cy="3054351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pružanje usluge produljenog boravka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pružanje usluge poslijepodnevnog </a:t>
            </a:r>
            <a:r>
              <a:rPr lang="hr-HR" sz="2000" dirty="0" smtClean="0">
                <a:solidFill>
                  <a:schemeClr val="bg1"/>
                </a:solidFill>
              </a:rPr>
              <a:t>i/ili smjenskog rada </a:t>
            </a:r>
            <a:r>
              <a:rPr lang="hr-HR" sz="2000" dirty="0">
                <a:solidFill>
                  <a:schemeClr val="bg1"/>
                </a:solidFill>
              </a:rPr>
              <a:t>dječjeg vrtića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 smtClean="0">
                <a:solidFill>
                  <a:schemeClr val="bg1"/>
                </a:solidFill>
              </a:rPr>
              <a:t>jačanje </a:t>
            </a:r>
            <a:r>
              <a:rPr lang="hr-HR" sz="2000" dirty="0">
                <a:solidFill>
                  <a:schemeClr val="bg1"/>
                </a:solidFill>
              </a:rPr>
              <a:t>kapaciteta </a:t>
            </a:r>
            <a:r>
              <a:rPr lang="hr-HR" sz="2000" dirty="0" smtClean="0">
                <a:solidFill>
                  <a:schemeClr val="bg1"/>
                </a:solidFill>
              </a:rPr>
              <a:t>odgojitelja/</a:t>
            </a:r>
            <a:r>
              <a:rPr lang="hr-HR" sz="2000" dirty="0" err="1" smtClean="0">
                <a:solidFill>
                  <a:schemeClr val="bg1"/>
                </a:solidFill>
              </a:rPr>
              <a:t>ica</a:t>
            </a:r>
            <a:r>
              <a:rPr lang="hr-HR" sz="2000" dirty="0" smtClean="0">
                <a:solidFill>
                  <a:schemeClr val="bg1"/>
                </a:solidFill>
              </a:rPr>
              <a:t> </a:t>
            </a:r>
            <a:r>
              <a:rPr lang="hr-HR" sz="2000" dirty="0">
                <a:solidFill>
                  <a:schemeClr val="bg1"/>
                </a:solidFill>
              </a:rPr>
              <a:t>i stručnih suradnika </a:t>
            </a:r>
            <a:r>
              <a:rPr lang="hr-HR" sz="2000" dirty="0" smtClean="0">
                <a:solidFill>
                  <a:schemeClr val="bg1"/>
                </a:solidFill>
              </a:rPr>
              <a:t>(pedagog, psiholog)  te </a:t>
            </a:r>
            <a:r>
              <a:rPr lang="hr-HR" sz="2000" dirty="0">
                <a:solidFill>
                  <a:schemeClr val="bg1"/>
                </a:solidFill>
              </a:rPr>
              <a:t>stručnjaka edukacijsko-rehabilitacijskog </a:t>
            </a:r>
            <a:r>
              <a:rPr lang="hr-HR" sz="2000" dirty="0" smtClean="0">
                <a:solidFill>
                  <a:schemeClr val="bg1"/>
                </a:solidFill>
              </a:rPr>
              <a:t>smjera (logoped, rehabilitator… )</a:t>
            </a:r>
            <a:endParaRPr lang="hr-HR" sz="2000" dirty="0">
              <a:solidFill>
                <a:schemeClr val="bg1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 smtClean="0">
                <a:solidFill>
                  <a:schemeClr val="bg1"/>
                </a:solidFill>
              </a:rPr>
              <a:t>unaprjeđenje </a:t>
            </a:r>
            <a:r>
              <a:rPr lang="hr-HR" sz="2000" dirty="0">
                <a:solidFill>
                  <a:schemeClr val="bg1"/>
                </a:solidFill>
              </a:rPr>
              <a:t>usluga u provedbi redovnih i posebnih </a:t>
            </a:r>
            <a:r>
              <a:rPr lang="hr-HR" sz="2000" dirty="0" smtClean="0">
                <a:solidFill>
                  <a:schemeClr val="bg1"/>
                </a:solidFill>
              </a:rPr>
              <a:t>programa, alternativnih odgojno-obrazovnih programa te programa javnih potreba odobrenih od strane nadležnog ministarstva </a:t>
            </a:r>
            <a:endParaRPr lang="hr-HR" sz="2000" dirty="0">
              <a:solidFill>
                <a:schemeClr val="bg1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hr-HR" sz="2000" dirty="0">
                <a:solidFill>
                  <a:schemeClr val="bg1"/>
                </a:solidFill>
              </a:rPr>
              <a:t>razvoj posebnih programa</a:t>
            </a:r>
          </a:p>
          <a:p>
            <a:pPr algn="l"/>
            <a:endParaRPr lang="hr-HR" dirty="0">
              <a:solidFill>
                <a:schemeClr val="bg1"/>
              </a:solidFill>
            </a:endParaRPr>
          </a:p>
          <a:p>
            <a:pPr algn="l"/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8450" y="1342775"/>
            <a:ext cx="2098453" cy="1672910"/>
          </a:xfrm>
          <a:prstGeom prst="rect">
            <a:avLst/>
          </a:prstGeom>
        </p:spPr>
      </p:pic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2741</Words>
  <Application>Microsoft Office PowerPoint</Application>
  <PresentationFormat>Široki zaslon</PresentationFormat>
  <Paragraphs>234</Paragraphs>
  <Slides>25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31" baseType="lpstr">
      <vt:lpstr>Arial Unicode MS</vt:lpstr>
      <vt:lpstr>Arial</vt:lpstr>
      <vt:lpstr>Calibri</vt:lpstr>
      <vt:lpstr>Calibri Light</vt:lpstr>
      <vt:lpstr>Wingdings</vt:lpstr>
      <vt:lpstr>Tema sustava Office</vt:lpstr>
      <vt:lpstr>PowerPointova prezentacija</vt:lpstr>
      <vt:lpstr>Info radionica  Predstavljanje Poziva  Unaprjeđenje usluga za djecu  u sustavu ranog i predškolskog odgoja i obrazovanja</vt:lpstr>
      <vt:lpstr>Svrha i ciljevi Poziva</vt:lpstr>
      <vt:lpstr>Svrha i ciljevi Poziva</vt:lpstr>
      <vt:lpstr>Financijska alokacija i iznos bespovratnih sredstava</vt:lpstr>
      <vt:lpstr>Prihvatljivi prijavitelji i partneri</vt:lpstr>
      <vt:lpstr>Broj projektnih prijedloga / trajanje projekata</vt:lpstr>
      <vt:lpstr>Pokazatelji</vt:lpstr>
      <vt:lpstr>Prihvatljive aktivnosti</vt:lpstr>
      <vt:lpstr>Prihvatljivi troškovi</vt:lpstr>
      <vt:lpstr>Prihvatljivi troškovi</vt:lpstr>
      <vt:lpstr>Neprihvatljivi izdaci - primjeri</vt:lpstr>
      <vt:lpstr>Neprihvatljivi izdaci - primjeri</vt:lpstr>
      <vt:lpstr>Pitanja i odgovori</vt:lpstr>
      <vt:lpstr>Postupak prijave</vt:lpstr>
      <vt:lpstr>Postupak prijave</vt:lpstr>
      <vt:lpstr>Rok za podnošenje projektne prijave</vt:lpstr>
      <vt:lpstr>Potpuna projektna prijava</vt:lpstr>
      <vt:lpstr>Postupak dodjele bespovratnih sredstava</vt:lpstr>
      <vt:lpstr>Procjena kvalitete - bodovanje</vt:lpstr>
      <vt:lpstr>Odluka o financiranju</vt:lpstr>
      <vt:lpstr>Prigovori</vt:lpstr>
      <vt:lpstr>Zahtjevi za pojašnjenjem</vt:lpstr>
      <vt:lpstr>Ugovor o dodjeli bespovratnih sredstava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Natalija Bokulic</dc:creator>
  <cp:lastModifiedBy>Zeljka Ivandic Blazina</cp:lastModifiedBy>
  <cp:revision>56</cp:revision>
  <dcterms:created xsi:type="dcterms:W3CDTF">2018-03-13T13:36:10Z</dcterms:created>
  <dcterms:modified xsi:type="dcterms:W3CDTF">2018-03-20T09:55:14Z</dcterms:modified>
</cp:coreProperties>
</file>