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2"/>
  </p:notesMasterIdLst>
  <p:handoutMasterIdLst>
    <p:handoutMasterId r:id="rId63"/>
  </p:handoutMasterIdLst>
  <p:sldIdLst>
    <p:sldId id="259" r:id="rId2"/>
    <p:sldId id="260" r:id="rId3"/>
    <p:sldId id="382" r:id="rId4"/>
    <p:sldId id="367" r:id="rId5"/>
    <p:sldId id="383" r:id="rId6"/>
    <p:sldId id="351" r:id="rId7"/>
    <p:sldId id="350" r:id="rId8"/>
    <p:sldId id="264" r:id="rId9"/>
    <p:sldId id="352" r:id="rId10"/>
    <p:sldId id="271" r:id="rId11"/>
    <p:sldId id="355" r:id="rId12"/>
    <p:sldId id="356" r:id="rId13"/>
    <p:sldId id="357" r:id="rId14"/>
    <p:sldId id="418" r:id="rId15"/>
    <p:sldId id="416" r:id="rId16"/>
    <p:sldId id="354" r:id="rId17"/>
    <p:sldId id="267" r:id="rId18"/>
    <p:sldId id="272" r:id="rId19"/>
    <p:sldId id="402" r:id="rId20"/>
    <p:sldId id="417" r:id="rId21"/>
    <p:sldId id="387" r:id="rId22"/>
    <p:sldId id="420" r:id="rId23"/>
    <p:sldId id="421" r:id="rId24"/>
    <p:sldId id="384" r:id="rId25"/>
    <p:sldId id="396" r:id="rId26"/>
    <p:sldId id="419" r:id="rId27"/>
    <p:sldId id="409" r:id="rId28"/>
    <p:sldId id="397" r:id="rId29"/>
    <p:sldId id="412" r:id="rId30"/>
    <p:sldId id="398" r:id="rId31"/>
    <p:sldId id="401" r:id="rId32"/>
    <p:sldId id="393" r:id="rId33"/>
    <p:sldId id="394" r:id="rId34"/>
    <p:sldId id="395" r:id="rId35"/>
    <p:sldId id="399" r:id="rId36"/>
    <p:sldId id="315" r:id="rId37"/>
    <p:sldId id="318" r:id="rId38"/>
    <p:sldId id="317" r:id="rId39"/>
    <p:sldId id="320" r:id="rId40"/>
    <p:sldId id="325" r:id="rId41"/>
    <p:sldId id="316" r:id="rId42"/>
    <p:sldId id="390" r:id="rId43"/>
    <p:sldId id="414" r:id="rId44"/>
    <p:sldId id="321" r:id="rId45"/>
    <p:sldId id="413" r:id="rId46"/>
    <p:sldId id="380" r:id="rId47"/>
    <p:sldId id="319" r:id="rId48"/>
    <p:sldId id="323" r:id="rId49"/>
    <p:sldId id="369" r:id="rId50"/>
    <p:sldId id="370" r:id="rId51"/>
    <p:sldId id="372" r:id="rId52"/>
    <p:sldId id="373" r:id="rId53"/>
    <p:sldId id="374" r:id="rId54"/>
    <p:sldId id="375" r:id="rId55"/>
    <p:sldId id="376" r:id="rId56"/>
    <p:sldId id="377" r:id="rId57"/>
    <p:sldId id="324" r:id="rId58"/>
    <p:sldId id="306" r:id="rId59"/>
    <p:sldId id="400" r:id="rId60"/>
    <p:sldId id="381" r:id="rId6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 Čolak" initials="IČ" lastIdx="44" clrIdx="0">
    <p:extLst>
      <p:ext uri="{19B8F6BF-5375-455C-9EA6-DF929625EA0E}">
        <p15:presenceInfo xmlns:p15="http://schemas.microsoft.com/office/powerpoint/2012/main" userId="S-1-5-21-1645522239-2111687655-725345543-81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5" autoAdjust="0"/>
    <p:restoredTop sz="94628" autoAdjust="0"/>
  </p:normalViewPr>
  <p:slideViewPr>
    <p:cSldViewPr>
      <p:cViewPr varScale="1">
        <p:scale>
          <a:sx n="113" d="100"/>
          <a:sy n="113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5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0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os.hr/" TargetMode="External"/><Relationship Id="rId1" Type="http://schemas.openxmlformats.org/officeDocument/2006/relationships/hyperlink" Target="http://www.strukturnifondovi.hr/" TargetMode="Externa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os.hr/" TargetMode="External"/><Relationship Id="rId1" Type="http://schemas.openxmlformats.org/officeDocument/2006/relationships/hyperlink" Target="http://www.strukturnifondovi.hr/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B39166-B75F-4818-B9EE-A9554435D66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33DF363-7D4B-4A20-94A3-A3E790903E0B}">
      <dgm:prSet phldrT="[Text]" custT="1"/>
      <dgm:spPr/>
      <dgm:t>
        <a:bodyPr/>
        <a:lstStyle/>
        <a:p>
          <a:r>
            <a:rPr lang="hr-HR" sz="1600" dirty="0" smtClean="0">
              <a:solidFill>
                <a:srgbClr val="002060"/>
              </a:solidFill>
            </a:rPr>
            <a:t>Objava natječaja </a:t>
          </a:r>
          <a:r>
            <a:rPr lang="hr-HR" sz="1600" dirty="0" smtClean="0">
              <a:solidFill>
                <a:schemeClr val="accent2">
                  <a:lumMod val="75000"/>
                </a:schemeClr>
              </a:solidFill>
            </a:rPr>
            <a:t>20. veljače 2015. godine </a:t>
          </a:r>
          <a:r>
            <a:rPr lang="hr-HR" sz="1600" dirty="0" smtClean="0">
              <a:solidFill>
                <a:srgbClr val="002060"/>
              </a:solidFill>
            </a:rPr>
            <a:t>(</a:t>
          </a:r>
          <a:r>
            <a:rPr lang="hr-HR" sz="1600" dirty="0" smtClean="0">
              <a:solidFill>
                <a:srgbClr val="002060"/>
              </a:solidFill>
              <a:hlinkClick xmlns:r="http://schemas.openxmlformats.org/officeDocument/2006/relationships" r:id="rId1"/>
            </a:rPr>
            <a:t>www.strukturnifondovi.hr</a:t>
          </a:r>
          <a:r>
            <a:rPr lang="hr-HR" sz="1600" dirty="0" smtClean="0">
              <a:solidFill>
                <a:srgbClr val="002060"/>
              </a:solidFill>
            </a:rPr>
            <a:t> i </a:t>
          </a:r>
          <a:r>
            <a:rPr lang="hr-HR" sz="1600" dirty="0" smtClean="0">
              <a:solidFill>
                <a:srgbClr val="002060"/>
              </a:solidFill>
              <a:hlinkClick xmlns:r="http://schemas.openxmlformats.org/officeDocument/2006/relationships" r:id="rId2"/>
            </a:rPr>
            <a:t>www.mzos.hr</a:t>
          </a:r>
          <a:r>
            <a:rPr lang="hr-HR" sz="1600" dirty="0" smtClean="0">
              <a:solidFill>
                <a:srgbClr val="002060"/>
              </a:solidFill>
            </a:rPr>
            <a:t>) </a:t>
          </a:r>
          <a:endParaRPr lang="en-GB" sz="1600" dirty="0">
            <a:solidFill>
              <a:srgbClr val="002060"/>
            </a:solidFill>
          </a:endParaRPr>
        </a:p>
      </dgm:t>
    </dgm:pt>
    <dgm:pt modelId="{0529CDCC-AAAE-45B7-9769-ADABCF0D9782}" type="parTrans" cxnId="{33AE8C56-BA6A-4668-835F-19F678BD7075}">
      <dgm:prSet/>
      <dgm:spPr/>
      <dgm:t>
        <a:bodyPr/>
        <a:lstStyle/>
        <a:p>
          <a:endParaRPr lang="en-GB"/>
        </a:p>
      </dgm:t>
    </dgm:pt>
    <dgm:pt modelId="{CFD7B7A5-53A8-4043-858D-5035345C0E5D}" type="sibTrans" cxnId="{33AE8C56-BA6A-4668-835F-19F678BD7075}">
      <dgm:prSet/>
      <dgm:spPr/>
      <dgm:t>
        <a:bodyPr/>
        <a:lstStyle/>
        <a:p>
          <a:endParaRPr lang="en-GB"/>
        </a:p>
      </dgm:t>
    </dgm:pt>
    <dgm:pt modelId="{6799D60D-BFD1-416C-A749-7B79DE2A72DA}">
      <dgm:prSet phldrT="[Text]" custT="1"/>
      <dgm:spPr/>
      <dgm:t>
        <a:bodyPr/>
        <a:lstStyle/>
        <a:p>
          <a:r>
            <a:rPr lang="hr-HR" sz="1800" dirty="0" smtClean="0">
              <a:solidFill>
                <a:srgbClr val="002060"/>
              </a:solidFill>
            </a:rPr>
            <a:t>Info radionica:</a:t>
          </a:r>
        </a:p>
        <a:p>
          <a:r>
            <a:rPr lang="hr-HR" sz="1600" b="0" dirty="0" smtClean="0">
              <a:solidFill>
                <a:schemeClr val="accent2"/>
              </a:solidFill>
            </a:rPr>
            <a:t>16. ožujka 2015</a:t>
          </a:r>
          <a:r>
            <a:rPr lang="hr-HR" sz="1600" b="0" dirty="0" smtClean="0">
              <a:solidFill>
                <a:srgbClr val="C00000"/>
              </a:solidFill>
            </a:rPr>
            <a:t>.</a:t>
          </a:r>
          <a:r>
            <a:rPr lang="hr-HR" sz="1600" b="1" dirty="0" smtClean="0">
              <a:solidFill>
                <a:srgbClr val="002060"/>
              </a:solidFill>
            </a:rPr>
            <a:t> </a:t>
          </a:r>
        </a:p>
        <a:p>
          <a:r>
            <a:rPr lang="hr-HR" sz="1600" b="1" dirty="0" smtClean="0">
              <a:solidFill>
                <a:srgbClr val="002060"/>
              </a:solidFill>
            </a:rPr>
            <a:t>Ministarstvo znanosti, obrazovanja i sporta, Donje Svetice 38, Zagreb</a:t>
          </a:r>
          <a:endParaRPr lang="en-GB" sz="1600" b="1" dirty="0">
            <a:solidFill>
              <a:srgbClr val="002060"/>
            </a:solidFill>
          </a:endParaRPr>
        </a:p>
      </dgm:t>
    </dgm:pt>
    <dgm:pt modelId="{E5324915-35B0-4EF4-8B97-BD2E2F4A73FD}" type="parTrans" cxnId="{F407A48E-AD94-4EC4-92F3-61338D9FE01C}">
      <dgm:prSet/>
      <dgm:spPr/>
      <dgm:t>
        <a:bodyPr/>
        <a:lstStyle/>
        <a:p>
          <a:endParaRPr lang="en-GB"/>
        </a:p>
      </dgm:t>
    </dgm:pt>
    <dgm:pt modelId="{5D4D6F49-4D16-4DF6-81E9-7A916B49A19D}" type="sibTrans" cxnId="{F407A48E-AD94-4EC4-92F3-61338D9FE01C}">
      <dgm:prSet/>
      <dgm:spPr/>
      <dgm:t>
        <a:bodyPr/>
        <a:lstStyle/>
        <a:p>
          <a:endParaRPr lang="en-GB"/>
        </a:p>
      </dgm:t>
    </dgm:pt>
    <dgm:pt modelId="{5D22ACE6-1325-41C3-8F83-282DF7776C81}">
      <dgm:prSet phldrT="[Text]" custT="1"/>
      <dgm:spPr/>
      <dgm:t>
        <a:bodyPr/>
        <a:lstStyle/>
        <a:p>
          <a:r>
            <a:rPr lang="hr-HR" sz="1800" dirty="0" smtClean="0">
              <a:solidFill>
                <a:srgbClr val="002060"/>
              </a:solidFill>
            </a:rPr>
            <a:t>Rok za objavu Pitanja i odgovori: </a:t>
          </a:r>
        </a:p>
        <a:p>
          <a:r>
            <a:rPr lang="hr-HR" sz="1600" dirty="0" smtClean="0">
              <a:solidFill>
                <a:schemeClr val="accent2">
                  <a:lumMod val="75000"/>
                </a:schemeClr>
              </a:solidFill>
            </a:rPr>
            <a:t>17. travnja2015.</a:t>
          </a:r>
        </a:p>
        <a:p>
          <a:r>
            <a:rPr lang="hr-HR" sz="1600" dirty="0" smtClean="0">
              <a:solidFill>
                <a:srgbClr val="C00000"/>
              </a:solidFill>
              <a:hlinkClick xmlns:r="http://schemas.openxmlformats.org/officeDocument/2006/relationships" r:id="rId1"/>
            </a:rPr>
            <a:t>www.strukturnifondovi.hr</a:t>
          </a:r>
          <a:r>
            <a:rPr lang="hr-HR" sz="1600" dirty="0" smtClean="0">
              <a:solidFill>
                <a:srgbClr val="C00000"/>
              </a:solidFill>
            </a:rPr>
            <a:t> i </a:t>
          </a:r>
          <a:r>
            <a:rPr lang="hr-HR" sz="1600" dirty="0" smtClean="0">
              <a:solidFill>
                <a:srgbClr val="C00000"/>
              </a:solidFill>
              <a:hlinkClick xmlns:r="http://schemas.openxmlformats.org/officeDocument/2006/relationships" r:id="rId2"/>
            </a:rPr>
            <a:t>www.mzos.hr</a:t>
          </a:r>
          <a:r>
            <a:rPr lang="hr-HR" sz="1600" dirty="0" smtClean="0">
              <a:solidFill>
                <a:srgbClr val="C00000"/>
              </a:solidFill>
            </a:rPr>
            <a:t> </a:t>
          </a:r>
          <a:endParaRPr lang="en-GB" sz="1600" dirty="0">
            <a:solidFill>
              <a:srgbClr val="C00000"/>
            </a:solidFill>
          </a:endParaRPr>
        </a:p>
      </dgm:t>
    </dgm:pt>
    <dgm:pt modelId="{A568F35C-6A9F-4098-B111-83CDB12C34EA}" type="parTrans" cxnId="{BAE88DE3-1108-4692-ABA2-9E7B0E9B8BF8}">
      <dgm:prSet/>
      <dgm:spPr/>
      <dgm:t>
        <a:bodyPr/>
        <a:lstStyle/>
        <a:p>
          <a:endParaRPr lang="en-GB"/>
        </a:p>
      </dgm:t>
    </dgm:pt>
    <dgm:pt modelId="{377F372B-0BAE-43BD-B0E1-EDF8D8464B12}" type="sibTrans" cxnId="{BAE88DE3-1108-4692-ABA2-9E7B0E9B8BF8}">
      <dgm:prSet/>
      <dgm:spPr/>
      <dgm:t>
        <a:bodyPr/>
        <a:lstStyle/>
        <a:p>
          <a:endParaRPr lang="en-GB"/>
        </a:p>
      </dgm:t>
    </dgm:pt>
    <dgm:pt modelId="{B05696D6-9774-47E5-9C09-274D6154524C}">
      <dgm:prSet custT="1"/>
      <dgm:spPr/>
      <dgm:t>
        <a:bodyPr/>
        <a:lstStyle/>
        <a:p>
          <a:r>
            <a:rPr lang="hr-HR" sz="1800" dirty="0" smtClean="0">
              <a:solidFill>
                <a:srgbClr val="002060"/>
              </a:solidFill>
            </a:rPr>
            <a:t>Rok za dostavu projektnih prijava je: </a:t>
          </a:r>
        </a:p>
        <a:p>
          <a:r>
            <a:rPr lang="hr-HR" sz="1600" dirty="0" smtClean="0">
              <a:solidFill>
                <a:schemeClr val="accent2"/>
              </a:solidFill>
            </a:rPr>
            <a:t>24. travnja 2015. </a:t>
          </a:r>
          <a:r>
            <a:rPr lang="hr-HR" sz="1600" b="1" dirty="0" smtClean="0">
              <a:solidFill>
                <a:schemeClr val="accent2"/>
              </a:solidFill>
            </a:rPr>
            <a:t> </a:t>
          </a:r>
          <a:r>
            <a:rPr lang="hr-HR" sz="1600" dirty="0" smtClean="0">
              <a:solidFill>
                <a:schemeClr val="accent2"/>
              </a:solidFill>
            </a:rPr>
            <a:t>godine </a:t>
          </a:r>
        </a:p>
        <a:p>
          <a:r>
            <a:rPr lang="hr-HR" sz="1800" u="sng" dirty="0" smtClean="0">
              <a:solidFill>
                <a:srgbClr val="002060"/>
              </a:solidFill>
            </a:rPr>
            <a:t>Adresa: </a:t>
          </a:r>
        </a:p>
        <a:p>
          <a:r>
            <a:rPr lang="hr-HR" sz="1600" b="1" dirty="0" smtClean="0">
              <a:solidFill>
                <a:srgbClr val="002060"/>
              </a:solidFill>
              <a:effectLst/>
            </a:rPr>
            <a:t>Agencija za strukovno obrazovanje i obrazovanje odraslih, Radnička 37b, 10000 Zagreb</a:t>
          </a:r>
          <a:endParaRPr lang="en-GB" sz="1600" b="1" dirty="0">
            <a:solidFill>
              <a:srgbClr val="002060"/>
            </a:solidFill>
            <a:effectLst/>
          </a:endParaRPr>
        </a:p>
      </dgm:t>
    </dgm:pt>
    <dgm:pt modelId="{00FB081F-4D3C-463A-B1BF-B2C610AFF04E}" type="parTrans" cxnId="{E69857A2-44A2-4904-9085-C21D5637F7E6}">
      <dgm:prSet/>
      <dgm:spPr/>
      <dgm:t>
        <a:bodyPr/>
        <a:lstStyle/>
        <a:p>
          <a:endParaRPr lang="en-GB"/>
        </a:p>
      </dgm:t>
    </dgm:pt>
    <dgm:pt modelId="{C42BCB2E-F13D-48DE-94CD-264396E780A5}" type="sibTrans" cxnId="{E69857A2-44A2-4904-9085-C21D5637F7E6}">
      <dgm:prSet/>
      <dgm:spPr/>
      <dgm:t>
        <a:bodyPr/>
        <a:lstStyle/>
        <a:p>
          <a:endParaRPr lang="en-GB"/>
        </a:p>
      </dgm:t>
    </dgm:pt>
    <dgm:pt modelId="{57E40328-3CFF-4BF2-B4A4-61CD1EE5F528}" type="pres">
      <dgm:prSet presAssocID="{C8B39166-B75F-4818-B9EE-A9554435D668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37E94C9-B568-4EFA-B08D-9B364B34CC9C}" type="pres">
      <dgm:prSet presAssocID="{C8B39166-B75F-4818-B9EE-A9554435D668}" presName="arrow" presStyleLbl="bgShp" presStyleIdx="0" presStyleCnt="1" custScaleX="97399" custScaleY="99206"/>
      <dgm:spPr/>
    </dgm:pt>
    <dgm:pt modelId="{04FDA678-46D7-49D0-84F9-CCCC4C3B0FF4}" type="pres">
      <dgm:prSet presAssocID="{C8B39166-B75F-4818-B9EE-A9554435D668}" presName="arrowDiagram4" presStyleCnt="0"/>
      <dgm:spPr/>
    </dgm:pt>
    <dgm:pt modelId="{3D2BF4FA-F2A3-4C61-857A-26F90FC5063E}" type="pres">
      <dgm:prSet presAssocID="{F33DF363-7D4B-4A20-94A3-A3E790903E0B}" presName="bullet4a" presStyleLbl="node1" presStyleIdx="0" presStyleCnt="4"/>
      <dgm:spPr/>
    </dgm:pt>
    <dgm:pt modelId="{EFBA9236-90C2-42BD-BD01-4A3B999973BC}" type="pres">
      <dgm:prSet presAssocID="{F33DF363-7D4B-4A20-94A3-A3E790903E0B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A71D76-140C-4087-8D45-2B712905A251}" type="pres">
      <dgm:prSet presAssocID="{6799D60D-BFD1-416C-A749-7B79DE2A72DA}" presName="bullet4b" presStyleLbl="node1" presStyleIdx="1" presStyleCnt="4"/>
      <dgm:spPr/>
    </dgm:pt>
    <dgm:pt modelId="{7DD1E8E5-3EBD-49AA-ADCD-126B4AE165FD}" type="pres">
      <dgm:prSet presAssocID="{6799D60D-BFD1-416C-A749-7B79DE2A72DA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D1998C-9A91-4AA5-8B33-4412542F6873}" type="pres">
      <dgm:prSet presAssocID="{5D22ACE6-1325-41C3-8F83-282DF7776C81}" presName="bullet4c" presStyleLbl="node1" presStyleIdx="2" presStyleCnt="4"/>
      <dgm:spPr/>
    </dgm:pt>
    <dgm:pt modelId="{3E8581B5-E581-494D-BB6A-F1259E1311D3}" type="pres">
      <dgm:prSet presAssocID="{5D22ACE6-1325-41C3-8F83-282DF7776C81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4699D9-841C-451D-BBDA-2D70810A4121}" type="pres">
      <dgm:prSet presAssocID="{B05696D6-9774-47E5-9C09-274D6154524C}" presName="bullet4d" presStyleLbl="node1" presStyleIdx="3" presStyleCnt="4"/>
      <dgm:spPr/>
    </dgm:pt>
    <dgm:pt modelId="{DD99AC8D-3531-4816-8C2F-A9D4BD785637}" type="pres">
      <dgm:prSet presAssocID="{B05696D6-9774-47E5-9C09-274D6154524C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848E2D8-79D8-408B-9D7E-C2C61D6ACE9C}" type="presOf" srcId="{F33DF363-7D4B-4A20-94A3-A3E790903E0B}" destId="{EFBA9236-90C2-42BD-BD01-4A3B999973BC}" srcOrd="0" destOrd="0" presId="urn:microsoft.com/office/officeart/2005/8/layout/arrow2"/>
    <dgm:cxn modelId="{E69857A2-44A2-4904-9085-C21D5637F7E6}" srcId="{C8B39166-B75F-4818-B9EE-A9554435D668}" destId="{B05696D6-9774-47E5-9C09-274D6154524C}" srcOrd="3" destOrd="0" parTransId="{00FB081F-4D3C-463A-B1BF-B2C610AFF04E}" sibTransId="{C42BCB2E-F13D-48DE-94CD-264396E780A5}"/>
    <dgm:cxn modelId="{33AE8C56-BA6A-4668-835F-19F678BD7075}" srcId="{C8B39166-B75F-4818-B9EE-A9554435D668}" destId="{F33DF363-7D4B-4A20-94A3-A3E790903E0B}" srcOrd="0" destOrd="0" parTransId="{0529CDCC-AAAE-45B7-9769-ADABCF0D9782}" sibTransId="{CFD7B7A5-53A8-4043-858D-5035345C0E5D}"/>
    <dgm:cxn modelId="{BAB52217-EF8E-4BCF-8E9D-658D42AB864A}" type="presOf" srcId="{B05696D6-9774-47E5-9C09-274D6154524C}" destId="{DD99AC8D-3531-4816-8C2F-A9D4BD785637}" srcOrd="0" destOrd="0" presId="urn:microsoft.com/office/officeart/2005/8/layout/arrow2"/>
    <dgm:cxn modelId="{020E53EC-A9EE-4CC1-BAC0-E62592F3C0D8}" type="presOf" srcId="{5D22ACE6-1325-41C3-8F83-282DF7776C81}" destId="{3E8581B5-E581-494D-BB6A-F1259E1311D3}" srcOrd="0" destOrd="0" presId="urn:microsoft.com/office/officeart/2005/8/layout/arrow2"/>
    <dgm:cxn modelId="{BAE88DE3-1108-4692-ABA2-9E7B0E9B8BF8}" srcId="{C8B39166-B75F-4818-B9EE-A9554435D668}" destId="{5D22ACE6-1325-41C3-8F83-282DF7776C81}" srcOrd="2" destOrd="0" parTransId="{A568F35C-6A9F-4098-B111-83CDB12C34EA}" sibTransId="{377F372B-0BAE-43BD-B0E1-EDF8D8464B12}"/>
    <dgm:cxn modelId="{6A105E10-53D5-4703-BA0A-AE62C391ACAD}" type="presOf" srcId="{C8B39166-B75F-4818-B9EE-A9554435D668}" destId="{57E40328-3CFF-4BF2-B4A4-61CD1EE5F528}" srcOrd="0" destOrd="0" presId="urn:microsoft.com/office/officeart/2005/8/layout/arrow2"/>
    <dgm:cxn modelId="{F407A48E-AD94-4EC4-92F3-61338D9FE01C}" srcId="{C8B39166-B75F-4818-B9EE-A9554435D668}" destId="{6799D60D-BFD1-416C-A749-7B79DE2A72DA}" srcOrd="1" destOrd="0" parTransId="{E5324915-35B0-4EF4-8B97-BD2E2F4A73FD}" sibTransId="{5D4D6F49-4D16-4DF6-81E9-7A916B49A19D}"/>
    <dgm:cxn modelId="{E67F3FFD-44CC-4DF3-A937-39015728BE24}" type="presOf" srcId="{6799D60D-BFD1-416C-A749-7B79DE2A72DA}" destId="{7DD1E8E5-3EBD-49AA-ADCD-126B4AE165FD}" srcOrd="0" destOrd="0" presId="urn:microsoft.com/office/officeart/2005/8/layout/arrow2"/>
    <dgm:cxn modelId="{366B906C-139A-4405-8E4C-7D07D44C5209}" type="presParOf" srcId="{57E40328-3CFF-4BF2-B4A4-61CD1EE5F528}" destId="{C37E94C9-B568-4EFA-B08D-9B364B34CC9C}" srcOrd="0" destOrd="0" presId="urn:microsoft.com/office/officeart/2005/8/layout/arrow2"/>
    <dgm:cxn modelId="{2C525834-E03C-4BF5-92F5-7CA620F88AFB}" type="presParOf" srcId="{57E40328-3CFF-4BF2-B4A4-61CD1EE5F528}" destId="{04FDA678-46D7-49D0-84F9-CCCC4C3B0FF4}" srcOrd="1" destOrd="0" presId="urn:microsoft.com/office/officeart/2005/8/layout/arrow2"/>
    <dgm:cxn modelId="{5DA34491-52F6-430F-A6D5-2771FB2BC93B}" type="presParOf" srcId="{04FDA678-46D7-49D0-84F9-CCCC4C3B0FF4}" destId="{3D2BF4FA-F2A3-4C61-857A-26F90FC5063E}" srcOrd="0" destOrd="0" presId="urn:microsoft.com/office/officeart/2005/8/layout/arrow2"/>
    <dgm:cxn modelId="{F6795CC3-062F-4464-A866-99B4FF3F112A}" type="presParOf" srcId="{04FDA678-46D7-49D0-84F9-CCCC4C3B0FF4}" destId="{EFBA9236-90C2-42BD-BD01-4A3B999973BC}" srcOrd="1" destOrd="0" presId="urn:microsoft.com/office/officeart/2005/8/layout/arrow2"/>
    <dgm:cxn modelId="{C6FDCFB2-0ACF-4B72-A256-E728D92E57AA}" type="presParOf" srcId="{04FDA678-46D7-49D0-84F9-CCCC4C3B0FF4}" destId="{88A71D76-140C-4087-8D45-2B712905A251}" srcOrd="2" destOrd="0" presId="urn:microsoft.com/office/officeart/2005/8/layout/arrow2"/>
    <dgm:cxn modelId="{7AE9F7BE-DD78-4CB9-A207-D40CB2490BDE}" type="presParOf" srcId="{04FDA678-46D7-49D0-84F9-CCCC4C3B0FF4}" destId="{7DD1E8E5-3EBD-49AA-ADCD-126B4AE165FD}" srcOrd="3" destOrd="0" presId="urn:microsoft.com/office/officeart/2005/8/layout/arrow2"/>
    <dgm:cxn modelId="{2B607A1A-0CED-4F59-B88A-934B03A66190}" type="presParOf" srcId="{04FDA678-46D7-49D0-84F9-CCCC4C3B0FF4}" destId="{5DD1998C-9A91-4AA5-8B33-4412542F6873}" srcOrd="4" destOrd="0" presId="urn:microsoft.com/office/officeart/2005/8/layout/arrow2"/>
    <dgm:cxn modelId="{5A2761C2-EED9-4755-91DC-77B42A063B32}" type="presParOf" srcId="{04FDA678-46D7-49D0-84F9-CCCC4C3B0FF4}" destId="{3E8581B5-E581-494D-BB6A-F1259E1311D3}" srcOrd="5" destOrd="0" presId="urn:microsoft.com/office/officeart/2005/8/layout/arrow2"/>
    <dgm:cxn modelId="{700EBFF3-23AF-4395-8EC3-956CBA0D1CD6}" type="presParOf" srcId="{04FDA678-46D7-49D0-84F9-CCCC4C3B0FF4}" destId="{734699D9-841C-451D-BBDA-2D70810A4121}" srcOrd="6" destOrd="0" presId="urn:microsoft.com/office/officeart/2005/8/layout/arrow2"/>
    <dgm:cxn modelId="{6462C820-6802-4536-8DDA-9E7EDA336887}" type="presParOf" srcId="{04FDA678-46D7-49D0-84F9-CCCC4C3B0FF4}" destId="{DD99AC8D-3531-4816-8C2F-A9D4BD78563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A6328B-6E1F-4926-ADA6-E3F4EB7C3F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1CC40AC-5F2A-4EF1-A524-198B0BC061AD}">
      <dgm:prSet phldrT="[Text]" custT="1"/>
      <dgm:spPr/>
      <dgm:t>
        <a:bodyPr/>
        <a:lstStyle/>
        <a:p>
          <a:endParaRPr lang="hr-HR" sz="2800" b="1" dirty="0" smtClean="0"/>
        </a:p>
        <a:p>
          <a:r>
            <a:rPr lang="hr-HR" sz="2800" b="1" dirty="0" smtClean="0"/>
            <a:t>Kriterij prihvatljivosti</a:t>
          </a:r>
        </a:p>
        <a:p>
          <a:endParaRPr lang="en-GB" sz="2800" b="1" dirty="0"/>
        </a:p>
      </dgm:t>
    </dgm:pt>
    <dgm:pt modelId="{BA7451AD-2251-4208-92CE-B1E940377995}" type="parTrans" cxnId="{689629D1-8FBA-45EB-B09C-8953E9EA7449}">
      <dgm:prSet/>
      <dgm:spPr/>
      <dgm:t>
        <a:bodyPr/>
        <a:lstStyle/>
        <a:p>
          <a:endParaRPr lang="en-GB"/>
        </a:p>
      </dgm:t>
    </dgm:pt>
    <dgm:pt modelId="{A2673424-1AB1-4582-896E-A372DDF704E1}" type="sibTrans" cxnId="{689629D1-8FBA-45EB-B09C-8953E9EA7449}">
      <dgm:prSet/>
      <dgm:spPr/>
      <dgm:t>
        <a:bodyPr/>
        <a:lstStyle/>
        <a:p>
          <a:endParaRPr lang="en-GB"/>
        </a:p>
      </dgm:t>
    </dgm:pt>
    <dgm:pt modelId="{3A65B556-94A3-44BF-87D4-FA36933DCA6A}">
      <dgm:prSet phldrT="[Text]" custT="1"/>
      <dgm:spPr/>
      <dgm:t>
        <a:bodyPr/>
        <a:lstStyle/>
        <a:p>
          <a:endParaRPr lang="hr-HR" sz="2000" dirty="0" smtClean="0"/>
        </a:p>
        <a:p>
          <a:r>
            <a:rPr lang="hr-HR" sz="2000" dirty="0" smtClean="0"/>
            <a:t>Sudionici</a:t>
          </a:r>
        </a:p>
        <a:p>
          <a:r>
            <a:rPr lang="hr-HR" sz="2000" dirty="0" smtClean="0"/>
            <a:t>(prijavitelji/partneri)</a:t>
          </a:r>
        </a:p>
        <a:p>
          <a:endParaRPr lang="en-GB" sz="2000" dirty="0"/>
        </a:p>
      </dgm:t>
    </dgm:pt>
    <dgm:pt modelId="{670DC527-74FB-48BF-A14D-0B42B0AB5828}" type="parTrans" cxnId="{70A8641C-5A5D-4381-B26A-405821DC176D}">
      <dgm:prSet/>
      <dgm:spPr/>
      <dgm:t>
        <a:bodyPr/>
        <a:lstStyle/>
        <a:p>
          <a:endParaRPr lang="en-GB"/>
        </a:p>
      </dgm:t>
    </dgm:pt>
    <dgm:pt modelId="{9427264F-4F23-4C95-A58B-1B7089DC8C2B}" type="sibTrans" cxnId="{70A8641C-5A5D-4381-B26A-405821DC176D}">
      <dgm:prSet/>
      <dgm:spPr/>
      <dgm:t>
        <a:bodyPr/>
        <a:lstStyle/>
        <a:p>
          <a:endParaRPr lang="en-GB"/>
        </a:p>
      </dgm:t>
    </dgm:pt>
    <dgm:pt modelId="{0137CFD1-C9E4-4642-AA31-174B581D6608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hr-HR" sz="2000" dirty="0" smtClean="0"/>
            <a:t>Projekt</a:t>
          </a:r>
        </a:p>
        <a:p>
          <a:r>
            <a:rPr lang="hr-HR" sz="2000" dirty="0" smtClean="0"/>
            <a:t>(aktivnosti)</a:t>
          </a:r>
          <a:endParaRPr lang="en-GB" sz="2000" dirty="0"/>
        </a:p>
      </dgm:t>
    </dgm:pt>
    <dgm:pt modelId="{4EECD5C2-7528-4938-93AE-815AD71F8B85}" type="parTrans" cxnId="{A9434742-50DD-4622-AEB4-5693A0B7D061}">
      <dgm:prSet/>
      <dgm:spPr/>
      <dgm:t>
        <a:bodyPr/>
        <a:lstStyle/>
        <a:p>
          <a:endParaRPr lang="en-GB"/>
        </a:p>
      </dgm:t>
    </dgm:pt>
    <dgm:pt modelId="{C15A7FAC-2021-48C0-B131-9FE1AD036860}" type="sibTrans" cxnId="{A9434742-50DD-4622-AEB4-5693A0B7D061}">
      <dgm:prSet/>
      <dgm:spPr/>
      <dgm:t>
        <a:bodyPr/>
        <a:lstStyle/>
        <a:p>
          <a:endParaRPr lang="en-GB"/>
        </a:p>
      </dgm:t>
    </dgm:pt>
    <dgm:pt modelId="{7FF47F92-B3D3-4716-8D4A-6BBF60F6EBB3}">
      <dgm:prSet phldrT="[Text]" custT="1"/>
      <dgm:spPr/>
      <dgm:t>
        <a:bodyPr/>
        <a:lstStyle/>
        <a:p>
          <a:r>
            <a:rPr lang="hr-HR" sz="2000" dirty="0" smtClean="0"/>
            <a:t>Troškovi</a:t>
          </a:r>
          <a:endParaRPr lang="en-GB" sz="2000" dirty="0"/>
        </a:p>
      </dgm:t>
    </dgm:pt>
    <dgm:pt modelId="{29570761-5FB9-404C-B91A-CAFD1C61C3DE}" type="parTrans" cxnId="{264E93B3-BA02-4203-83C4-A9A87AE76164}">
      <dgm:prSet/>
      <dgm:spPr/>
      <dgm:t>
        <a:bodyPr/>
        <a:lstStyle/>
        <a:p>
          <a:endParaRPr lang="en-GB"/>
        </a:p>
      </dgm:t>
    </dgm:pt>
    <dgm:pt modelId="{13966C2E-A746-4101-99F8-75E92E5BE9FC}" type="sibTrans" cxnId="{264E93B3-BA02-4203-83C4-A9A87AE76164}">
      <dgm:prSet/>
      <dgm:spPr/>
      <dgm:t>
        <a:bodyPr/>
        <a:lstStyle/>
        <a:p>
          <a:endParaRPr lang="en-GB"/>
        </a:p>
      </dgm:t>
    </dgm:pt>
    <dgm:pt modelId="{BC4F06C2-441F-4770-85CD-7B2E98B171DB}" type="pres">
      <dgm:prSet presAssocID="{7FA6328B-6E1F-4926-ADA6-E3F4EB7C3F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538B18C-14CA-4CCA-AE83-30848C6004F8}" type="pres">
      <dgm:prSet presAssocID="{B1CC40AC-5F2A-4EF1-A524-198B0BC061AD}" presName="hierRoot1" presStyleCnt="0">
        <dgm:presLayoutVars>
          <dgm:hierBranch val="init"/>
        </dgm:presLayoutVars>
      </dgm:prSet>
      <dgm:spPr/>
    </dgm:pt>
    <dgm:pt modelId="{F59C6D42-E156-4C44-8CB7-265A019C3E0E}" type="pres">
      <dgm:prSet presAssocID="{B1CC40AC-5F2A-4EF1-A524-198B0BC061AD}" presName="rootComposite1" presStyleCnt="0"/>
      <dgm:spPr/>
    </dgm:pt>
    <dgm:pt modelId="{8D959A9F-E92D-4D8A-AECF-BAA08BB00F6B}" type="pres">
      <dgm:prSet presAssocID="{B1CC40AC-5F2A-4EF1-A524-198B0BC061AD}" presName="rootText1" presStyleLbl="node0" presStyleIdx="0" presStyleCnt="1" custScaleX="114097" custScaleY="129636" custLinFactNeighborX="184" custLinFactNeighborY="-30168">
        <dgm:presLayoutVars>
          <dgm:chPref val="3"/>
        </dgm:presLayoutVars>
      </dgm:prSet>
      <dgm:spPr>
        <a:prstGeom prst="round1Rect">
          <a:avLst/>
        </a:prstGeom>
      </dgm:spPr>
      <dgm:t>
        <a:bodyPr/>
        <a:lstStyle/>
        <a:p>
          <a:endParaRPr lang="en-GB"/>
        </a:p>
      </dgm:t>
    </dgm:pt>
    <dgm:pt modelId="{447CEDD6-3C2A-4FE5-AA2E-875F05CC3A40}" type="pres">
      <dgm:prSet presAssocID="{B1CC40AC-5F2A-4EF1-A524-198B0BC061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761B0F1-10BA-430A-8E31-E783EF59983D}" type="pres">
      <dgm:prSet presAssocID="{B1CC40AC-5F2A-4EF1-A524-198B0BC061AD}" presName="hierChild2" presStyleCnt="0"/>
      <dgm:spPr/>
    </dgm:pt>
    <dgm:pt modelId="{FCAF7901-03D3-4725-85CE-35818B010496}" type="pres">
      <dgm:prSet presAssocID="{670DC527-74FB-48BF-A14D-0B42B0AB5828}" presName="Name37" presStyleLbl="parChTrans1D2" presStyleIdx="0" presStyleCnt="3"/>
      <dgm:spPr/>
      <dgm:t>
        <a:bodyPr/>
        <a:lstStyle/>
        <a:p>
          <a:endParaRPr lang="en-GB"/>
        </a:p>
      </dgm:t>
    </dgm:pt>
    <dgm:pt modelId="{4633CD24-8848-4981-90BB-705DBA8EE513}" type="pres">
      <dgm:prSet presAssocID="{3A65B556-94A3-44BF-87D4-FA36933DCA6A}" presName="hierRoot2" presStyleCnt="0">
        <dgm:presLayoutVars>
          <dgm:hierBranch val="init"/>
        </dgm:presLayoutVars>
      </dgm:prSet>
      <dgm:spPr/>
    </dgm:pt>
    <dgm:pt modelId="{DFA408EB-8178-4A7C-A851-DA55A4CA2C4D}" type="pres">
      <dgm:prSet presAssocID="{3A65B556-94A3-44BF-87D4-FA36933DCA6A}" presName="rootComposite" presStyleCnt="0"/>
      <dgm:spPr/>
    </dgm:pt>
    <dgm:pt modelId="{6F451C0E-9C8A-478F-80F0-758253514F02}" type="pres">
      <dgm:prSet presAssocID="{3A65B556-94A3-44BF-87D4-FA36933DCA6A}" presName="rootText" presStyleLbl="node2" presStyleIdx="0" presStyleCnt="3" custLinFactNeighborX="407" custLinFactNeighborY="-28218">
        <dgm:presLayoutVars>
          <dgm:chPref val="3"/>
        </dgm:presLayoutVars>
      </dgm:prSet>
      <dgm:spPr>
        <a:prstGeom prst="snipRoundRect">
          <a:avLst/>
        </a:prstGeom>
      </dgm:spPr>
      <dgm:t>
        <a:bodyPr/>
        <a:lstStyle/>
        <a:p>
          <a:endParaRPr lang="en-GB"/>
        </a:p>
      </dgm:t>
    </dgm:pt>
    <dgm:pt modelId="{E91D2262-8DAB-4680-A2AA-1ECC42620BCF}" type="pres">
      <dgm:prSet presAssocID="{3A65B556-94A3-44BF-87D4-FA36933DCA6A}" presName="rootConnector" presStyleLbl="node2" presStyleIdx="0" presStyleCnt="3"/>
      <dgm:spPr/>
      <dgm:t>
        <a:bodyPr/>
        <a:lstStyle/>
        <a:p>
          <a:endParaRPr lang="en-GB"/>
        </a:p>
      </dgm:t>
    </dgm:pt>
    <dgm:pt modelId="{EAC245BD-5257-47EA-A71E-776D9C68CFB0}" type="pres">
      <dgm:prSet presAssocID="{3A65B556-94A3-44BF-87D4-FA36933DCA6A}" presName="hierChild4" presStyleCnt="0"/>
      <dgm:spPr/>
    </dgm:pt>
    <dgm:pt modelId="{BBC87CC6-0713-4A65-85B9-A6541C3D5BFC}" type="pres">
      <dgm:prSet presAssocID="{3A65B556-94A3-44BF-87D4-FA36933DCA6A}" presName="hierChild5" presStyleCnt="0"/>
      <dgm:spPr/>
    </dgm:pt>
    <dgm:pt modelId="{C57A4FCE-53DD-4C88-9CCB-DDAAB7FFE30A}" type="pres">
      <dgm:prSet presAssocID="{4EECD5C2-7528-4938-93AE-815AD71F8B85}" presName="Name37" presStyleLbl="parChTrans1D2" presStyleIdx="1" presStyleCnt="3"/>
      <dgm:spPr/>
      <dgm:t>
        <a:bodyPr/>
        <a:lstStyle/>
        <a:p>
          <a:endParaRPr lang="en-GB"/>
        </a:p>
      </dgm:t>
    </dgm:pt>
    <dgm:pt modelId="{C6CD79B1-2054-4D5E-BEF2-85B7DAC3AE55}" type="pres">
      <dgm:prSet presAssocID="{0137CFD1-C9E4-4642-AA31-174B581D6608}" presName="hierRoot2" presStyleCnt="0">
        <dgm:presLayoutVars>
          <dgm:hierBranch val="init"/>
        </dgm:presLayoutVars>
      </dgm:prSet>
      <dgm:spPr/>
    </dgm:pt>
    <dgm:pt modelId="{67FBA318-D306-4238-828A-EE45EC50D52C}" type="pres">
      <dgm:prSet presAssocID="{0137CFD1-C9E4-4642-AA31-174B581D6608}" presName="rootComposite" presStyleCnt="0"/>
      <dgm:spPr/>
    </dgm:pt>
    <dgm:pt modelId="{D0FE2821-4D48-4D8B-B483-C33E16EAD104}" type="pres">
      <dgm:prSet presAssocID="{0137CFD1-C9E4-4642-AA31-174B581D6608}" presName="rootText" presStyleLbl="node2" presStyleIdx="1" presStyleCnt="3" custLinFactNeighborX="-879" custLinFactNeighborY="-28218">
        <dgm:presLayoutVars>
          <dgm:chPref val="3"/>
        </dgm:presLayoutVars>
      </dgm:prSet>
      <dgm:spPr>
        <a:prstGeom prst="snipRoundRect">
          <a:avLst/>
        </a:prstGeom>
      </dgm:spPr>
      <dgm:t>
        <a:bodyPr/>
        <a:lstStyle/>
        <a:p>
          <a:endParaRPr lang="en-GB"/>
        </a:p>
      </dgm:t>
    </dgm:pt>
    <dgm:pt modelId="{841E351C-838C-4D47-B868-99A30C6C7E8D}" type="pres">
      <dgm:prSet presAssocID="{0137CFD1-C9E4-4642-AA31-174B581D6608}" presName="rootConnector" presStyleLbl="node2" presStyleIdx="1" presStyleCnt="3"/>
      <dgm:spPr/>
      <dgm:t>
        <a:bodyPr/>
        <a:lstStyle/>
        <a:p>
          <a:endParaRPr lang="en-GB"/>
        </a:p>
      </dgm:t>
    </dgm:pt>
    <dgm:pt modelId="{537C9749-02DA-4F26-AF8C-34D53E8163DD}" type="pres">
      <dgm:prSet presAssocID="{0137CFD1-C9E4-4642-AA31-174B581D6608}" presName="hierChild4" presStyleCnt="0"/>
      <dgm:spPr/>
    </dgm:pt>
    <dgm:pt modelId="{47576C13-A989-4C99-9A32-A1B4FFAA822A}" type="pres">
      <dgm:prSet presAssocID="{0137CFD1-C9E4-4642-AA31-174B581D6608}" presName="hierChild5" presStyleCnt="0"/>
      <dgm:spPr/>
    </dgm:pt>
    <dgm:pt modelId="{3E71AD54-EC2C-45C4-A427-FDBDFA4A6DB2}" type="pres">
      <dgm:prSet presAssocID="{29570761-5FB9-404C-B91A-CAFD1C61C3DE}" presName="Name37" presStyleLbl="parChTrans1D2" presStyleIdx="2" presStyleCnt="3"/>
      <dgm:spPr/>
      <dgm:t>
        <a:bodyPr/>
        <a:lstStyle/>
        <a:p>
          <a:endParaRPr lang="en-GB"/>
        </a:p>
      </dgm:t>
    </dgm:pt>
    <dgm:pt modelId="{85DA5027-45CF-4DFA-9A93-7CEF67DFAC78}" type="pres">
      <dgm:prSet presAssocID="{7FF47F92-B3D3-4716-8D4A-6BBF60F6EBB3}" presName="hierRoot2" presStyleCnt="0">
        <dgm:presLayoutVars>
          <dgm:hierBranch val="init"/>
        </dgm:presLayoutVars>
      </dgm:prSet>
      <dgm:spPr/>
    </dgm:pt>
    <dgm:pt modelId="{CCF65F28-119F-40D8-AA52-74C110A9B6A5}" type="pres">
      <dgm:prSet presAssocID="{7FF47F92-B3D3-4716-8D4A-6BBF60F6EBB3}" presName="rootComposite" presStyleCnt="0"/>
      <dgm:spPr/>
    </dgm:pt>
    <dgm:pt modelId="{5D8A1B82-026A-43A9-BB19-CAFBDF02CF62}" type="pres">
      <dgm:prSet presAssocID="{7FF47F92-B3D3-4716-8D4A-6BBF60F6EBB3}" presName="rootText" presStyleLbl="node2" presStyleIdx="2" presStyleCnt="3" custLinFactNeighborX="829" custLinFactNeighborY="-28218">
        <dgm:presLayoutVars>
          <dgm:chPref val="3"/>
        </dgm:presLayoutVars>
      </dgm:prSet>
      <dgm:spPr>
        <a:prstGeom prst="snipRoundRect">
          <a:avLst/>
        </a:prstGeom>
      </dgm:spPr>
      <dgm:t>
        <a:bodyPr/>
        <a:lstStyle/>
        <a:p>
          <a:endParaRPr lang="en-GB"/>
        </a:p>
      </dgm:t>
    </dgm:pt>
    <dgm:pt modelId="{3C03F50A-4273-465B-A0B1-5EC827512B8D}" type="pres">
      <dgm:prSet presAssocID="{7FF47F92-B3D3-4716-8D4A-6BBF60F6EBB3}" presName="rootConnector" presStyleLbl="node2" presStyleIdx="2" presStyleCnt="3"/>
      <dgm:spPr/>
      <dgm:t>
        <a:bodyPr/>
        <a:lstStyle/>
        <a:p>
          <a:endParaRPr lang="en-GB"/>
        </a:p>
      </dgm:t>
    </dgm:pt>
    <dgm:pt modelId="{85D7152A-571D-4060-9EE4-805B0B6D39D8}" type="pres">
      <dgm:prSet presAssocID="{7FF47F92-B3D3-4716-8D4A-6BBF60F6EBB3}" presName="hierChild4" presStyleCnt="0"/>
      <dgm:spPr/>
    </dgm:pt>
    <dgm:pt modelId="{FB7D4578-A50B-49D7-8476-4E1BE8349718}" type="pres">
      <dgm:prSet presAssocID="{7FF47F92-B3D3-4716-8D4A-6BBF60F6EBB3}" presName="hierChild5" presStyleCnt="0"/>
      <dgm:spPr/>
    </dgm:pt>
    <dgm:pt modelId="{C51669B5-2160-4884-849F-A21AA40E4B4E}" type="pres">
      <dgm:prSet presAssocID="{B1CC40AC-5F2A-4EF1-A524-198B0BC061AD}" presName="hierChild3" presStyleCnt="0"/>
      <dgm:spPr/>
    </dgm:pt>
  </dgm:ptLst>
  <dgm:cxnLst>
    <dgm:cxn modelId="{A9434742-50DD-4622-AEB4-5693A0B7D061}" srcId="{B1CC40AC-5F2A-4EF1-A524-198B0BC061AD}" destId="{0137CFD1-C9E4-4642-AA31-174B581D6608}" srcOrd="1" destOrd="0" parTransId="{4EECD5C2-7528-4938-93AE-815AD71F8B85}" sibTransId="{C15A7FAC-2021-48C0-B131-9FE1AD036860}"/>
    <dgm:cxn modelId="{357804AB-081E-4FC6-83E2-BE6AC743804C}" type="presOf" srcId="{B1CC40AC-5F2A-4EF1-A524-198B0BC061AD}" destId="{447CEDD6-3C2A-4FE5-AA2E-875F05CC3A40}" srcOrd="1" destOrd="0" presId="urn:microsoft.com/office/officeart/2005/8/layout/orgChart1"/>
    <dgm:cxn modelId="{0EF5127A-7235-4367-A691-20FFF676F13B}" type="presOf" srcId="{4EECD5C2-7528-4938-93AE-815AD71F8B85}" destId="{C57A4FCE-53DD-4C88-9CCB-DDAAB7FFE30A}" srcOrd="0" destOrd="0" presId="urn:microsoft.com/office/officeart/2005/8/layout/orgChart1"/>
    <dgm:cxn modelId="{F02246AC-6CA7-47FC-AEA4-58E5A36A8FF0}" type="presOf" srcId="{0137CFD1-C9E4-4642-AA31-174B581D6608}" destId="{841E351C-838C-4D47-B868-99A30C6C7E8D}" srcOrd="1" destOrd="0" presId="urn:microsoft.com/office/officeart/2005/8/layout/orgChart1"/>
    <dgm:cxn modelId="{28DFC8B8-DB68-43FD-8965-0FC8A9374AC4}" type="presOf" srcId="{7FA6328B-6E1F-4926-ADA6-E3F4EB7C3FA2}" destId="{BC4F06C2-441F-4770-85CD-7B2E98B171DB}" srcOrd="0" destOrd="0" presId="urn:microsoft.com/office/officeart/2005/8/layout/orgChart1"/>
    <dgm:cxn modelId="{5C2AB7DF-29E6-47C0-AC81-5154E0BF395C}" type="presOf" srcId="{29570761-5FB9-404C-B91A-CAFD1C61C3DE}" destId="{3E71AD54-EC2C-45C4-A427-FDBDFA4A6DB2}" srcOrd="0" destOrd="0" presId="urn:microsoft.com/office/officeart/2005/8/layout/orgChart1"/>
    <dgm:cxn modelId="{264E93B3-BA02-4203-83C4-A9A87AE76164}" srcId="{B1CC40AC-5F2A-4EF1-A524-198B0BC061AD}" destId="{7FF47F92-B3D3-4716-8D4A-6BBF60F6EBB3}" srcOrd="2" destOrd="0" parTransId="{29570761-5FB9-404C-B91A-CAFD1C61C3DE}" sibTransId="{13966C2E-A746-4101-99F8-75E92E5BE9FC}"/>
    <dgm:cxn modelId="{2255E03B-AD8C-431D-9AA7-0B78AA697BF9}" type="presOf" srcId="{670DC527-74FB-48BF-A14D-0B42B0AB5828}" destId="{FCAF7901-03D3-4725-85CE-35818B010496}" srcOrd="0" destOrd="0" presId="urn:microsoft.com/office/officeart/2005/8/layout/orgChart1"/>
    <dgm:cxn modelId="{F334728A-4ED8-4DE7-BEF3-BFBCB84C29C9}" type="presOf" srcId="{3A65B556-94A3-44BF-87D4-FA36933DCA6A}" destId="{E91D2262-8DAB-4680-A2AA-1ECC42620BCF}" srcOrd="1" destOrd="0" presId="urn:microsoft.com/office/officeart/2005/8/layout/orgChart1"/>
    <dgm:cxn modelId="{689629D1-8FBA-45EB-B09C-8953E9EA7449}" srcId="{7FA6328B-6E1F-4926-ADA6-E3F4EB7C3FA2}" destId="{B1CC40AC-5F2A-4EF1-A524-198B0BC061AD}" srcOrd="0" destOrd="0" parTransId="{BA7451AD-2251-4208-92CE-B1E940377995}" sibTransId="{A2673424-1AB1-4582-896E-A372DDF704E1}"/>
    <dgm:cxn modelId="{17B11EA7-3720-42D6-8B48-066325E0CEAA}" type="presOf" srcId="{7FF47F92-B3D3-4716-8D4A-6BBF60F6EBB3}" destId="{5D8A1B82-026A-43A9-BB19-CAFBDF02CF62}" srcOrd="0" destOrd="0" presId="urn:microsoft.com/office/officeart/2005/8/layout/orgChart1"/>
    <dgm:cxn modelId="{26880694-AF38-40DF-8A59-5042D79D37C5}" type="presOf" srcId="{B1CC40AC-5F2A-4EF1-A524-198B0BC061AD}" destId="{8D959A9F-E92D-4D8A-AECF-BAA08BB00F6B}" srcOrd="0" destOrd="0" presId="urn:microsoft.com/office/officeart/2005/8/layout/orgChart1"/>
    <dgm:cxn modelId="{85185E48-BB73-4513-BBA9-58479840C580}" type="presOf" srcId="{3A65B556-94A3-44BF-87D4-FA36933DCA6A}" destId="{6F451C0E-9C8A-478F-80F0-758253514F02}" srcOrd="0" destOrd="0" presId="urn:microsoft.com/office/officeart/2005/8/layout/orgChart1"/>
    <dgm:cxn modelId="{70A8641C-5A5D-4381-B26A-405821DC176D}" srcId="{B1CC40AC-5F2A-4EF1-A524-198B0BC061AD}" destId="{3A65B556-94A3-44BF-87D4-FA36933DCA6A}" srcOrd="0" destOrd="0" parTransId="{670DC527-74FB-48BF-A14D-0B42B0AB5828}" sibTransId="{9427264F-4F23-4C95-A58B-1B7089DC8C2B}"/>
    <dgm:cxn modelId="{AF6581DD-162B-432B-B02F-DDE74D24CA6D}" type="presOf" srcId="{7FF47F92-B3D3-4716-8D4A-6BBF60F6EBB3}" destId="{3C03F50A-4273-465B-A0B1-5EC827512B8D}" srcOrd="1" destOrd="0" presId="urn:microsoft.com/office/officeart/2005/8/layout/orgChart1"/>
    <dgm:cxn modelId="{0B2DDD30-F6FA-44DD-A2F5-E9D9EC417ED8}" type="presOf" srcId="{0137CFD1-C9E4-4642-AA31-174B581D6608}" destId="{D0FE2821-4D48-4D8B-B483-C33E16EAD104}" srcOrd="0" destOrd="0" presId="urn:microsoft.com/office/officeart/2005/8/layout/orgChart1"/>
    <dgm:cxn modelId="{A30B8F2E-FDC3-43F3-802D-4F1C11D7C3A6}" type="presParOf" srcId="{BC4F06C2-441F-4770-85CD-7B2E98B171DB}" destId="{6538B18C-14CA-4CCA-AE83-30848C6004F8}" srcOrd="0" destOrd="0" presId="urn:microsoft.com/office/officeart/2005/8/layout/orgChart1"/>
    <dgm:cxn modelId="{14AFE74B-0DAB-4231-AA8B-54BD03E4FCE0}" type="presParOf" srcId="{6538B18C-14CA-4CCA-AE83-30848C6004F8}" destId="{F59C6D42-E156-4C44-8CB7-265A019C3E0E}" srcOrd="0" destOrd="0" presId="urn:microsoft.com/office/officeart/2005/8/layout/orgChart1"/>
    <dgm:cxn modelId="{79585FAA-11BE-4CC6-BFC4-3AA2A88F2556}" type="presParOf" srcId="{F59C6D42-E156-4C44-8CB7-265A019C3E0E}" destId="{8D959A9F-E92D-4D8A-AECF-BAA08BB00F6B}" srcOrd="0" destOrd="0" presId="urn:microsoft.com/office/officeart/2005/8/layout/orgChart1"/>
    <dgm:cxn modelId="{02ECC64C-24B9-49E9-8CFF-50287265B796}" type="presParOf" srcId="{F59C6D42-E156-4C44-8CB7-265A019C3E0E}" destId="{447CEDD6-3C2A-4FE5-AA2E-875F05CC3A40}" srcOrd="1" destOrd="0" presId="urn:microsoft.com/office/officeart/2005/8/layout/orgChart1"/>
    <dgm:cxn modelId="{8E292A67-D64F-46B9-ACE4-7E7DFEFC8EBC}" type="presParOf" srcId="{6538B18C-14CA-4CCA-AE83-30848C6004F8}" destId="{B761B0F1-10BA-430A-8E31-E783EF59983D}" srcOrd="1" destOrd="0" presId="urn:microsoft.com/office/officeart/2005/8/layout/orgChart1"/>
    <dgm:cxn modelId="{F59709D2-ED19-4734-9D86-9CF19FFC3C1B}" type="presParOf" srcId="{B761B0F1-10BA-430A-8E31-E783EF59983D}" destId="{FCAF7901-03D3-4725-85CE-35818B010496}" srcOrd="0" destOrd="0" presId="urn:microsoft.com/office/officeart/2005/8/layout/orgChart1"/>
    <dgm:cxn modelId="{99264F92-38FA-4B9D-8F0D-9A49D1D515EC}" type="presParOf" srcId="{B761B0F1-10BA-430A-8E31-E783EF59983D}" destId="{4633CD24-8848-4981-90BB-705DBA8EE513}" srcOrd="1" destOrd="0" presId="urn:microsoft.com/office/officeart/2005/8/layout/orgChart1"/>
    <dgm:cxn modelId="{F46ADAB3-E720-4E83-9C1E-5DAB99A785FA}" type="presParOf" srcId="{4633CD24-8848-4981-90BB-705DBA8EE513}" destId="{DFA408EB-8178-4A7C-A851-DA55A4CA2C4D}" srcOrd="0" destOrd="0" presId="urn:microsoft.com/office/officeart/2005/8/layout/orgChart1"/>
    <dgm:cxn modelId="{D528CB47-1A0D-458F-BE55-939AF5E9D142}" type="presParOf" srcId="{DFA408EB-8178-4A7C-A851-DA55A4CA2C4D}" destId="{6F451C0E-9C8A-478F-80F0-758253514F02}" srcOrd="0" destOrd="0" presId="urn:microsoft.com/office/officeart/2005/8/layout/orgChart1"/>
    <dgm:cxn modelId="{4151EF83-F953-4D72-A7F5-F3756874C986}" type="presParOf" srcId="{DFA408EB-8178-4A7C-A851-DA55A4CA2C4D}" destId="{E91D2262-8DAB-4680-A2AA-1ECC42620BCF}" srcOrd="1" destOrd="0" presId="urn:microsoft.com/office/officeart/2005/8/layout/orgChart1"/>
    <dgm:cxn modelId="{FB1BB88C-2E28-4A19-BEF3-99966DA10D0B}" type="presParOf" srcId="{4633CD24-8848-4981-90BB-705DBA8EE513}" destId="{EAC245BD-5257-47EA-A71E-776D9C68CFB0}" srcOrd="1" destOrd="0" presId="urn:microsoft.com/office/officeart/2005/8/layout/orgChart1"/>
    <dgm:cxn modelId="{18F9AA32-06E9-4D48-9E4C-7E1BF441EACD}" type="presParOf" srcId="{4633CD24-8848-4981-90BB-705DBA8EE513}" destId="{BBC87CC6-0713-4A65-85B9-A6541C3D5BFC}" srcOrd="2" destOrd="0" presId="urn:microsoft.com/office/officeart/2005/8/layout/orgChart1"/>
    <dgm:cxn modelId="{6E58612B-E390-4262-BCAB-81D4AAE6AEB6}" type="presParOf" srcId="{B761B0F1-10BA-430A-8E31-E783EF59983D}" destId="{C57A4FCE-53DD-4C88-9CCB-DDAAB7FFE30A}" srcOrd="2" destOrd="0" presId="urn:microsoft.com/office/officeart/2005/8/layout/orgChart1"/>
    <dgm:cxn modelId="{ED26F0DE-7902-434C-971E-3A0BE919F41E}" type="presParOf" srcId="{B761B0F1-10BA-430A-8E31-E783EF59983D}" destId="{C6CD79B1-2054-4D5E-BEF2-85B7DAC3AE55}" srcOrd="3" destOrd="0" presId="urn:microsoft.com/office/officeart/2005/8/layout/orgChart1"/>
    <dgm:cxn modelId="{EAE5E3E8-C6B2-4222-9D8F-9C1704549371}" type="presParOf" srcId="{C6CD79B1-2054-4D5E-BEF2-85B7DAC3AE55}" destId="{67FBA318-D306-4238-828A-EE45EC50D52C}" srcOrd="0" destOrd="0" presId="urn:microsoft.com/office/officeart/2005/8/layout/orgChart1"/>
    <dgm:cxn modelId="{E0BBEB20-0D6C-4ADB-BAD4-ABCE638A97DE}" type="presParOf" srcId="{67FBA318-D306-4238-828A-EE45EC50D52C}" destId="{D0FE2821-4D48-4D8B-B483-C33E16EAD104}" srcOrd="0" destOrd="0" presId="urn:microsoft.com/office/officeart/2005/8/layout/orgChart1"/>
    <dgm:cxn modelId="{9E8A6BC6-2101-42C8-9D64-974724AF5A83}" type="presParOf" srcId="{67FBA318-D306-4238-828A-EE45EC50D52C}" destId="{841E351C-838C-4D47-B868-99A30C6C7E8D}" srcOrd="1" destOrd="0" presId="urn:microsoft.com/office/officeart/2005/8/layout/orgChart1"/>
    <dgm:cxn modelId="{5D88347A-BAAB-4920-866B-57E8745B3E45}" type="presParOf" srcId="{C6CD79B1-2054-4D5E-BEF2-85B7DAC3AE55}" destId="{537C9749-02DA-4F26-AF8C-34D53E8163DD}" srcOrd="1" destOrd="0" presId="urn:microsoft.com/office/officeart/2005/8/layout/orgChart1"/>
    <dgm:cxn modelId="{D0B86234-7671-4EC6-8414-31F1064C1CBD}" type="presParOf" srcId="{C6CD79B1-2054-4D5E-BEF2-85B7DAC3AE55}" destId="{47576C13-A989-4C99-9A32-A1B4FFAA822A}" srcOrd="2" destOrd="0" presId="urn:microsoft.com/office/officeart/2005/8/layout/orgChart1"/>
    <dgm:cxn modelId="{CA635AE7-69DD-43D6-A3D1-9BA3199ED5A7}" type="presParOf" srcId="{B761B0F1-10BA-430A-8E31-E783EF59983D}" destId="{3E71AD54-EC2C-45C4-A427-FDBDFA4A6DB2}" srcOrd="4" destOrd="0" presId="urn:microsoft.com/office/officeart/2005/8/layout/orgChart1"/>
    <dgm:cxn modelId="{AABE52AC-14FB-4036-860A-EF82017833B2}" type="presParOf" srcId="{B761B0F1-10BA-430A-8E31-E783EF59983D}" destId="{85DA5027-45CF-4DFA-9A93-7CEF67DFAC78}" srcOrd="5" destOrd="0" presId="urn:microsoft.com/office/officeart/2005/8/layout/orgChart1"/>
    <dgm:cxn modelId="{CA00D7B1-51CB-4389-A6C6-E71EFAFD67BE}" type="presParOf" srcId="{85DA5027-45CF-4DFA-9A93-7CEF67DFAC78}" destId="{CCF65F28-119F-40D8-AA52-74C110A9B6A5}" srcOrd="0" destOrd="0" presId="urn:microsoft.com/office/officeart/2005/8/layout/orgChart1"/>
    <dgm:cxn modelId="{F01C1C62-6134-4D20-85E7-3406C5B3C85B}" type="presParOf" srcId="{CCF65F28-119F-40D8-AA52-74C110A9B6A5}" destId="{5D8A1B82-026A-43A9-BB19-CAFBDF02CF62}" srcOrd="0" destOrd="0" presId="urn:microsoft.com/office/officeart/2005/8/layout/orgChart1"/>
    <dgm:cxn modelId="{AD8A49D5-75D3-41CE-800B-08C09E220C6E}" type="presParOf" srcId="{CCF65F28-119F-40D8-AA52-74C110A9B6A5}" destId="{3C03F50A-4273-465B-A0B1-5EC827512B8D}" srcOrd="1" destOrd="0" presId="urn:microsoft.com/office/officeart/2005/8/layout/orgChart1"/>
    <dgm:cxn modelId="{F1F66174-7157-48D2-8B5A-677F0F8D78CB}" type="presParOf" srcId="{85DA5027-45CF-4DFA-9A93-7CEF67DFAC78}" destId="{85D7152A-571D-4060-9EE4-805B0B6D39D8}" srcOrd="1" destOrd="0" presId="urn:microsoft.com/office/officeart/2005/8/layout/orgChart1"/>
    <dgm:cxn modelId="{1203C219-147A-4CE2-8F09-F6D25EAD507E}" type="presParOf" srcId="{85DA5027-45CF-4DFA-9A93-7CEF67DFAC78}" destId="{FB7D4578-A50B-49D7-8476-4E1BE8349718}" srcOrd="2" destOrd="0" presId="urn:microsoft.com/office/officeart/2005/8/layout/orgChart1"/>
    <dgm:cxn modelId="{C9C77A95-4457-47E7-8711-9B07BE5D1FD9}" type="presParOf" srcId="{6538B18C-14CA-4CCA-AE83-30848C6004F8}" destId="{C51669B5-2160-4884-849F-A21AA40E4B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010F8-FE7A-439A-B534-80F50F528982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5528538-872A-44AE-AE62-C9092F3995B9}">
      <dgm:prSet custT="1"/>
      <dgm:spPr/>
      <dgm:t>
        <a:bodyPr/>
        <a:lstStyle/>
        <a:p>
          <a:pPr rtl="0"/>
          <a:r>
            <a:rPr lang="en-GB" sz="1400" dirty="0" smtClean="0">
              <a:solidFill>
                <a:schemeClr val="bg1"/>
              </a:solidFill>
            </a:rPr>
            <a:t>1.</a:t>
          </a:r>
          <a:r>
            <a:rPr lang="hr-HR" sz="1400" dirty="0" smtClean="0">
              <a:solidFill>
                <a:schemeClr val="bg1"/>
              </a:solidFill>
            </a:rPr>
            <a:t> </a:t>
          </a:r>
          <a:r>
            <a:rPr lang="en-GB" sz="1400" dirty="0" smtClean="0">
              <a:solidFill>
                <a:schemeClr val="bg1"/>
              </a:solidFill>
            </a:rPr>
            <a:t>biti pravna osoba  </a:t>
          </a:r>
          <a:endParaRPr lang="en-GB" sz="1400" dirty="0">
            <a:solidFill>
              <a:schemeClr val="bg1"/>
            </a:solidFill>
          </a:endParaRPr>
        </a:p>
      </dgm:t>
    </dgm:pt>
    <dgm:pt modelId="{AA41BA1D-F0DA-4C24-BEEB-A3BAD0D0A3C4}" type="parTrans" cxnId="{10D46009-4507-45A3-A5F9-A244B5C541F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4CA609B-A71F-404E-AEE8-DA27FFDF4EAE}" type="sibTrans" cxnId="{10D46009-4507-45A3-A5F9-A244B5C541F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E8E0714-669B-4755-87E6-7CD1AC164696}">
      <dgm:prSet custT="1"/>
      <dgm:spPr/>
      <dgm:t>
        <a:bodyPr/>
        <a:lstStyle/>
        <a:p>
          <a:pPr rtl="0"/>
          <a:r>
            <a:rPr lang="en-GB" sz="1400" dirty="0" smtClean="0">
              <a:solidFill>
                <a:schemeClr val="bg1"/>
              </a:solidFill>
            </a:rPr>
            <a:t>2.</a:t>
          </a:r>
          <a:r>
            <a:rPr lang="hr-HR" sz="1400" dirty="0" smtClean="0">
              <a:solidFill>
                <a:schemeClr val="bg1"/>
              </a:solidFill>
            </a:rPr>
            <a:t> </a:t>
          </a:r>
          <a:r>
            <a:rPr lang="en-GB" sz="1400" dirty="0" smtClean="0">
              <a:solidFill>
                <a:schemeClr val="bg1"/>
              </a:solidFill>
            </a:rPr>
            <a:t>biti </a:t>
          </a:r>
          <a:r>
            <a:rPr lang="hr-HR" sz="1400" dirty="0" smtClean="0">
              <a:solidFill>
                <a:schemeClr val="bg1"/>
              </a:solidFill>
            </a:rPr>
            <a:t>registriran za obavljanje djelatnosti u RH</a:t>
          </a:r>
          <a:endParaRPr lang="en-GB" sz="1400" dirty="0">
            <a:solidFill>
              <a:schemeClr val="bg1"/>
            </a:solidFill>
          </a:endParaRPr>
        </a:p>
      </dgm:t>
    </dgm:pt>
    <dgm:pt modelId="{D07CFAE9-177A-45DC-8D6F-F5DA82D075EB}" type="parTrans" cxnId="{628DC0C1-CD10-464B-9752-95BFB821920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549AB6F0-96F6-4714-B214-5EAE588E1B26}" type="sibTrans" cxnId="{628DC0C1-CD10-464B-9752-95BFB821920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7DFDE5C-41A7-4616-8988-DA226E78BEB3}">
      <dgm:prSet custT="1"/>
      <dgm:spPr/>
      <dgm:t>
        <a:bodyPr/>
        <a:lstStyle/>
        <a:p>
          <a:pPr rtl="0"/>
          <a:r>
            <a:rPr lang="en-GB" sz="1400" dirty="0" smtClean="0">
              <a:solidFill>
                <a:schemeClr val="bg1"/>
              </a:solidFill>
            </a:rPr>
            <a:t>3.</a:t>
          </a:r>
          <a:r>
            <a:rPr lang="hr-HR" sz="1400" dirty="0" smtClean="0">
              <a:solidFill>
                <a:schemeClr val="bg1"/>
              </a:solidFill>
            </a:rPr>
            <a:t> </a:t>
          </a:r>
          <a:r>
            <a:rPr lang="en-GB" sz="1400" dirty="0" smtClean="0">
              <a:solidFill>
                <a:schemeClr val="bg1"/>
              </a:solidFill>
            </a:rPr>
            <a:t>imati plaćene sve poreze i druga obvezna davanja u skladu s nacionalnim zakonodavstvom</a:t>
          </a:r>
          <a:endParaRPr lang="en-GB" sz="1400" dirty="0">
            <a:solidFill>
              <a:schemeClr val="bg1"/>
            </a:solidFill>
          </a:endParaRPr>
        </a:p>
      </dgm:t>
    </dgm:pt>
    <dgm:pt modelId="{97C9311E-836E-4302-8ABC-BBCA9F1A8A3B}" type="parTrans" cxnId="{944E3CBA-BC07-4B16-AA41-0801063A9D2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65B2D2-5568-481E-B783-C778AAECACA4}" type="sibTrans" cxnId="{944E3CBA-BC07-4B16-AA41-0801063A9D2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31D27A4-4D8D-49FB-A9AC-6EE78D0C822A}">
      <dgm:prSet custT="1"/>
      <dgm:spPr/>
      <dgm:t>
        <a:bodyPr/>
        <a:lstStyle/>
        <a:p>
          <a:pPr rtl="0"/>
          <a:r>
            <a:rPr lang="en-GB" sz="1400" dirty="0" smtClean="0">
              <a:solidFill>
                <a:schemeClr val="bg1"/>
              </a:solidFill>
            </a:rPr>
            <a:t>4.</a:t>
          </a:r>
          <a:r>
            <a:rPr lang="hr-HR" sz="1400" dirty="0" smtClean="0">
              <a:solidFill>
                <a:schemeClr val="bg1"/>
              </a:solidFill>
            </a:rPr>
            <a:t> </a:t>
          </a:r>
          <a:r>
            <a:rPr lang="en-GB" sz="1400" dirty="0" smtClean="0">
              <a:solidFill>
                <a:schemeClr val="bg1"/>
              </a:solidFill>
            </a:rPr>
            <a:t>nije u postupku prestanka rada</a:t>
          </a:r>
          <a:r>
            <a:rPr lang="hr-HR" sz="1400" dirty="0" smtClean="0">
              <a:solidFill>
                <a:schemeClr val="bg1"/>
              </a:solidFill>
            </a:rPr>
            <a:t>;  </a:t>
          </a:r>
          <a:endParaRPr lang="en-GB" sz="1400" dirty="0">
            <a:solidFill>
              <a:schemeClr val="bg1"/>
            </a:solidFill>
          </a:endParaRPr>
        </a:p>
      </dgm:t>
    </dgm:pt>
    <dgm:pt modelId="{466DECC3-77A8-4866-9FF4-8143FD5772DB}" type="parTrans" cxnId="{A0577091-EA23-40AC-B866-175D8F07BA99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4CB270-3B7B-4FE1-B64E-88436F33536D}" type="sibTrans" cxnId="{A0577091-EA23-40AC-B866-175D8F07BA99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D48B698-C367-47E4-823B-C2D7DCC75BC7}">
      <dgm:prSet custT="1"/>
      <dgm:spPr/>
      <dgm:t>
        <a:bodyPr/>
        <a:lstStyle/>
        <a:p>
          <a:pPr rtl="0"/>
          <a:r>
            <a:rPr lang="en-GB" sz="1400" dirty="0" smtClean="0">
              <a:solidFill>
                <a:schemeClr val="bg1"/>
              </a:solidFill>
            </a:rPr>
            <a:t>5.</a:t>
          </a:r>
          <a:r>
            <a:rPr lang="hr-HR" sz="1400" dirty="0" smtClean="0">
              <a:solidFill>
                <a:schemeClr val="bg1"/>
              </a:solidFill>
            </a:rPr>
            <a:t> nije u stečajnom postupku, postupku prisilne naplate ili postupku likvidacije</a:t>
          </a:r>
          <a:r>
            <a:rPr lang="en-GB" sz="1400" dirty="0" smtClean="0">
              <a:solidFill>
                <a:schemeClr val="bg1"/>
              </a:solidFill>
            </a:rPr>
            <a:t>;</a:t>
          </a:r>
          <a:endParaRPr lang="en-GB" sz="1400" dirty="0">
            <a:solidFill>
              <a:schemeClr val="bg1"/>
            </a:solidFill>
          </a:endParaRPr>
        </a:p>
      </dgm:t>
    </dgm:pt>
    <dgm:pt modelId="{6612CD3B-989B-4976-88B6-0732E59E0C37}" type="parTrans" cxnId="{0A0EF28F-7BD8-4D7C-B72A-87375C2359D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941D913-149B-4DDA-B930-0AF400A11DB5}" type="sibTrans" cxnId="{0A0EF28F-7BD8-4D7C-B72A-87375C2359D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16B5E2E-FE67-4115-9B91-C6683E27A435}">
      <dgm:prSet custT="1"/>
      <dgm:spPr/>
      <dgm:t>
        <a:bodyPr/>
        <a:lstStyle/>
        <a:p>
          <a:pPr rtl="0"/>
          <a:r>
            <a:rPr lang="en-GB" sz="1400" dirty="0" smtClean="0">
              <a:solidFill>
                <a:schemeClr val="bg1"/>
              </a:solidFill>
            </a:rPr>
            <a:t>6.</a:t>
          </a:r>
          <a:r>
            <a:rPr lang="hr-HR" sz="1400" dirty="0" smtClean="0">
              <a:solidFill>
                <a:schemeClr val="bg1"/>
              </a:solidFill>
            </a:rPr>
            <a:t> </a:t>
          </a:r>
          <a:r>
            <a:rPr lang="en-GB" sz="1400" dirty="0" smtClean="0">
              <a:solidFill>
                <a:schemeClr val="bg1"/>
              </a:solidFill>
            </a:rPr>
            <a:t>nije prekršio odredbe o namjenskom korištenju sredstava iz Europskog socijalnog fonda i drugih izvora javnih sredstava.</a:t>
          </a:r>
          <a:endParaRPr lang="en-GB" sz="1400" dirty="0">
            <a:solidFill>
              <a:schemeClr val="bg1"/>
            </a:solidFill>
          </a:endParaRPr>
        </a:p>
      </dgm:t>
    </dgm:pt>
    <dgm:pt modelId="{E634E2E4-2D90-48C0-908D-E6ED9F77138F}" type="parTrans" cxnId="{0B033923-A223-4A89-B285-22F72509340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B9CC997-CCB5-4D63-866E-47F20BE20291}" type="sibTrans" cxnId="{0B033923-A223-4A89-B285-22F72509340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E66DB0-35E6-4D10-9644-C195ACFC77D7}" type="pres">
      <dgm:prSet presAssocID="{643010F8-FE7A-439A-B534-80F50F52898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097ED0-81DD-4EA0-B6CE-9064E6692AA3}" type="pres">
      <dgm:prSet presAssocID="{A5528538-872A-44AE-AE62-C9092F3995B9}" presName="composite" presStyleCnt="0"/>
      <dgm:spPr/>
    </dgm:pt>
    <dgm:pt modelId="{29B25B1E-E51F-4E5E-8D9C-35B1FF247E1C}" type="pres">
      <dgm:prSet presAssocID="{A5528538-872A-44AE-AE62-C9092F3995B9}" presName="imgShp" presStyleLbl="fgImgPlace1" presStyleIdx="0" presStyleCnt="6" custLinFactX="-19601" custLinFactNeighborX="-100000" custLinFactNeighborY="-18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A81BA13-289D-4FDD-A1C1-AF8D290CC838}" type="pres">
      <dgm:prSet presAssocID="{A5528538-872A-44AE-AE62-C9092F3995B9}" presName="txShp" presStyleLbl="node1" presStyleIdx="0" presStyleCnt="6" custScaleX="123462" custLinFactNeighborX="-110" custLinFactNeighborY="-2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B8C49A-51B4-4DB9-9024-E3164145D4AE}" type="pres">
      <dgm:prSet presAssocID="{94CA609B-A71F-404E-AEE8-DA27FFDF4EAE}" presName="spacing" presStyleCnt="0"/>
      <dgm:spPr/>
    </dgm:pt>
    <dgm:pt modelId="{2B15A7C0-A1B6-4703-806F-3F37A4D65DE4}" type="pres">
      <dgm:prSet presAssocID="{0E8E0714-669B-4755-87E6-7CD1AC164696}" presName="composite" presStyleCnt="0"/>
      <dgm:spPr/>
    </dgm:pt>
    <dgm:pt modelId="{18314AF5-1B41-4A68-869B-332558B8D4E4}" type="pres">
      <dgm:prSet presAssocID="{0E8E0714-669B-4755-87E6-7CD1AC164696}" presName="imgShp" presStyleLbl="fgImgPlace1" presStyleIdx="1" presStyleCnt="6" custScaleX="102173" custLinFactX="-18515" custLinFactNeighborX="-100000" custLinFactNeighborY="43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2BAC74F-AFB0-44D5-88FA-0CCAA6514846}" type="pres">
      <dgm:prSet presAssocID="{0E8E0714-669B-4755-87E6-7CD1AC164696}" presName="txShp" presStyleLbl="node1" presStyleIdx="1" presStyleCnt="6" custScaleX="1236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8491C7-C501-4701-96F0-9AD2051CA4B8}" type="pres">
      <dgm:prSet presAssocID="{549AB6F0-96F6-4714-B214-5EAE588E1B26}" presName="spacing" presStyleCnt="0"/>
      <dgm:spPr/>
    </dgm:pt>
    <dgm:pt modelId="{B5BC8CD2-9EE6-4FC9-90F2-EF2484244A6B}" type="pres">
      <dgm:prSet presAssocID="{F7DFDE5C-41A7-4616-8988-DA226E78BEB3}" presName="composite" presStyleCnt="0"/>
      <dgm:spPr/>
    </dgm:pt>
    <dgm:pt modelId="{263DF6E0-CE0F-42F1-B51E-A783C0CD99BE}" type="pres">
      <dgm:prSet presAssocID="{F7DFDE5C-41A7-4616-8988-DA226E78BEB3}" presName="imgShp" presStyleLbl="fgImgPlace1" presStyleIdx="2" presStyleCnt="6" custLinFactX="-19601" custLinFactNeighborX="-100000" custLinFactNeighborY="1050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5B8AFFA-C31B-4180-A809-21524805B644}" type="pres">
      <dgm:prSet presAssocID="{F7DFDE5C-41A7-4616-8988-DA226E78BEB3}" presName="txShp" presStyleLbl="node1" presStyleIdx="2" presStyleCnt="6" custScaleX="1236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74EAFA-A616-4A84-AAC7-9C4FF3A28107}" type="pres">
      <dgm:prSet presAssocID="{1765B2D2-5568-481E-B783-C778AAECACA4}" presName="spacing" presStyleCnt="0"/>
      <dgm:spPr/>
    </dgm:pt>
    <dgm:pt modelId="{C1AA956F-012E-41A4-B250-D3FB9C488CF3}" type="pres">
      <dgm:prSet presAssocID="{431D27A4-4D8D-49FB-A9AC-6EE78D0C822A}" presName="composite" presStyleCnt="0"/>
      <dgm:spPr/>
    </dgm:pt>
    <dgm:pt modelId="{50E3D2A1-8009-4444-97B2-229ED3BEE555}" type="pres">
      <dgm:prSet presAssocID="{431D27A4-4D8D-49FB-A9AC-6EE78D0C822A}" presName="imgShp" presStyleLbl="fgImgPlace1" presStyleIdx="3" presStyleCnt="6" custLinFactX="-19601" custLinFactNeighborX="-100000" custLinFactNeighborY="166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CE6BF67-2B3C-44E5-8EE9-C980F10B94EA}" type="pres">
      <dgm:prSet presAssocID="{431D27A4-4D8D-49FB-A9AC-6EE78D0C822A}" presName="txShp" presStyleLbl="node1" presStyleIdx="3" presStyleCnt="6" custScaleX="123682" custLinFactNeighborX="0" custLinFactNeighborY="16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D10735-DF83-4E8C-A631-CBF90F426A5C}" type="pres">
      <dgm:prSet presAssocID="{DC4CB270-3B7B-4FE1-B64E-88436F33536D}" presName="spacing" presStyleCnt="0"/>
      <dgm:spPr/>
    </dgm:pt>
    <dgm:pt modelId="{E57CE4A7-B6BC-4924-B53C-6DA73321C995}" type="pres">
      <dgm:prSet presAssocID="{9D48B698-C367-47E4-823B-C2D7DCC75BC7}" presName="composite" presStyleCnt="0"/>
      <dgm:spPr/>
    </dgm:pt>
    <dgm:pt modelId="{AE866A7D-72A6-460C-A7DA-80EA72F072BF}" type="pres">
      <dgm:prSet presAssocID="{9D48B698-C367-47E4-823B-C2D7DCC75BC7}" presName="imgShp" presStyleLbl="fgImgPlace1" presStyleIdx="4" presStyleCnt="6" custLinFactX="-19601" custLinFactNeighborX="-100000" custLinFactNeighborY="228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508729E-2387-4460-B29D-B5C3F0C2FAA5}" type="pres">
      <dgm:prSet presAssocID="{9D48B698-C367-47E4-823B-C2D7DCC75BC7}" presName="txShp" presStyleLbl="node1" presStyleIdx="4" presStyleCnt="6" custScaleX="1236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2BE7AF-5E39-4C06-93C2-22B9D98766FB}" type="pres">
      <dgm:prSet presAssocID="{D941D913-149B-4DDA-B930-0AF400A11DB5}" presName="spacing" presStyleCnt="0"/>
      <dgm:spPr/>
    </dgm:pt>
    <dgm:pt modelId="{E59F1364-5C90-4ADF-B5A3-8FEFA246644B}" type="pres">
      <dgm:prSet presAssocID="{616B5E2E-FE67-4115-9B91-C6683E27A435}" presName="composite" presStyleCnt="0"/>
      <dgm:spPr/>
    </dgm:pt>
    <dgm:pt modelId="{A02E8AFB-48E5-4393-ADCF-997BC0096FD9}" type="pres">
      <dgm:prSet presAssocID="{616B5E2E-FE67-4115-9B91-C6683E27A435}" presName="imgShp" presStyleLbl="fgImgPlace1" presStyleIdx="5" presStyleCnt="6" custLinFactX="-19601" custLinFactNeighborX="-100000" custLinFactNeighborY="290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6474C7B-F887-4630-BD83-1C0E920B736D}" type="pres">
      <dgm:prSet presAssocID="{616B5E2E-FE67-4115-9B91-C6683E27A435}" presName="txShp" presStyleLbl="node1" presStyleIdx="5" presStyleCnt="6" custScaleX="1236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033923-A223-4A89-B285-22F72509340E}" srcId="{643010F8-FE7A-439A-B534-80F50F528982}" destId="{616B5E2E-FE67-4115-9B91-C6683E27A435}" srcOrd="5" destOrd="0" parTransId="{E634E2E4-2D90-48C0-908D-E6ED9F77138F}" sibTransId="{8B9CC997-CCB5-4D63-866E-47F20BE20291}"/>
    <dgm:cxn modelId="{0A0EF28F-7BD8-4D7C-B72A-87375C2359DB}" srcId="{643010F8-FE7A-439A-B534-80F50F528982}" destId="{9D48B698-C367-47E4-823B-C2D7DCC75BC7}" srcOrd="4" destOrd="0" parTransId="{6612CD3B-989B-4976-88B6-0732E59E0C37}" sibTransId="{D941D913-149B-4DDA-B930-0AF400A11DB5}"/>
    <dgm:cxn modelId="{8032C570-3D86-481B-B8D7-15ADCF655230}" type="presOf" srcId="{F7DFDE5C-41A7-4616-8988-DA226E78BEB3}" destId="{25B8AFFA-C31B-4180-A809-21524805B644}" srcOrd="0" destOrd="0" presId="urn:microsoft.com/office/officeart/2005/8/layout/vList3#1"/>
    <dgm:cxn modelId="{A830EC35-652A-491C-9524-4DABAEF5998C}" type="presOf" srcId="{9D48B698-C367-47E4-823B-C2D7DCC75BC7}" destId="{C508729E-2387-4460-B29D-B5C3F0C2FAA5}" srcOrd="0" destOrd="0" presId="urn:microsoft.com/office/officeart/2005/8/layout/vList3#1"/>
    <dgm:cxn modelId="{628DC0C1-CD10-464B-9752-95BFB8219201}" srcId="{643010F8-FE7A-439A-B534-80F50F528982}" destId="{0E8E0714-669B-4755-87E6-7CD1AC164696}" srcOrd="1" destOrd="0" parTransId="{D07CFAE9-177A-45DC-8D6F-F5DA82D075EB}" sibTransId="{549AB6F0-96F6-4714-B214-5EAE588E1B26}"/>
    <dgm:cxn modelId="{AAF83174-774B-44D9-96E8-E28906DE98A8}" type="presOf" srcId="{643010F8-FE7A-439A-B534-80F50F528982}" destId="{DEE66DB0-35E6-4D10-9644-C195ACFC77D7}" srcOrd="0" destOrd="0" presId="urn:microsoft.com/office/officeart/2005/8/layout/vList3#1"/>
    <dgm:cxn modelId="{A55367FF-FE63-4261-A2C4-9D7ACDC8A191}" type="presOf" srcId="{0E8E0714-669B-4755-87E6-7CD1AC164696}" destId="{E2BAC74F-AFB0-44D5-88FA-0CCAA6514846}" srcOrd="0" destOrd="0" presId="urn:microsoft.com/office/officeart/2005/8/layout/vList3#1"/>
    <dgm:cxn modelId="{79BC4263-7062-468D-BFC7-9D57686DEBB0}" type="presOf" srcId="{431D27A4-4D8D-49FB-A9AC-6EE78D0C822A}" destId="{BCE6BF67-2B3C-44E5-8EE9-C980F10B94EA}" srcOrd="0" destOrd="0" presId="urn:microsoft.com/office/officeart/2005/8/layout/vList3#1"/>
    <dgm:cxn modelId="{74BDA585-AD97-47DE-8AE1-58C8DA6EDAC0}" type="presOf" srcId="{A5528538-872A-44AE-AE62-C9092F3995B9}" destId="{7A81BA13-289D-4FDD-A1C1-AF8D290CC838}" srcOrd="0" destOrd="0" presId="urn:microsoft.com/office/officeart/2005/8/layout/vList3#1"/>
    <dgm:cxn modelId="{10D46009-4507-45A3-A5F9-A244B5C541F1}" srcId="{643010F8-FE7A-439A-B534-80F50F528982}" destId="{A5528538-872A-44AE-AE62-C9092F3995B9}" srcOrd="0" destOrd="0" parTransId="{AA41BA1D-F0DA-4C24-BEEB-A3BAD0D0A3C4}" sibTransId="{94CA609B-A71F-404E-AEE8-DA27FFDF4EAE}"/>
    <dgm:cxn modelId="{944E3CBA-BC07-4B16-AA41-0801063A9D20}" srcId="{643010F8-FE7A-439A-B534-80F50F528982}" destId="{F7DFDE5C-41A7-4616-8988-DA226E78BEB3}" srcOrd="2" destOrd="0" parTransId="{97C9311E-836E-4302-8ABC-BBCA9F1A8A3B}" sibTransId="{1765B2D2-5568-481E-B783-C778AAECACA4}"/>
    <dgm:cxn modelId="{A0577091-EA23-40AC-B866-175D8F07BA99}" srcId="{643010F8-FE7A-439A-B534-80F50F528982}" destId="{431D27A4-4D8D-49FB-A9AC-6EE78D0C822A}" srcOrd="3" destOrd="0" parTransId="{466DECC3-77A8-4866-9FF4-8143FD5772DB}" sibTransId="{DC4CB270-3B7B-4FE1-B64E-88436F33536D}"/>
    <dgm:cxn modelId="{EB7404FA-73C4-44FA-83DF-2FA03397CBA8}" type="presOf" srcId="{616B5E2E-FE67-4115-9B91-C6683E27A435}" destId="{B6474C7B-F887-4630-BD83-1C0E920B736D}" srcOrd="0" destOrd="0" presId="urn:microsoft.com/office/officeart/2005/8/layout/vList3#1"/>
    <dgm:cxn modelId="{CD7F4E96-53D9-47F1-A1B0-DA082E06BA79}" type="presParOf" srcId="{DEE66DB0-35E6-4D10-9644-C195ACFC77D7}" destId="{31097ED0-81DD-4EA0-B6CE-9064E6692AA3}" srcOrd="0" destOrd="0" presId="urn:microsoft.com/office/officeart/2005/8/layout/vList3#1"/>
    <dgm:cxn modelId="{5768638B-2372-46D7-B654-F6FEE6A833FD}" type="presParOf" srcId="{31097ED0-81DD-4EA0-B6CE-9064E6692AA3}" destId="{29B25B1E-E51F-4E5E-8D9C-35B1FF247E1C}" srcOrd="0" destOrd="0" presId="urn:microsoft.com/office/officeart/2005/8/layout/vList3#1"/>
    <dgm:cxn modelId="{FE4BE079-63C3-4181-988A-FFCD1698EAAF}" type="presParOf" srcId="{31097ED0-81DD-4EA0-B6CE-9064E6692AA3}" destId="{7A81BA13-289D-4FDD-A1C1-AF8D290CC838}" srcOrd="1" destOrd="0" presId="urn:microsoft.com/office/officeart/2005/8/layout/vList3#1"/>
    <dgm:cxn modelId="{592A9C33-27AE-4AEF-BAD7-0CA706B0920C}" type="presParOf" srcId="{DEE66DB0-35E6-4D10-9644-C195ACFC77D7}" destId="{4CB8C49A-51B4-4DB9-9024-E3164145D4AE}" srcOrd="1" destOrd="0" presId="urn:microsoft.com/office/officeart/2005/8/layout/vList3#1"/>
    <dgm:cxn modelId="{51D104A5-36A3-4B5C-978C-803C598079F3}" type="presParOf" srcId="{DEE66DB0-35E6-4D10-9644-C195ACFC77D7}" destId="{2B15A7C0-A1B6-4703-806F-3F37A4D65DE4}" srcOrd="2" destOrd="0" presId="urn:microsoft.com/office/officeart/2005/8/layout/vList3#1"/>
    <dgm:cxn modelId="{360D8BA8-2E29-42A9-91F5-989C1C57D1ED}" type="presParOf" srcId="{2B15A7C0-A1B6-4703-806F-3F37A4D65DE4}" destId="{18314AF5-1B41-4A68-869B-332558B8D4E4}" srcOrd="0" destOrd="0" presId="urn:microsoft.com/office/officeart/2005/8/layout/vList3#1"/>
    <dgm:cxn modelId="{D18582C9-4725-438D-AD8F-BC1F2D0B2D99}" type="presParOf" srcId="{2B15A7C0-A1B6-4703-806F-3F37A4D65DE4}" destId="{E2BAC74F-AFB0-44D5-88FA-0CCAA6514846}" srcOrd="1" destOrd="0" presId="urn:microsoft.com/office/officeart/2005/8/layout/vList3#1"/>
    <dgm:cxn modelId="{43814C5C-52BD-4A41-A616-0A49BAEE27E0}" type="presParOf" srcId="{DEE66DB0-35E6-4D10-9644-C195ACFC77D7}" destId="{238491C7-C501-4701-96F0-9AD2051CA4B8}" srcOrd="3" destOrd="0" presId="urn:microsoft.com/office/officeart/2005/8/layout/vList3#1"/>
    <dgm:cxn modelId="{0591C2B0-3DDC-42E4-9965-4B7BC72C0043}" type="presParOf" srcId="{DEE66DB0-35E6-4D10-9644-C195ACFC77D7}" destId="{B5BC8CD2-9EE6-4FC9-90F2-EF2484244A6B}" srcOrd="4" destOrd="0" presId="urn:microsoft.com/office/officeart/2005/8/layout/vList3#1"/>
    <dgm:cxn modelId="{C5AB3D5D-3B93-411D-96D6-D3C3B39CEE02}" type="presParOf" srcId="{B5BC8CD2-9EE6-4FC9-90F2-EF2484244A6B}" destId="{263DF6E0-CE0F-42F1-B51E-A783C0CD99BE}" srcOrd="0" destOrd="0" presId="urn:microsoft.com/office/officeart/2005/8/layout/vList3#1"/>
    <dgm:cxn modelId="{DD12B08A-A647-4045-9C08-F01E08E704C5}" type="presParOf" srcId="{B5BC8CD2-9EE6-4FC9-90F2-EF2484244A6B}" destId="{25B8AFFA-C31B-4180-A809-21524805B644}" srcOrd="1" destOrd="0" presId="urn:microsoft.com/office/officeart/2005/8/layout/vList3#1"/>
    <dgm:cxn modelId="{E38CDED7-8655-408F-A8C1-3DC1735FF911}" type="presParOf" srcId="{DEE66DB0-35E6-4D10-9644-C195ACFC77D7}" destId="{5974EAFA-A616-4A84-AAC7-9C4FF3A28107}" srcOrd="5" destOrd="0" presId="urn:microsoft.com/office/officeart/2005/8/layout/vList3#1"/>
    <dgm:cxn modelId="{9E0E31B0-F916-408A-AA33-2D3EF6EB87A4}" type="presParOf" srcId="{DEE66DB0-35E6-4D10-9644-C195ACFC77D7}" destId="{C1AA956F-012E-41A4-B250-D3FB9C488CF3}" srcOrd="6" destOrd="0" presId="urn:microsoft.com/office/officeart/2005/8/layout/vList3#1"/>
    <dgm:cxn modelId="{AD45FA2B-04CA-4414-A97E-E5CFD9A2ED26}" type="presParOf" srcId="{C1AA956F-012E-41A4-B250-D3FB9C488CF3}" destId="{50E3D2A1-8009-4444-97B2-229ED3BEE555}" srcOrd="0" destOrd="0" presId="urn:microsoft.com/office/officeart/2005/8/layout/vList3#1"/>
    <dgm:cxn modelId="{C1ED21D9-41F9-4D3C-B094-7A8610B6252B}" type="presParOf" srcId="{C1AA956F-012E-41A4-B250-D3FB9C488CF3}" destId="{BCE6BF67-2B3C-44E5-8EE9-C980F10B94EA}" srcOrd="1" destOrd="0" presId="urn:microsoft.com/office/officeart/2005/8/layout/vList3#1"/>
    <dgm:cxn modelId="{29D54465-8338-4EE0-9C3C-9CEC3732B421}" type="presParOf" srcId="{DEE66DB0-35E6-4D10-9644-C195ACFC77D7}" destId="{8CD10735-DF83-4E8C-A631-CBF90F426A5C}" srcOrd="7" destOrd="0" presId="urn:microsoft.com/office/officeart/2005/8/layout/vList3#1"/>
    <dgm:cxn modelId="{DD579C1B-0C55-4AC4-9FAD-6CF6A33F0035}" type="presParOf" srcId="{DEE66DB0-35E6-4D10-9644-C195ACFC77D7}" destId="{E57CE4A7-B6BC-4924-B53C-6DA73321C995}" srcOrd="8" destOrd="0" presId="urn:microsoft.com/office/officeart/2005/8/layout/vList3#1"/>
    <dgm:cxn modelId="{E76ED8BF-96A0-4BD3-A864-30D6F66689B7}" type="presParOf" srcId="{E57CE4A7-B6BC-4924-B53C-6DA73321C995}" destId="{AE866A7D-72A6-460C-A7DA-80EA72F072BF}" srcOrd="0" destOrd="0" presId="urn:microsoft.com/office/officeart/2005/8/layout/vList3#1"/>
    <dgm:cxn modelId="{B01CB357-431A-4442-823A-E3F1A82F2C73}" type="presParOf" srcId="{E57CE4A7-B6BC-4924-B53C-6DA73321C995}" destId="{C508729E-2387-4460-B29D-B5C3F0C2FAA5}" srcOrd="1" destOrd="0" presId="urn:microsoft.com/office/officeart/2005/8/layout/vList3#1"/>
    <dgm:cxn modelId="{869079EE-B611-48B6-BD63-0EA90D1B4C5F}" type="presParOf" srcId="{DEE66DB0-35E6-4D10-9644-C195ACFC77D7}" destId="{1F2BE7AF-5E39-4C06-93C2-22B9D98766FB}" srcOrd="9" destOrd="0" presId="urn:microsoft.com/office/officeart/2005/8/layout/vList3#1"/>
    <dgm:cxn modelId="{8E91AC44-D459-444C-AF32-FD922409FC39}" type="presParOf" srcId="{DEE66DB0-35E6-4D10-9644-C195ACFC77D7}" destId="{E59F1364-5C90-4ADF-B5A3-8FEFA246644B}" srcOrd="10" destOrd="0" presId="urn:microsoft.com/office/officeart/2005/8/layout/vList3#1"/>
    <dgm:cxn modelId="{6268DAAD-DC2E-4B87-BBD2-FCAB3E886163}" type="presParOf" srcId="{E59F1364-5C90-4ADF-B5A3-8FEFA246644B}" destId="{A02E8AFB-48E5-4393-ADCF-997BC0096FD9}" srcOrd="0" destOrd="0" presId="urn:microsoft.com/office/officeart/2005/8/layout/vList3#1"/>
    <dgm:cxn modelId="{E6E24BB2-2BDD-4D95-81AA-7D8E410D09D9}" type="presParOf" srcId="{E59F1364-5C90-4ADF-B5A3-8FEFA246644B}" destId="{B6474C7B-F887-4630-BD83-1C0E920B736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E94C9-B568-4EFA-B08D-9B364B34CC9C}">
      <dsp:nvSpPr>
        <dsp:cNvPr id="0" name=""/>
        <dsp:cNvSpPr/>
      </dsp:nvSpPr>
      <dsp:spPr>
        <a:xfrm>
          <a:off x="146023" y="10863"/>
          <a:ext cx="8528424" cy="542915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2BF4FA-F2A3-4C61-857A-26F90FC5063E}">
      <dsp:nvSpPr>
        <dsp:cNvPr id="0" name=""/>
        <dsp:cNvSpPr/>
      </dsp:nvSpPr>
      <dsp:spPr>
        <a:xfrm>
          <a:off x="894632" y="4058568"/>
          <a:ext cx="201391" cy="201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BA9236-90C2-42BD-BD01-4A3B999973BC}">
      <dsp:nvSpPr>
        <dsp:cNvPr id="0" name=""/>
        <dsp:cNvSpPr/>
      </dsp:nvSpPr>
      <dsp:spPr>
        <a:xfrm>
          <a:off x="995328" y="4159264"/>
          <a:ext cx="1497305" cy="130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1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rgbClr val="002060"/>
              </a:solidFill>
            </a:rPr>
            <a:t>Objava natječaja </a:t>
          </a:r>
          <a:r>
            <a:rPr lang="hr-HR" sz="1600" kern="1200" dirty="0" smtClean="0">
              <a:solidFill>
                <a:schemeClr val="accent2">
                  <a:lumMod val="75000"/>
                </a:schemeClr>
              </a:solidFill>
            </a:rPr>
            <a:t>20. veljače 2015. godine </a:t>
          </a:r>
          <a:r>
            <a:rPr lang="hr-HR" sz="1600" kern="1200" dirty="0" smtClean="0">
              <a:solidFill>
                <a:srgbClr val="002060"/>
              </a:solidFill>
            </a:rPr>
            <a:t>(</a:t>
          </a:r>
          <a:r>
            <a:rPr lang="hr-HR" sz="1600" kern="1200" dirty="0" smtClean="0">
              <a:solidFill>
                <a:srgbClr val="002060"/>
              </a:solidFill>
              <a:hlinkClick xmlns:r="http://schemas.openxmlformats.org/officeDocument/2006/relationships" r:id="rId1"/>
            </a:rPr>
            <a:t>www.strukturnifondovi.hr</a:t>
          </a:r>
          <a:r>
            <a:rPr lang="hr-HR" sz="1600" kern="1200" dirty="0" smtClean="0">
              <a:solidFill>
                <a:srgbClr val="002060"/>
              </a:solidFill>
            </a:rPr>
            <a:t> i </a:t>
          </a:r>
          <a:r>
            <a:rPr lang="hr-HR" sz="1600" kern="1200" dirty="0" smtClean="0">
              <a:solidFill>
                <a:srgbClr val="002060"/>
              </a:solidFill>
              <a:hlinkClick xmlns:r="http://schemas.openxmlformats.org/officeDocument/2006/relationships" r:id="rId2"/>
            </a:rPr>
            <a:t>www.mzos.hr</a:t>
          </a:r>
          <a:r>
            <a:rPr lang="hr-HR" sz="1600" kern="1200" dirty="0" smtClean="0">
              <a:solidFill>
                <a:srgbClr val="002060"/>
              </a:solidFill>
            </a:rPr>
            <a:t>) </a:t>
          </a:r>
          <a:endParaRPr lang="en-GB" sz="1600" kern="1200" dirty="0">
            <a:solidFill>
              <a:srgbClr val="002060"/>
            </a:solidFill>
          </a:endParaRPr>
        </a:p>
      </dsp:txBody>
      <dsp:txXfrm>
        <a:off x="995328" y="4159264"/>
        <a:ext cx="1497305" cy="1302480"/>
      </dsp:txXfrm>
    </dsp:sp>
    <dsp:sp modelId="{88A71D76-140C-4087-8D45-2B712905A251}">
      <dsp:nvSpPr>
        <dsp:cNvPr id="0" name=""/>
        <dsp:cNvSpPr/>
      </dsp:nvSpPr>
      <dsp:spPr>
        <a:xfrm>
          <a:off x="2317510" y="2785639"/>
          <a:ext cx="350246" cy="3502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1E8E5-3EBD-49AA-ADCD-126B4AE165FD}">
      <dsp:nvSpPr>
        <dsp:cNvPr id="0" name=""/>
        <dsp:cNvSpPr/>
      </dsp:nvSpPr>
      <dsp:spPr>
        <a:xfrm>
          <a:off x="2492634" y="2960763"/>
          <a:ext cx="1838796" cy="2500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58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rgbClr val="002060"/>
              </a:solidFill>
            </a:rPr>
            <a:t>Info radionica: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>
              <a:solidFill>
                <a:schemeClr val="accent2"/>
              </a:solidFill>
            </a:rPr>
            <a:t>16. ožujka 2015</a:t>
          </a:r>
          <a:r>
            <a:rPr lang="hr-HR" sz="1600" b="0" kern="1200" dirty="0" smtClean="0">
              <a:solidFill>
                <a:srgbClr val="C00000"/>
              </a:solidFill>
            </a:rPr>
            <a:t>.</a:t>
          </a:r>
          <a:r>
            <a:rPr lang="hr-HR" sz="1600" b="1" kern="1200" dirty="0" smtClean="0">
              <a:solidFill>
                <a:srgbClr val="002060"/>
              </a:solidFill>
            </a:rPr>
            <a:t>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solidFill>
                <a:srgbClr val="002060"/>
              </a:solidFill>
            </a:rPr>
            <a:t>Ministarstvo znanosti, obrazovanja i sporta, Donje Svetice 38, Zagreb</a:t>
          </a:r>
          <a:endParaRPr lang="en-GB" sz="1600" b="1" kern="1200" dirty="0">
            <a:solidFill>
              <a:srgbClr val="002060"/>
            </a:solidFill>
          </a:endParaRPr>
        </a:p>
      </dsp:txBody>
      <dsp:txXfrm>
        <a:off x="2492634" y="2960763"/>
        <a:ext cx="1838796" cy="2500981"/>
      </dsp:txXfrm>
    </dsp:sp>
    <dsp:sp modelId="{5DD1998C-9A91-4AA5-8B33-4412542F6873}">
      <dsp:nvSpPr>
        <dsp:cNvPr id="0" name=""/>
        <dsp:cNvSpPr/>
      </dsp:nvSpPr>
      <dsp:spPr>
        <a:xfrm>
          <a:off x="4134416" y="1847634"/>
          <a:ext cx="464077" cy="4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581B5-E581-494D-BB6A-F1259E1311D3}">
      <dsp:nvSpPr>
        <dsp:cNvPr id="0" name=""/>
        <dsp:cNvSpPr/>
      </dsp:nvSpPr>
      <dsp:spPr>
        <a:xfrm>
          <a:off x="4366455" y="2079673"/>
          <a:ext cx="1838796" cy="3382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0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rgbClr val="002060"/>
              </a:solidFill>
            </a:rPr>
            <a:t>Rok za objavu Pitanja i odgovori: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accent2">
                  <a:lumMod val="75000"/>
                </a:schemeClr>
              </a:solidFill>
            </a:rPr>
            <a:t>17. travnja2015.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rgbClr val="C00000"/>
              </a:solidFill>
              <a:hlinkClick xmlns:r="http://schemas.openxmlformats.org/officeDocument/2006/relationships" r:id="rId1"/>
            </a:rPr>
            <a:t>www.strukturnifondovi.hr</a:t>
          </a:r>
          <a:r>
            <a:rPr lang="hr-HR" sz="1600" kern="1200" dirty="0" smtClean="0">
              <a:solidFill>
                <a:srgbClr val="C00000"/>
              </a:solidFill>
            </a:rPr>
            <a:t> i </a:t>
          </a:r>
          <a:r>
            <a:rPr lang="hr-HR" sz="1600" kern="1200" dirty="0" smtClean="0">
              <a:solidFill>
                <a:srgbClr val="C00000"/>
              </a:solidFill>
              <a:hlinkClick xmlns:r="http://schemas.openxmlformats.org/officeDocument/2006/relationships" r:id="rId2"/>
            </a:rPr>
            <a:t>www.mzos.hr</a:t>
          </a:r>
          <a:r>
            <a:rPr lang="hr-HR" sz="1600" kern="1200" dirty="0" smtClean="0">
              <a:solidFill>
                <a:srgbClr val="C00000"/>
              </a:solidFill>
            </a:rPr>
            <a:t> </a:t>
          </a:r>
          <a:endParaRPr lang="en-GB" sz="1600" kern="1200" dirty="0">
            <a:solidFill>
              <a:srgbClr val="C00000"/>
            </a:solidFill>
          </a:endParaRPr>
        </a:p>
      </dsp:txBody>
      <dsp:txXfrm>
        <a:off x="4366455" y="2079673"/>
        <a:ext cx="1838796" cy="3382071"/>
      </dsp:txXfrm>
    </dsp:sp>
    <dsp:sp modelId="{734699D9-841C-451D-BBDA-2D70810A4121}">
      <dsp:nvSpPr>
        <dsp:cNvPr id="0" name=""/>
        <dsp:cNvSpPr/>
      </dsp:nvSpPr>
      <dsp:spPr>
        <a:xfrm>
          <a:off x="6113311" y="1227040"/>
          <a:ext cx="621688" cy="621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99AC8D-3531-4816-8C2F-A9D4BD785637}">
      <dsp:nvSpPr>
        <dsp:cNvPr id="0" name=""/>
        <dsp:cNvSpPr/>
      </dsp:nvSpPr>
      <dsp:spPr>
        <a:xfrm>
          <a:off x="6424155" y="1537884"/>
          <a:ext cx="1838796" cy="3923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42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rgbClr val="002060"/>
              </a:solidFill>
            </a:rPr>
            <a:t>Rok za dostavu projektnih prijava je: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accent2"/>
              </a:solidFill>
            </a:rPr>
            <a:t>24. travnja 2015. </a:t>
          </a:r>
          <a:r>
            <a:rPr lang="hr-HR" sz="1600" b="1" kern="1200" dirty="0" smtClean="0">
              <a:solidFill>
                <a:schemeClr val="accent2"/>
              </a:solidFill>
            </a:rPr>
            <a:t> </a:t>
          </a:r>
          <a:r>
            <a:rPr lang="hr-HR" sz="1600" kern="1200" dirty="0" smtClean="0">
              <a:solidFill>
                <a:schemeClr val="accent2"/>
              </a:solidFill>
            </a:rPr>
            <a:t>godine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u="sng" kern="1200" dirty="0" smtClean="0">
              <a:solidFill>
                <a:srgbClr val="002060"/>
              </a:solidFill>
            </a:rPr>
            <a:t>Adresa: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solidFill>
                <a:srgbClr val="002060"/>
              </a:solidFill>
              <a:effectLst/>
            </a:rPr>
            <a:t>Agencija za strukovno obrazovanje i obrazovanje odraslih, Radnička 37b, 10000 Zagreb</a:t>
          </a:r>
          <a:endParaRPr lang="en-GB" sz="1600" b="1" kern="1200" dirty="0">
            <a:solidFill>
              <a:srgbClr val="002060"/>
            </a:solidFill>
            <a:effectLst/>
          </a:endParaRPr>
        </a:p>
      </dsp:txBody>
      <dsp:txXfrm>
        <a:off x="6424155" y="1537884"/>
        <a:ext cx="1838796" cy="39238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1BA13-289D-4FDD-A1C1-AF8D290CC838}">
      <dsp:nvSpPr>
        <dsp:cNvPr id="0" name=""/>
        <dsp:cNvSpPr/>
      </dsp:nvSpPr>
      <dsp:spPr>
        <a:xfrm rot="10800000">
          <a:off x="717655" y="466"/>
          <a:ext cx="6638444" cy="64939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364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1.</a:t>
          </a:r>
          <a:r>
            <a:rPr lang="hr-HR" sz="1400" kern="1200" dirty="0" smtClean="0">
              <a:solidFill>
                <a:schemeClr val="bg1"/>
              </a:solidFill>
            </a:rPr>
            <a:t> </a:t>
          </a:r>
          <a:r>
            <a:rPr lang="en-GB" sz="1400" kern="1200" dirty="0" smtClean="0">
              <a:solidFill>
                <a:schemeClr val="bg1"/>
              </a:solidFill>
            </a:rPr>
            <a:t>biti pravna osoba  </a:t>
          </a:r>
          <a:endParaRPr lang="en-GB" sz="1400" kern="1200" dirty="0">
            <a:solidFill>
              <a:schemeClr val="bg1"/>
            </a:solidFill>
          </a:endParaRPr>
        </a:p>
      </dsp:txBody>
      <dsp:txXfrm rot="10800000">
        <a:off x="880003" y="466"/>
        <a:ext cx="6476096" cy="649393"/>
      </dsp:txXfrm>
    </dsp:sp>
    <dsp:sp modelId="{29B25B1E-E51F-4E5E-8D9C-35B1FF247E1C}">
      <dsp:nvSpPr>
        <dsp:cNvPr id="0" name=""/>
        <dsp:cNvSpPr/>
      </dsp:nvSpPr>
      <dsp:spPr>
        <a:xfrm>
          <a:off x="252957" y="583"/>
          <a:ext cx="649393" cy="6493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BAC74F-AFB0-44D5-88FA-0CCAA6514846}">
      <dsp:nvSpPr>
        <dsp:cNvPr id="0" name=""/>
        <dsp:cNvSpPr/>
      </dsp:nvSpPr>
      <dsp:spPr>
        <a:xfrm rot="10800000">
          <a:off x="717655" y="845020"/>
          <a:ext cx="6650273" cy="64939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364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2.</a:t>
          </a:r>
          <a:r>
            <a:rPr lang="hr-HR" sz="1400" kern="1200" dirty="0" smtClean="0">
              <a:solidFill>
                <a:schemeClr val="bg1"/>
              </a:solidFill>
            </a:rPr>
            <a:t> </a:t>
          </a:r>
          <a:r>
            <a:rPr lang="en-GB" sz="1400" kern="1200" dirty="0" smtClean="0">
              <a:solidFill>
                <a:schemeClr val="bg1"/>
              </a:solidFill>
            </a:rPr>
            <a:t>biti </a:t>
          </a:r>
          <a:r>
            <a:rPr lang="hr-HR" sz="1400" kern="1200" dirty="0" smtClean="0">
              <a:solidFill>
                <a:schemeClr val="bg1"/>
              </a:solidFill>
            </a:rPr>
            <a:t>registriran za obavljanje djelatnosti u RH</a:t>
          </a:r>
          <a:endParaRPr lang="en-GB" sz="1400" kern="1200" dirty="0">
            <a:solidFill>
              <a:schemeClr val="bg1"/>
            </a:solidFill>
          </a:endParaRPr>
        </a:p>
      </dsp:txBody>
      <dsp:txXfrm rot="10800000">
        <a:off x="880003" y="845020"/>
        <a:ext cx="6487925" cy="649393"/>
      </dsp:txXfrm>
    </dsp:sp>
    <dsp:sp modelId="{18314AF5-1B41-4A68-869B-332558B8D4E4}">
      <dsp:nvSpPr>
        <dsp:cNvPr id="0" name=""/>
        <dsp:cNvSpPr/>
      </dsp:nvSpPr>
      <dsp:spPr>
        <a:xfrm>
          <a:off x="252954" y="847832"/>
          <a:ext cx="663504" cy="6493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8AFFA-C31B-4180-A809-21524805B644}">
      <dsp:nvSpPr>
        <dsp:cNvPr id="0" name=""/>
        <dsp:cNvSpPr/>
      </dsp:nvSpPr>
      <dsp:spPr>
        <a:xfrm rot="10800000">
          <a:off x="717655" y="1688262"/>
          <a:ext cx="6650273" cy="64939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364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3.</a:t>
          </a:r>
          <a:r>
            <a:rPr lang="hr-HR" sz="1400" kern="1200" dirty="0" smtClean="0">
              <a:solidFill>
                <a:schemeClr val="bg1"/>
              </a:solidFill>
            </a:rPr>
            <a:t> </a:t>
          </a:r>
          <a:r>
            <a:rPr lang="en-GB" sz="1400" kern="1200" dirty="0" smtClean="0">
              <a:solidFill>
                <a:schemeClr val="bg1"/>
              </a:solidFill>
            </a:rPr>
            <a:t>imati plaćene sve poreze i druga obvezna davanja u skladu s nacionalnim zakonodavstvom</a:t>
          </a:r>
          <a:endParaRPr lang="en-GB" sz="1400" kern="1200" dirty="0">
            <a:solidFill>
              <a:schemeClr val="bg1"/>
            </a:solidFill>
          </a:endParaRPr>
        </a:p>
      </dsp:txBody>
      <dsp:txXfrm rot="10800000">
        <a:off x="880003" y="1688262"/>
        <a:ext cx="6487925" cy="649393"/>
      </dsp:txXfrm>
    </dsp:sp>
    <dsp:sp modelId="{263DF6E0-CE0F-42F1-B51E-A783C0CD99BE}">
      <dsp:nvSpPr>
        <dsp:cNvPr id="0" name=""/>
        <dsp:cNvSpPr/>
      </dsp:nvSpPr>
      <dsp:spPr>
        <a:xfrm>
          <a:off x="252957" y="1695081"/>
          <a:ext cx="649393" cy="6493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6BF67-2B3C-44E5-8EE9-C980F10B94EA}">
      <dsp:nvSpPr>
        <dsp:cNvPr id="0" name=""/>
        <dsp:cNvSpPr/>
      </dsp:nvSpPr>
      <dsp:spPr>
        <a:xfrm rot="10800000">
          <a:off x="717655" y="2542329"/>
          <a:ext cx="6650273" cy="64939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364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4.</a:t>
          </a:r>
          <a:r>
            <a:rPr lang="hr-HR" sz="1400" kern="1200" dirty="0" smtClean="0">
              <a:solidFill>
                <a:schemeClr val="bg1"/>
              </a:solidFill>
            </a:rPr>
            <a:t> </a:t>
          </a:r>
          <a:r>
            <a:rPr lang="en-GB" sz="1400" kern="1200" dirty="0" smtClean="0">
              <a:solidFill>
                <a:schemeClr val="bg1"/>
              </a:solidFill>
            </a:rPr>
            <a:t>nije u postupku prestanka rada</a:t>
          </a:r>
          <a:r>
            <a:rPr lang="hr-HR" sz="1400" kern="1200" dirty="0" smtClean="0">
              <a:solidFill>
                <a:schemeClr val="bg1"/>
              </a:solidFill>
            </a:rPr>
            <a:t>;  </a:t>
          </a:r>
          <a:endParaRPr lang="en-GB" sz="1400" kern="1200" dirty="0">
            <a:solidFill>
              <a:schemeClr val="bg1"/>
            </a:solidFill>
          </a:endParaRPr>
        </a:p>
      </dsp:txBody>
      <dsp:txXfrm rot="10800000">
        <a:off x="880003" y="2542329"/>
        <a:ext cx="6487925" cy="649393"/>
      </dsp:txXfrm>
    </dsp:sp>
    <dsp:sp modelId="{50E3D2A1-8009-4444-97B2-229ED3BEE555}">
      <dsp:nvSpPr>
        <dsp:cNvPr id="0" name=""/>
        <dsp:cNvSpPr/>
      </dsp:nvSpPr>
      <dsp:spPr>
        <a:xfrm>
          <a:off x="252957" y="2542329"/>
          <a:ext cx="649393" cy="6493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08729E-2387-4460-B29D-B5C3F0C2FAA5}">
      <dsp:nvSpPr>
        <dsp:cNvPr id="0" name=""/>
        <dsp:cNvSpPr/>
      </dsp:nvSpPr>
      <dsp:spPr>
        <a:xfrm rot="10800000">
          <a:off x="717628" y="3374746"/>
          <a:ext cx="6650327" cy="64939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364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5.</a:t>
          </a:r>
          <a:r>
            <a:rPr lang="hr-HR" sz="1400" kern="1200" dirty="0" smtClean="0">
              <a:solidFill>
                <a:schemeClr val="bg1"/>
              </a:solidFill>
            </a:rPr>
            <a:t> nije u stečajnom postupku, postupku prisilne naplate ili postupku likvidacije</a:t>
          </a:r>
          <a:r>
            <a:rPr lang="en-GB" sz="1400" kern="1200" dirty="0" smtClean="0">
              <a:solidFill>
                <a:schemeClr val="bg1"/>
              </a:solidFill>
            </a:rPr>
            <a:t>;</a:t>
          </a:r>
          <a:endParaRPr lang="en-GB" sz="1400" kern="1200" dirty="0">
            <a:solidFill>
              <a:schemeClr val="bg1"/>
            </a:solidFill>
          </a:endParaRPr>
        </a:p>
      </dsp:txBody>
      <dsp:txXfrm rot="10800000">
        <a:off x="879976" y="3374746"/>
        <a:ext cx="6487979" cy="649393"/>
      </dsp:txXfrm>
    </dsp:sp>
    <dsp:sp modelId="{AE866A7D-72A6-460C-A7DA-80EA72F072BF}">
      <dsp:nvSpPr>
        <dsp:cNvPr id="0" name=""/>
        <dsp:cNvSpPr/>
      </dsp:nvSpPr>
      <dsp:spPr>
        <a:xfrm>
          <a:off x="252957" y="3389578"/>
          <a:ext cx="649393" cy="6493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74C7B-F887-4630-BD83-1C0E920B736D}">
      <dsp:nvSpPr>
        <dsp:cNvPr id="0" name=""/>
        <dsp:cNvSpPr/>
      </dsp:nvSpPr>
      <dsp:spPr>
        <a:xfrm rot="10800000">
          <a:off x="717655" y="4217988"/>
          <a:ext cx="6650273" cy="64939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364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6.</a:t>
          </a:r>
          <a:r>
            <a:rPr lang="hr-HR" sz="1400" kern="1200" dirty="0" smtClean="0">
              <a:solidFill>
                <a:schemeClr val="bg1"/>
              </a:solidFill>
            </a:rPr>
            <a:t> </a:t>
          </a:r>
          <a:r>
            <a:rPr lang="en-GB" sz="1400" kern="1200" dirty="0" smtClean="0">
              <a:solidFill>
                <a:schemeClr val="bg1"/>
              </a:solidFill>
            </a:rPr>
            <a:t>nije prekršio odredbe o namjenskom korištenju sredstava iz Europskog socijalnog fonda i drugih izvora javnih sredstava.</a:t>
          </a:r>
          <a:endParaRPr lang="en-GB" sz="1400" kern="1200" dirty="0">
            <a:solidFill>
              <a:schemeClr val="bg1"/>
            </a:solidFill>
          </a:endParaRPr>
        </a:p>
      </dsp:txBody>
      <dsp:txXfrm rot="10800000">
        <a:off x="880003" y="4217988"/>
        <a:ext cx="6487925" cy="649393"/>
      </dsp:txXfrm>
    </dsp:sp>
    <dsp:sp modelId="{A02E8AFB-48E5-4393-ADCF-997BC0096FD9}">
      <dsp:nvSpPr>
        <dsp:cNvPr id="0" name=""/>
        <dsp:cNvSpPr/>
      </dsp:nvSpPr>
      <dsp:spPr>
        <a:xfrm>
          <a:off x="252957" y="4219766"/>
          <a:ext cx="649393" cy="6493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32C63-A7BB-451F-81D3-9FB966719F26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EACB9-5010-4AA3-A783-0C6AFB003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9588B-A997-4C82-A8C9-8E5E170E66B4}" type="datetimeFigureOut">
              <a:rPr lang="en-GB" smtClean="0"/>
              <a:pPr/>
              <a:t>13/03/2015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45994-E5F9-4A98-A07A-19F760292A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41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45994-E5F9-4A98-A07A-19F760292A5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923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45994-E5F9-4A98-A07A-19F760292A5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7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70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45994-E5F9-4A98-A07A-19F760292A5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756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0CE830-B18B-4AA9-B2E8-A1ADEF335AEB}" type="slidenum">
              <a:rPr lang="hr-HR" smtClean="0"/>
              <a:pPr/>
              <a:t>58</a:t>
            </a:fld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val="811446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45994-E5F9-4A98-A07A-19F760292A5E}" type="slidenum">
              <a:rPr lang="en-GB" smtClean="0"/>
              <a:pPr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2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/>
          <a:lstStyle>
            <a:lvl1pPr>
              <a:defRPr b="1"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80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163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176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51800" y="6457950"/>
            <a:ext cx="635000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EFD5E46-C0A0-477A-811A-D457AE5D9D2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952807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128215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0012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42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040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802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533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92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164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476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663799"/>
            <a:ext cx="91440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1" cy="18656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1282154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93" y="1409672"/>
            <a:ext cx="152285" cy="45599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4899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cf-wf.mrrfeu.hr/ap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scf-wf.mrrfeu.hr/ap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nifondovi.hr/" TargetMode="External"/><Relationship Id="rId2" Type="http://schemas.openxmlformats.org/officeDocument/2006/relationships/hyperlink" Target="mailto:esf@mzos.hr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oo.hr/defco/default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rrfeu.hr/" TargetMode="External"/><Relationship Id="rId4" Type="http://schemas.openxmlformats.org/officeDocument/2006/relationships/hyperlink" Target="http://www.strukturnifondovi.hr/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os.h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sf@mzos.hr" TargetMode="External"/><Relationship Id="rId4" Type="http://schemas.openxmlformats.org/officeDocument/2006/relationships/hyperlink" Target="http://www.strukturnifondovi.h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2200" dirty="0"/>
              <a:t/>
            </a:r>
            <a:br>
              <a:rPr lang="hr-HR" sz="2200" dirty="0"/>
            </a:br>
            <a:r>
              <a:rPr lang="hr-HR" sz="2200" dirty="0" smtClean="0"/>
              <a:t/>
            </a:r>
            <a:br>
              <a:rPr lang="hr-HR" sz="2200" dirty="0" smtClean="0"/>
            </a:br>
            <a:r>
              <a:rPr lang="hr-HR" sz="2200" dirty="0" smtClean="0">
                <a:latin typeface="Calibri" panose="020F0502020204030204" pitchFamily="34" charset="0"/>
              </a:rPr>
              <a:t>Ministarstvo </a:t>
            </a:r>
            <a:r>
              <a:rPr lang="hr-HR" sz="2200" dirty="0">
                <a:latin typeface="Calibri" panose="020F0502020204030204" pitchFamily="34" charset="0"/>
              </a:rPr>
              <a:t>znanosti, obrazovanja i sporta</a:t>
            </a:r>
            <a:br>
              <a:rPr lang="hr-HR" sz="2200" dirty="0">
                <a:latin typeface="Calibri" panose="020F0502020204030204" pitchFamily="34" charset="0"/>
              </a:rPr>
            </a:br>
            <a:r>
              <a:rPr lang="hr-HR" sz="2200" dirty="0">
                <a:latin typeface="Calibri" panose="020F0502020204030204" pitchFamily="34" charset="0"/>
              </a:rPr>
              <a:t/>
            </a:r>
            <a:br>
              <a:rPr lang="hr-HR" sz="2200" dirty="0">
                <a:latin typeface="Calibri" panose="020F0502020204030204" pitchFamily="34" charset="0"/>
              </a:rPr>
            </a:br>
            <a:r>
              <a:rPr lang="hr-HR" sz="2200" dirty="0">
                <a:latin typeface="Calibri" panose="020F0502020204030204" pitchFamily="34" charset="0"/>
              </a:rPr>
              <a:t/>
            </a:r>
            <a:br>
              <a:rPr lang="hr-HR" sz="2200" dirty="0">
                <a:latin typeface="Calibri" panose="020F0502020204030204" pitchFamily="34" charset="0"/>
              </a:rPr>
            </a:br>
            <a:r>
              <a:rPr lang="hr-HR" sz="2400" dirty="0">
                <a:ea typeface="Calibri"/>
                <a:cs typeface="Times New Roman"/>
              </a:rPr>
              <a:t> </a:t>
            </a:r>
            <a:r>
              <a:rPr lang="hr-HR" sz="2200" dirty="0">
                <a:latin typeface="Calibri" panose="020F0502020204030204" pitchFamily="34" charset="0"/>
              </a:rPr>
              <a:t/>
            </a:r>
            <a:br>
              <a:rPr lang="hr-HR" sz="2200" dirty="0">
                <a:latin typeface="Calibri" panose="020F0502020204030204" pitchFamily="34" charset="0"/>
              </a:rPr>
            </a:br>
            <a:r>
              <a:rPr lang="hr-HR" sz="2200" dirty="0">
                <a:latin typeface="Calibri" panose="020F0502020204030204" pitchFamily="34" charset="0"/>
              </a:rPr>
              <a:t/>
            </a:r>
            <a:br>
              <a:rPr lang="hr-HR" sz="2200" dirty="0">
                <a:latin typeface="Calibri" panose="020F0502020204030204" pitchFamily="34" charset="0"/>
              </a:rPr>
            </a:br>
            <a:endParaRPr lang="hr-HR" sz="2200" dirty="0">
              <a:latin typeface="Calibri" panose="020F050202020403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>
          <a:xfrm>
            <a:off x="446855" y="1961456"/>
            <a:ext cx="8229600" cy="5355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Operativni program „Razvoj ljudskih potencijala” 2007. – 2013.</a:t>
            </a:r>
          </a:p>
          <a:p>
            <a:pPr marL="0" indent="0" algn="ctr">
              <a:buNone/>
            </a:pPr>
            <a:endParaRPr lang="hr-HR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hr-HR" sz="2400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r-HR" sz="24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Promocija kvalitete i unaprjeđenje sustava odgoja i obrazovanja na srednjoškolskoj razini</a:t>
            </a:r>
          </a:p>
          <a:p>
            <a:pPr marL="0" indent="0" algn="ctr">
              <a:buNone/>
            </a:pPr>
            <a:endParaRPr lang="hr-HR" sz="2400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r-HR" sz="24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Zagreb, 16. ožujka 2015.</a:t>
            </a:r>
            <a:endParaRPr lang="hr-HR" sz="2400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21295"/>
            <a:ext cx="1296143" cy="819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3560" y="6266637"/>
            <a:ext cx="896190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852" y="2348880"/>
            <a:ext cx="8229600" cy="3417243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600" i="1" u="sng" dirty="0" smtClean="0">
                <a:solidFill>
                  <a:srgbClr val="002060"/>
                </a:solidFill>
              </a:rPr>
              <a:t>Lokacija</a:t>
            </a:r>
            <a:r>
              <a:rPr lang="hr-HR" sz="2600" dirty="0" smtClean="0">
                <a:solidFill>
                  <a:srgbClr val="002060"/>
                </a:solidFill>
              </a:rPr>
              <a:t> – projektne aktivnosti se moraju provoditi u RH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sz="26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600" i="1" u="sng" dirty="0" smtClean="0">
                <a:solidFill>
                  <a:srgbClr val="002060"/>
                </a:solidFill>
              </a:rPr>
              <a:t>Trajanje</a:t>
            </a:r>
            <a:r>
              <a:rPr lang="hr-HR" sz="2600" dirty="0" smtClean="0">
                <a:solidFill>
                  <a:srgbClr val="002060"/>
                </a:solidFill>
              </a:rPr>
              <a:t> – 12 mjeseci (početak provedbe počinje danom sklapanja ugovora o dodjeli bespovratnih sredstava) </a:t>
            </a:r>
            <a:endParaRPr lang="en-GB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3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sz="36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3600" i="1" u="sng" dirty="0" smtClean="0">
                <a:solidFill>
                  <a:srgbClr val="002060"/>
                </a:solidFill>
              </a:rPr>
              <a:t>ii. Financiranje</a:t>
            </a:r>
          </a:p>
          <a:p>
            <a:pPr algn="ctr"/>
            <a:endParaRPr lang="hr-HR" sz="3600" dirty="0">
              <a:solidFill>
                <a:srgbClr val="002060"/>
              </a:solidFill>
            </a:endParaRPr>
          </a:p>
          <a:p>
            <a:pPr algn="ctr"/>
            <a:endParaRPr lang="hr-HR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74" y="404664"/>
            <a:ext cx="5868652" cy="1008112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Financiranje I. dio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896544"/>
          </a:xfrm>
        </p:spPr>
        <p:txBody>
          <a:bodyPr/>
          <a:lstStyle/>
          <a:p>
            <a:endParaRPr lang="hr-HR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Za </a:t>
            </a:r>
            <a:r>
              <a:rPr lang="hr-HR" sz="2400" dirty="0">
                <a:solidFill>
                  <a:srgbClr val="002060"/>
                </a:solidFill>
              </a:rPr>
              <a:t>financiranje projekata u okviru ovog poziva na dostavu projektnih prijedloga raspoloživ je iznos od </a:t>
            </a:r>
            <a:r>
              <a:rPr lang="hr-HR" sz="2400" dirty="0" smtClean="0">
                <a:solidFill>
                  <a:srgbClr val="C00000"/>
                </a:solidFill>
              </a:rPr>
              <a:t>19.973.500,00 </a:t>
            </a:r>
            <a:r>
              <a:rPr lang="hr-HR" sz="2400" i="1" dirty="0" smtClean="0">
                <a:solidFill>
                  <a:srgbClr val="C00000"/>
                </a:solidFill>
              </a:rPr>
              <a:t>kuna</a:t>
            </a:r>
            <a:r>
              <a:rPr lang="hr-HR" sz="2400" i="1" dirty="0">
                <a:solidFill>
                  <a:srgbClr val="C00000"/>
                </a:solidFill>
              </a:rPr>
              <a:t>.</a:t>
            </a:r>
          </a:p>
          <a:p>
            <a:endParaRPr lang="hr-HR" sz="2400" dirty="0" smtClean="0">
              <a:solidFill>
                <a:srgbClr val="002060"/>
              </a:solidFill>
            </a:endParaRPr>
          </a:p>
          <a:p>
            <a:endParaRPr lang="hr-HR" sz="2400" dirty="0">
              <a:solidFill>
                <a:srgbClr val="002060"/>
              </a:solidFill>
            </a:endParaRPr>
          </a:p>
          <a:p>
            <a:endParaRPr lang="hr-HR" sz="2400" dirty="0" smtClean="0">
              <a:solidFill>
                <a:srgbClr val="002060"/>
              </a:solidFill>
            </a:endParaRPr>
          </a:p>
          <a:p>
            <a:endParaRPr lang="hr-HR" sz="2400" dirty="0">
              <a:solidFill>
                <a:srgbClr val="002060"/>
              </a:solidFill>
            </a:endParaRPr>
          </a:p>
          <a:p>
            <a:endParaRPr lang="hr-HR" sz="2400" dirty="0">
              <a:solidFill>
                <a:srgbClr val="002060"/>
              </a:solidFill>
            </a:endParaRPr>
          </a:p>
          <a:p>
            <a:endParaRPr lang="hr-HR" dirty="0">
              <a:solidFill>
                <a:srgbClr val="002060"/>
              </a:solidFill>
            </a:endParaRPr>
          </a:p>
          <a:p>
            <a:endParaRPr lang="hr-HR" dirty="0">
              <a:solidFill>
                <a:srgbClr val="00206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609770"/>
              </p:ext>
            </p:extLst>
          </p:nvPr>
        </p:nvGraphicFramePr>
        <p:xfrm>
          <a:off x="1331640" y="4149080"/>
          <a:ext cx="6120680" cy="1944216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243020"/>
                <a:gridCol w="1877660"/>
              </a:tblGrid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Izvor sredstava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Namjenska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sredstva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EU - ESF (85%)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16.977.475,00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Namjenska sredstva RH (15%)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2.996.025,00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19.973.500,00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18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938342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Tražena sredstva za financiranje projekata moraju se kretati unutar sljedećih okvira: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hr-HR" sz="2200" dirty="0" smtClean="0">
                <a:solidFill>
                  <a:srgbClr val="002060"/>
                </a:solidFill>
              </a:rPr>
              <a:t>Najniži </a:t>
            </a:r>
            <a:r>
              <a:rPr lang="hr-HR" sz="2200" dirty="0">
                <a:solidFill>
                  <a:srgbClr val="002060"/>
                </a:solidFill>
              </a:rPr>
              <a:t>iznos</a:t>
            </a:r>
            <a:r>
              <a:rPr lang="hr-HR" sz="2200" dirty="0" smtClean="0">
                <a:solidFill>
                  <a:srgbClr val="002060"/>
                </a:solidFill>
              </a:rPr>
              <a:t>: </a:t>
            </a:r>
            <a:r>
              <a:rPr lang="hr-HR" sz="2200" dirty="0">
                <a:solidFill>
                  <a:srgbClr val="C00000"/>
                </a:solidFill>
              </a:rPr>
              <a:t>3</a:t>
            </a:r>
            <a:r>
              <a:rPr lang="hr-HR" sz="2200" dirty="0" smtClean="0">
                <a:solidFill>
                  <a:srgbClr val="C00000"/>
                </a:solidFill>
              </a:rPr>
              <a:t>50.000,00</a:t>
            </a:r>
            <a:r>
              <a:rPr lang="hr-HR" sz="2200" dirty="0" smtClean="0">
                <a:solidFill>
                  <a:srgbClr val="002060"/>
                </a:solidFill>
              </a:rPr>
              <a:t> </a:t>
            </a:r>
            <a:r>
              <a:rPr lang="hr-HR" sz="2200" dirty="0" smtClean="0">
                <a:solidFill>
                  <a:srgbClr val="C00000"/>
                </a:solidFill>
              </a:rPr>
              <a:t>kn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hr-HR" sz="2200" dirty="0" smtClean="0">
                <a:solidFill>
                  <a:srgbClr val="002060"/>
                </a:solidFill>
              </a:rPr>
              <a:t> Najveći iznos:  </a:t>
            </a:r>
            <a:r>
              <a:rPr lang="hr-HR" sz="2200" dirty="0" smtClean="0">
                <a:solidFill>
                  <a:srgbClr val="C00000"/>
                </a:solidFill>
              </a:rPr>
              <a:t>2.500.000,00</a:t>
            </a:r>
            <a:r>
              <a:rPr lang="hr-HR" sz="2200" dirty="0" smtClean="0">
                <a:solidFill>
                  <a:srgbClr val="002060"/>
                </a:solidFill>
              </a:rPr>
              <a:t> </a:t>
            </a:r>
            <a:r>
              <a:rPr lang="hr-HR" sz="2200" dirty="0" smtClean="0">
                <a:solidFill>
                  <a:srgbClr val="C00000"/>
                </a:solidFill>
              </a:rPr>
              <a:t>kn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hr-HR" sz="2200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Pred-financiranje projekata osigurano u iznosu </a:t>
            </a:r>
            <a:r>
              <a:rPr lang="hr-HR" sz="2200" u="sng" dirty="0" smtClean="0">
                <a:solidFill>
                  <a:srgbClr val="002060"/>
                </a:solidFill>
              </a:rPr>
              <a:t>do 30% ukupne vrijednosti </a:t>
            </a:r>
            <a:r>
              <a:rPr lang="hr-HR" sz="2200" dirty="0" smtClean="0">
                <a:solidFill>
                  <a:srgbClr val="002060"/>
                </a:solidFill>
              </a:rPr>
              <a:t>dodijeljenih bespovratnih sredstava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Projekti se mogu financirati u iznosu do 100% prihvatljivih troškova</a:t>
            </a:r>
            <a:r>
              <a:rPr lang="hr-HR" sz="2200" dirty="0">
                <a:solidFill>
                  <a:srgbClr val="002060"/>
                </a:solidFill>
              </a:rPr>
              <a:t>. Sufinanciranje projekta u sklopu ovog Poziva od strane prijavitelja nije obavezno. </a:t>
            </a:r>
            <a:endParaRPr lang="hr-HR" sz="2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hr-HR" sz="22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hr-HR" sz="1400" i="1" dirty="0" smtClean="0">
              <a:solidFill>
                <a:srgbClr val="002060"/>
              </a:solidFill>
            </a:endParaRPr>
          </a:p>
          <a:p>
            <a:endParaRPr lang="hr-HR" sz="1400" i="1" dirty="0" smtClean="0"/>
          </a:p>
          <a:p>
            <a:pPr>
              <a:buFont typeface="Wingdings" panose="05000000000000000000" pitchFamily="2" charset="2"/>
              <a:buChar char="Ø"/>
            </a:pPr>
            <a:endParaRPr lang="hr-HR" sz="2400" dirty="0" smtClean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03240" y="548680"/>
            <a:ext cx="4958208" cy="86409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Financiranje II. dio 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0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976" y="620688"/>
            <a:ext cx="6624735" cy="792088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Financiranje III. dio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3843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Prijavitelj ne može dostaviti više od jedne prijave na ovaj Poziv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Prijavitelj može istovremeno biti partner u drugoj prijavi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Partneri mogu sudjelovati u više od jedne prijave</a:t>
            </a:r>
            <a:endParaRPr lang="hr-HR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7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628" y="692696"/>
            <a:ext cx="6696743" cy="720080"/>
          </a:xfrm>
        </p:spPr>
        <p:txBody>
          <a:bodyPr>
            <a:normAutofit/>
          </a:bodyPr>
          <a:lstStyle/>
          <a:p>
            <a:r>
              <a:rPr lang="hr-HR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Financiranje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hr-HR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 </a:t>
            </a:r>
            <a:endParaRPr lang="en-GB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hr-HR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Prijavitelji na poziv na dostavu projektnih prijedloga ne smiju prijaviti projekte za čiju su provedbu već dobili sredstva iz drugih javnih izvora.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Prijavitelji ne smiju tražiti/dobiti sredstva iz drugih javnih izvora za troškove koji će im biti nadoknađeni u okviru prijavljenog i za financiranje odabranog projekta.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U slučaju da se ustanovi dvostruko financiranje projekta prijavitelj će morati vratiti sva primljena sredstva.</a:t>
            </a:r>
            <a:endParaRPr lang="hr-H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3705275"/>
          </a:xfrm>
        </p:spPr>
        <p:txBody>
          <a:bodyPr/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3600" i="1" u="sng" dirty="0" smtClean="0">
                <a:solidFill>
                  <a:srgbClr val="002060"/>
                </a:solidFill>
              </a:rPr>
              <a:t>iii. Kriteriji prihvatljivosti</a:t>
            </a:r>
            <a:endParaRPr lang="hr-HR" sz="3600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691047"/>
              </p:ext>
            </p:extLst>
          </p:nvPr>
        </p:nvGraphicFramePr>
        <p:xfrm>
          <a:off x="539552" y="1988840"/>
          <a:ext cx="8229600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58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440" y="548680"/>
            <a:ext cx="6995120" cy="86409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Prihvatljivi prijavitelji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Ustanove koje obavljaju djelatnost srednjeg obrazovanja prema gimnazijskom programu sukladno Zakonu o odgoju i obrazovanju u osnovnoj i srednjoj školi (87/08, 86/09, 92/10, 105/10, 90/11, 5/12, 16/12, 86/12, 126/12, 94/13, 152/14). </a:t>
            </a:r>
            <a:endParaRPr lang="hr-HR" sz="2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hr-HR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408712" cy="1066130"/>
          </a:xfrm>
        </p:spPr>
        <p:txBody>
          <a:bodyPr>
            <a:no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Uvjeti prihvatljivosti prijavitelja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242467"/>
              </p:ext>
            </p:extLst>
          </p:nvPr>
        </p:nvGraphicFramePr>
        <p:xfrm>
          <a:off x="899592" y="1987515"/>
          <a:ext cx="8085584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65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336703" cy="1152128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Sadržaj</a:t>
            </a:r>
            <a:endParaRPr lang="en-GB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13732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000" dirty="0" smtClean="0">
                <a:solidFill>
                  <a:srgbClr val="002060"/>
                </a:solidFill>
              </a:rPr>
              <a:t>Osnovne informacije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000" dirty="0" smtClean="0">
                <a:solidFill>
                  <a:srgbClr val="002060"/>
                </a:solidFill>
              </a:rPr>
              <a:t>Pregled </a:t>
            </a:r>
            <a:r>
              <a:rPr lang="hr-HR" sz="2000" i="1" dirty="0" smtClean="0">
                <a:solidFill>
                  <a:srgbClr val="002060"/>
                </a:solidFill>
              </a:rPr>
              <a:t>Uputa za prijavitelje</a:t>
            </a:r>
            <a:endParaRPr lang="hr-HR" sz="2000" i="1" dirty="0">
              <a:solidFill>
                <a:srgbClr val="002060"/>
              </a:solidFill>
            </a:endParaRPr>
          </a:p>
          <a:p>
            <a:pPr marL="806450" indent="0">
              <a:lnSpc>
                <a:spcPct val="150000"/>
              </a:lnSpc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i.   Predmet poziva i opće informacije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ii.  Financiranje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iii. </a:t>
            </a:r>
            <a:r>
              <a:rPr lang="hr-HR" sz="1800" dirty="0">
                <a:solidFill>
                  <a:srgbClr val="002060"/>
                </a:solidFill>
              </a:rPr>
              <a:t>Kriteriji prihvatljivosti </a:t>
            </a:r>
            <a:endParaRPr lang="hr-HR" sz="1800" dirty="0" smtClean="0">
              <a:solidFill>
                <a:srgbClr val="002060"/>
              </a:solidFill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iv.  Postupak prijave</a:t>
            </a:r>
          </a:p>
          <a:p>
            <a:pPr marL="896938" lvl="2" indent="-90488">
              <a:lnSpc>
                <a:spcPct val="150000"/>
              </a:lnSpc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v.   Postupak evaluacije</a:t>
            </a:r>
            <a:endParaRPr lang="en-GB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976" y="116632"/>
            <a:ext cx="6624735" cy="1282154"/>
          </a:xfrm>
        </p:spPr>
        <p:txBody>
          <a:bodyPr/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Prihvatljivi</a:t>
            </a:r>
            <a:r>
              <a:rPr lang="hr-HR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partneri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8112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hr-HR" dirty="0" smtClean="0">
                <a:solidFill>
                  <a:srgbClr val="002060"/>
                </a:solidFill>
              </a:rPr>
              <a:t>ustanove </a:t>
            </a:r>
            <a:r>
              <a:rPr lang="hr-HR" dirty="0">
                <a:solidFill>
                  <a:srgbClr val="002060"/>
                </a:solidFill>
              </a:rPr>
              <a:t>koje obavljaju djelatnost srednjeg obrazovanja prema gimnazijskom programu sukladno Zakonu o odgoju i obrazovanju u osnovnoj i srednjoj školi (87/08, 86/09, 92/10, 105/10, 90/11, 5/12, 16/12, 86/12, 126/12, 94/13, 152/14); </a:t>
            </a:r>
            <a:endParaRPr lang="hr-HR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r-HR" dirty="0" smtClean="0">
                <a:solidFill>
                  <a:srgbClr val="002060"/>
                </a:solidFill>
              </a:rPr>
              <a:t>visoka </a:t>
            </a:r>
            <a:r>
              <a:rPr lang="hr-HR" dirty="0">
                <a:solidFill>
                  <a:srgbClr val="002060"/>
                </a:solidFill>
              </a:rPr>
              <a:t>učilišta (tj. sveučilišta, sastavnice sveučilišta, veleučilišta, visoke škole, bez obzira na vlasništvo); </a:t>
            </a:r>
            <a:endParaRPr lang="hr-HR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r-HR" dirty="0" smtClean="0">
                <a:solidFill>
                  <a:srgbClr val="002060"/>
                </a:solidFill>
              </a:rPr>
              <a:t>znanstveno </a:t>
            </a:r>
            <a:r>
              <a:rPr lang="hr-HR" dirty="0">
                <a:solidFill>
                  <a:srgbClr val="002060"/>
                </a:solidFill>
              </a:rPr>
              <a:t>– istraživački instituti </a:t>
            </a:r>
            <a:endParaRPr lang="hr-HR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r-HR" dirty="0" smtClean="0">
                <a:solidFill>
                  <a:srgbClr val="002060"/>
                </a:solidFill>
              </a:rPr>
              <a:t>jedinice </a:t>
            </a:r>
            <a:r>
              <a:rPr lang="hr-HR" dirty="0">
                <a:solidFill>
                  <a:srgbClr val="002060"/>
                </a:solidFill>
              </a:rPr>
              <a:t>lokalne i regionalne samouprave; </a:t>
            </a:r>
            <a:endParaRPr lang="hr-HR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endParaRPr lang="hr-HR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i="1" dirty="0">
                <a:solidFill>
                  <a:srgbClr val="002060"/>
                </a:solidFill>
              </a:rPr>
              <a:t>Projektno partnerstvo mogu formirati najviše 4 pravne osobe (prijavitelj i najviše 3 projektna </a:t>
            </a:r>
            <a:r>
              <a:rPr lang="hr-HR" i="1" dirty="0" smtClean="0">
                <a:solidFill>
                  <a:srgbClr val="002060"/>
                </a:solidFill>
              </a:rPr>
              <a:t>partnera)!!!</a:t>
            </a:r>
            <a:endParaRPr lang="hr-HR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453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13992" y="332656"/>
            <a:ext cx="6624735" cy="108266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Kriteriji za isključenje prijavitelja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5214974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ü"/>
            </a:pPr>
            <a:endParaRPr lang="hr-HR" sz="1900" dirty="0" smtClean="0">
              <a:solidFill>
                <a:srgbClr val="00206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ako je prijavitelj ili osoba ovlaštena po zakonu za zastupanje prijavitelja pravomoćno osuđena za bilo koje od sljedećih kaznenih djela: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r-HR" sz="1600" i="1" dirty="0" smtClean="0">
                <a:solidFill>
                  <a:srgbClr val="002060"/>
                </a:solidFill>
              </a:rPr>
              <a:t>prijevara, davanje i primanje mita, zloporaba u postupku javne nabave, utaja poreza ili carine, subvencijska prijevara, pranje novca, zloporaba položaja i ovlasti, nezakonito pogodovanje,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r-HR" sz="1600" i="1" dirty="0" smtClean="0">
                <a:solidFill>
                  <a:srgbClr val="002060"/>
                </a:solidFill>
              </a:rPr>
              <a:t>udruživanje za počinjenje kaznenih djela, zloporaba obavljanja dužnosti državne vlasti, protuzakonito posredovanje, 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ako je dostavio lažne podatke pri predočavanju dokaza sukladno gore navedenim točkama;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ako je u sukobu interesa; 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ako je kriv za pružanje lažnih informacija tijelima nadležnima za upravljanje fondovima Europske unije u Republici Hrvatskoj;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ako je pokušao pribaviti povjerljive informacije ili utjecati na Odbor za odabir projekata ili tijela nadležna za upravljanje fondovima Europske unije u Republici Hrvatskoj tijekom ovog ili prijašnjih poziva na dostavu projektnih prijedloga.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24735" cy="1282154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Prihvatljive aktivnost, I. dio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2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hr-HR" sz="1800" b="1" dirty="0" smtClean="0">
                <a:solidFill>
                  <a:srgbClr val="002060"/>
                </a:solidFill>
              </a:rPr>
              <a:t>Aktivnosti povezane s upravljanjem provedbom projekta</a:t>
            </a:r>
          </a:p>
          <a:p>
            <a:pPr>
              <a:buFont typeface="+mj-lt"/>
              <a:buAutoNum type="arabicParenR"/>
            </a:pPr>
            <a:endParaRPr lang="hr-HR" sz="18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hr-HR" sz="1800" b="1" dirty="0" smtClean="0">
                <a:solidFill>
                  <a:srgbClr val="002060"/>
                </a:solidFill>
              </a:rPr>
              <a:t>Aktivnosti vezane uz:</a:t>
            </a:r>
          </a:p>
          <a:p>
            <a:pPr>
              <a:buFontTx/>
              <a:buChar char="-"/>
            </a:pPr>
            <a:r>
              <a:rPr lang="hr-HR" sz="1800" b="1" dirty="0" smtClean="0">
                <a:solidFill>
                  <a:srgbClr val="002060"/>
                </a:solidFill>
              </a:rPr>
              <a:t>Razvoj i/ili modernizacija kurikuluma fakultativnih predmeta u području prirodoslovlja, matematičkih i digitalnih kompetencija (biologija, kemija, fizika i informatika)</a:t>
            </a:r>
            <a:r>
              <a:rPr lang="hr-HR" sz="1800" dirty="0" smtClean="0">
                <a:solidFill>
                  <a:srgbClr val="002060"/>
                </a:solidFill>
              </a:rPr>
              <a:t>: </a:t>
            </a:r>
            <a:r>
              <a:rPr lang="hr-HR" sz="1800" i="1" dirty="0" smtClean="0">
                <a:solidFill>
                  <a:srgbClr val="002060"/>
                </a:solidFill>
              </a:rPr>
              <a:t>analiza postojećih kurikuluma za predmete iz područja STEM-a i ICT-a; anketiranje učenika o zainteresiranosti za pohađanje fakultativnih predmeta iz nekih od područja STEM-a i ICT-a; izrada kurikuluma fakultativnog predmeta; izrada ispita za provjeru usvojenosti ishoda učenja koji proizlaze iz novog fakultativnog kurikuluma</a:t>
            </a:r>
          </a:p>
          <a:p>
            <a:pPr>
              <a:buFontTx/>
              <a:buChar char="-"/>
            </a:pPr>
            <a:r>
              <a:rPr lang="hr-HR" sz="1800" b="1" dirty="0" smtClean="0">
                <a:solidFill>
                  <a:srgbClr val="002060"/>
                </a:solidFill>
              </a:rPr>
              <a:t>Jačanje nastavničkih kompetencija za izradu novog kurikuluma i provedbu novih nastavnih sadržaja te primjenu suvremenih metoda poučavanja i novih tehnologija</a:t>
            </a:r>
            <a:r>
              <a:rPr lang="hr-HR" sz="1800" dirty="0" smtClean="0">
                <a:solidFill>
                  <a:srgbClr val="002060"/>
                </a:solidFill>
              </a:rPr>
              <a:t>: </a:t>
            </a:r>
            <a:r>
              <a:rPr lang="hr-HR" sz="1800" i="1" dirty="0" smtClean="0">
                <a:solidFill>
                  <a:srgbClr val="002060"/>
                </a:solidFill>
              </a:rPr>
              <a:t>posjet nekoj EU državi kao primjer dobre prakse; edukacija nastavnika za izradu kurikuluma; edukacija nastavnika u području metoda definiranja ishoda učenja; edukacija nastavnika za provedbu novog kurikuluma fakultativne nastave; edukacija nastavnika za primjenu digitalnih sadržaja</a:t>
            </a:r>
          </a:p>
          <a:p>
            <a:pPr>
              <a:buFontTx/>
              <a:buChar char="-"/>
            </a:pPr>
            <a:r>
              <a:rPr lang="hr-HR" sz="1800" b="1" dirty="0" smtClean="0">
                <a:solidFill>
                  <a:srgbClr val="002060"/>
                </a:solidFill>
              </a:rPr>
              <a:t>Poboljšanje materijalnih uvjeta potrebnih za provedbu novog kurikuluma</a:t>
            </a:r>
            <a:r>
              <a:rPr lang="hr-HR" sz="1800" dirty="0" smtClean="0">
                <a:solidFill>
                  <a:srgbClr val="002060"/>
                </a:solidFill>
              </a:rPr>
              <a:t>: </a:t>
            </a:r>
            <a:r>
              <a:rPr lang="hr-HR" sz="1800" i="1" dirty="0" smtClean="0">
                <a:solidFill>
                  <a:srgbClr val="002060"/>
                </a:solidFill>
              </a:rPr>
              <a:t>izrada digitalnih sadržaja za provedbu kurikuluma fakultativne nastave; nabava potrebne opreme, nastavnih sredstava i pomagala potrebnih za provedbu novog kurikuluma; priprema programa i radnih materijala za edukaciju nastavnika; priprema priručnika za nastavnike; priprema nastavnih materijala i materijala za učenje</a:t>
            </a:r>
          </a:p>
          <a:p>
            <a:pPr>
              <a:buFontTx/>
              <a:buChar char="-"/>
            </a:pPr>
            <a:r>
              <a:rPr lang="hr-HR" sz="1800" b="1" dirty="0" smtClean="0">
                <a:solidFill>
                  <a:srgbClr val="002060"/>
                </a:solidFill>
              </a:rPr>
              <a:t>Diseminacija novo razvijenog kurikuluma prema pojedinim kategorijama korisnika/dionika</a:t>
            </a:r>
            <a:r>
              <a:rPr lang="hr-HR" sz="1800" dirty="0" smtClean="0">
                <a:solidFill>
                  <a:srgbClr val="002060"/>
                </a:solidFill>
              </a:rPr>
              <a:t>: </a:t>
            </a:r>
            <a:r>
              <a:rPr lang="hr-HR" sz="1800" i="1" dirty="0" smtClean="0">
                <a:solidFill>
                  <a:srgbClr val="002060"/>
                </a:solidFill>
              </a:rPr>
              <a:t>izrada web sadržaja; izrada priručnika i brošura za roditelje / stručnu javnost / druge škole; organizacija okruglih stolova; izrada medijskih sadržaja vezanih uz novo razvijeni kurikulum </a:t>
            </a:r>
          </a:p>
          <a:p>
            <a:pPr marL="0" indent="0">
              <a:buNone/>
            </a:pPr>
            <a:endParaRPr lang="hr-HR" sz="1800" i="1" dirty="0" smtClean="0">
              <a:solidFill>
                <a:srgbClr val="002060"/>
              </a:solidFill>
            </a:endParaRPr>
          </a:p>
          <a:p>
            <a:pPr marL="0" indent="0">
              <a:buNone/>
              <a:tabLst>
                <a:tab pos="271463" algn="l"/>
                <a:tab pos="449263" algn="l"/>
              </a:tabLst>
            </a:pPr>
            <a:r>
              <a:rPr lang="hr-HR" sz="1800" b="1" dirty="0" smtClean="0">
                <a:solidFill>
                  <a:srgbClr val="002060"/>
                </a:solidFill>
              </a:rPr>
              <a:t>3)          Aktivnosti povezane s informiranjem i vidljivošću</a:t>
            </a:r>
          </a:p>
          <a:p>
            <a:pPr marL="0" indent="0">
              <a:buNone/>
            </a:pPr>
            <a:endParaRPr lang="hr-HR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00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24735" cy="1282154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Neprihvatljive aktivnosti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Projekti isključivo ili većinom usmjereni na pojedinačno sponzoriranje sudjelovanja na radionicama, seminarima, konferencijama, kongresima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Projekti čije aktivnosti su u potpunosti ili uglavnom usmjerene na individualne školarine za studij ili tečajeve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Jednokratni projekti poput konferencija, okruglih stolova, seminara ili sličnih događaja. Takve aktivnosti mogu se financirati samo ako su dijelom šireg projekta. u tu svrhu, same pripremne aktivnosti za konferenciju i slična događanja ne predstavljaju takav širi projekt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Izrada zajedničkog i izbornog dijela nastavnog plana i programa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Izrada studijskog programa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Izrada standarda zanimanja i standarda kvalifikacija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Projekti koji su povezani s političkim ili vjerskim aktivnostima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Donacije u dobrotvorne svrhe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Zajmovi drugim organizacijama ili pojedincima</a:t>
            </a:r>
          </a:p>
        </p:txBody>
      </p:sp>
    </p:spTree>
    <p:extLst>
      <p:ext uri="{BB962C8B-B14F-4D97-AF65-F5344CB8AC3E}">
        <p14:creationId xmlns:p14="http://schemas.microsoft.com/office/powerpoint/2010/main" val="3763244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68751" cy="1152128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Prihvatljivost troškova</a:t>
            </a:r>
            <a:endParaRPr lang="hr-HR" sz="3200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1484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rgbClr val="002060"/>
                </a:solidFill>
              </a:rPr>
              <a:t>neposredno povezani s provedbom projekta, u skladu s ciljevima projekta i definirani u Ugovoru o dodjeli bespovratnih sredstava;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800" dirty="0" smtClean="0">
                <a:solidFill>
                  <a:srgbClr val="002060"/>
                </a:solidFill>
              </a:rPr>
              <a:t>stvarno </a:t>
            </a:r>
            <a:r>
              <a:rPr lang="sl-SI" sz="1800" dirty="0">
                <a:solidFill>
                  <a:srgbClr val="002060"/>
                </a:solidFill>
              </a:rPr>
              <a:t>nastali od strane prijavitelja te su o tome dostavljeni odgovarajući dokazi;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800" dirty="0" smtClean="0">
                <a:solidFill>
                  <a:srgbClr val="002060"/>
                </a:solidFill>
              </a:rPr>
              <a:t>nastali </a:t>
            </a:r>
            <a:r>
              <a:rPr lang="sl-SI" sz="1800" dirty="0">
                <a:solidFill>
                  <a:srgbClr val="002060"/>
                </a:solidFill>
              </a:rPr>
              <a:t>u razdoblju prihvatljivosti troškova (tj. za vrijeme trajanja projekta);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800" dirty="0" smtClean="0">
                <a:solidFill>
                  <a:srgbClr val="002060"/>
                </a:solidFill>
              </a:rPr>
              <a:t>dokazivi </a:t>
            </a:r>
            <a:r>
              <a:rPr lang="sl-SI" sz="1800" dirty="0">
                <a:solidFill>
                  <a:srgbClr val="002060"/>
                </a:solidFill>
              </a:rPr>
              <a:t>vjerodostojnim računima ili računovodstvenim dokumentima jednake dokazne vrijednosti;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800" dirty="0" smtClean="0">
                <a:solidFill>
                  <a:srgbClr val="002060"/>
                </a:solidFill>
              </a:rPr>
              <a:t>u </a:t>
            </a:r>
            <a:r>
              <a:rPr lang="sl-SI" sz="1800" dirty="0">
                <a:solidFill>
                  <a:srgbClr val="002060"/>
                </a:solidFill>
              </a:rPr>
              <a:t>skladu s važećim pravilima Europske unije i nacionalnim pravilima (poštovanje odredbi važećeg Zakona o javnoj nabavi (NN br. 90/11 i 83/13, 143/13, 13/14), Pravilnika o prihvatljivosti izdataka (NN br. 05/14), pravila informiranja javnosti i vidljivost (Informiranje i vidljivost projekata financiranih iz strukturnih i Kohezijskog fonda, 2007.-2013., Upute za korisnike sredstava</a:t>
            </a:r>
            <a:r>
              <a:rPr lang="sl-SI" sz="1800" dirty="0" smtClean="0">
                <a:solidFill>
                  <a:srgbClr val="002060"/>
                </a:solidFill>
              </a:rPr>
              <a:t>).</a:t>
            </a:r>
            <a:endParaRPr lang="hr-HR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1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sz="1800" i="1" dirty="0" smtClean="0">
                <a:solidFill>
                  <a:srgbClr val="002060"/>
                </a:solidFill>
              </a:rPr>
              <a:t>Prihvatljivi </a:t>
            </a:r>
            <a:r>
              <a:rPr lang="sl-SI" sz="1800" i="1" dirty="0">
                <a:solidFill>
                  <a:srgbClr val="002060"/>
                </a:solidFill>
              </a:rPr>
              <a:t>troškovi u odnosu na ciljeve projekta mogu biti </a:t>
            </a:r>
            <a:r>
              <a:rPr lang="sl-SI" sz="1800" b="1" i="1" dirty="0">
                <a:solidFill>
                  <a:srgbClr val="002060"/>
                </a:solidFill>
              </a:rPr>
              <a:t>izravni (neposredni) </a:t>
            </a:r>
            <a:r>
              <a:rPr lang="sl-SI" sz="1800" i="1" dirty="0">
                <a:solidFill>
                  <a:srgbClr val="002060"/>
                </a:solidFill>
              </a:rPr>
              <a:t>i </a:t>
            </a:r>
            <a:r>
              <a:rPr lang="sl-SI" sz="1800" b="1" i="1" dirty="0">
                <a:solidFill>
                  <a:srgbClr val="002060"/>
                </a:solidFill>
              </a:rPr>
              <a:t>neizravni (posredni)</a:t>
            </a:r>
            <a:r>
              <a:rPr lang="sl-SI" sz="1800" i="1" dirty="0">
                <a:solidFill>
                  <a:srgbClr val="002060"/>
                </a:solidFill>
              </a:rPr>
              <a:t> </a:t>
            </a:r>
            <a:r>
              <a:rPr lang="sl-SI" sz="1800" b="1" i="1" dirty="0">
                <a:solidFill>
                  <a:srgbClr val="002060"/>
                </a:solidFill>
              </a:rPr>
              <a:t>troškovi projekta</a:t>
            </a:r>
            <a:endParaRPr lang="hr-HR" sz="1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1984" y="548680"/>
            <a:ext cx="6480720" cy="86409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Izravni troškovi I. dio</a:t>
            </a:r>
            <a:endParaRPr lang="hr-HR" sz="3200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>
                <a:solidFill>
                  <a:srgbClr val="002060"/>
                </a:solidFill>
              </a:rPr>
              <a:t>U </a:t>
            </a:r>
            <a:r>
              <a:rPr lang="hr-HR" sz="2400" dirty="0">
                <a:solidFill>
                  <a:srgbClr val="002060"/>
                </a:solidFill>
              </a:rPr>
              <a:t>izravne prihvatljive troškove ubrajaju se troškovi koji su </a:t>
            </a:r>
            <a:r>
              <a:rPr lang="hr-HR" sz="2400" i="1" dirty="0">
                <a:solidFill>
                  <a:srgbClr val="C00000"/>
                </a:solidFill>
              </a:rPr>
              <a:t>neposredno povezani s provedbom projekta </a:t>
            </a:r>
            <a:r>
              <a:rPr lang="hr-HR" sz="2400" dirty="0">
                <a:solidFill>
                  <a:srgbClr val="002060"/>
                </a:solidFill>
              </a:rPr>
              <a:t>i to</a:t>
            </a:r>
            <a:r>
              <a:rPr lang="hr-HR" sz="2400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Font typeface="+mj-lt"/>
              <a:buAutoNum type="arabicParenR"/>
            </a:pPr>
            <a:r>
              <a:rPr lang="hr-HR" sz="2400" dirty="0" smtClean="0">
                <a:solidFill>
                  <a:srgbClr val="002060"/>
                </a:solidFill>
              </a:rPr>
              <a:t>troškovi rada osoba zaposlenih na provedbi projektnih     aktivnosti</a:t>
            </a:r>
            <a:endParaRPr lang="hr-HR" sz="2400" dirty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hr-HR" sz="2400" dirty="0" smtClean="0">
                <a:solidFill>
                  <a:srgbClr val="002060"/>
                </a:solidFill>
              </a:rPr>
              <a:t>troškovi </a:t>
            </a:r>
            <a:r>
              <a:rPr lang="hr-HR" sz="2400" dirty="0">
                <a:solidFill>
                  <a:srgbClr val="002060"/>
                </a:solidFill>
              </a:rPr>
              <a:t>sudjelovanja ciljnih skupina u projektnim aktivnostima </a:t>
            </a:r>
            <a:endParaRPr lang="hr-HR" sz="2400" dirty="0" smtClean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hr-HR" sz="2400" dirty="0" smtClean="0">
                <a:solidFill>
                  <a:srgbClr val="002060"/>
                </a:solidFill>
              </a:rPr>
              <a:t>troškovi </a:t>
            </a:r>
            <a:r>
              <a:rPr lang="hr-HR" sz="2400" dirty="0">
                <a:solidFill>
                  <a:srgbClr val="002060"/>
                </a:solidFill>
              </a:rPr>
              <a:t>vanjskih usluga </a:t>
            </a:r>
            <a:endParaRPr lang="hr-HR" sz="2400" dirty="0" smtClean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hr-HR" sz="2400" dirty="0" smtClean="0">
                <a:solidFill>
                  <a:srgbClr val="002060"/>
                </a:solidFill>
              </a:rPr>
              <a:t>troškovi </a:t>
            </a:r>
            <a:r>
              <a:rPr lang="hr-HR" sz="2400" dirty="0">
                <a:solidFill>
                  <a:srgbClr val="002060"/>
                </a:solidFill>
              </a:rPr>
              <a:t>nabave strojeva, namještaja, opreme i manji renovacijski/adaptacijski radovi neposredno povezani s provedbom projektnih aktivnosti </a:t>
            </a:r>
            <a:endParaRPr lang="hr-HR" sz="2400" dirty="0" smtClean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hr-HR" sz="2400" dirty="0" smtClean="0">
                <a:solidFill>
                  <a:srgbClr val="002060"/>
                </a:solidFill>
              </a:rPr>
              <a:t>troškovi </a:t>
            </a:r>
            <a:r>
              <a:rPr lang="hr-HR" sz="2400" dirty="0">
                <a:solidFill>
                  <a:srgbClr val="002060"/>
                </a:solidFill>
              </a:rPr>
              <a:t>diseminacije, vidljivosti i informiranja javnosti o provedbi  i rezultatima projekta </a:t>
            </a:r>
            <a:endParaRPr lang="hr-HR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624735" cy="1282154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Izravni troškovi II. dio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002060"/>
                </a:solidFill>
              </a:rPr>
              <a:t>1. Troškovi rada osoba angažiranih na provedbi projektnih aktivnosti</a:t>
            </a:r>
          </a:p>
          <a:p>
            <a:pPr marL="0" indent="0">
              <a:buNone/>
            </a:pPr>
            <a:endParaRPr lang="hr-HR" b="1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hr-HR" u="sng" dirty="0" smtClean="0">
                <a:solidFill>
                  <a:srgbClr val="002060"/>
                </a:solidFill>
              </a:rPr>
              <a:t>Troškovi plaća i troškovi vezani uz rad: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Plaće sa svim pripadajućim porezima i davanjima na plaću i iz plaće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Troškovi vezani uz rad (prehrana, prijevoz)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Naknade plaće za koje poslodavac ne može dobiti povrat iz drugih izvora (npr. bolovanje od 42 dana)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Drugi osobni primici u skladu s važećim radnim zakonodavstvom (npr. regres, božićnica)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hr-HR" dirty="0" smtClean="0">
                <a:solidFill>
                  <a:srgbClr val="002060"/>
                </a:solidFill>
              </a:rPr>
              <a:t>b)     </a:t>
            </a:r>
            <a:r>
              <a:rPr lang="hr-HR" u="sng" dirty="0" smtClean="0">
                <a:solidFill>
                  <a:srgbClr val="002060"/>
                </a:solidFill>
              </a:rPr>
              <a:t>Troškovi putovanja u zemlji i inozemstvu za osobe angažirane na   </a:t>
            </a:r>
            <a:r>
              <a:rPr lang="hr-HR" dirty="0" smtClean="0">
                <a:solidFill>
                  <a:srgbClr val="002060"/>
                </a:solidFill>
              </a:rPr>
              <a:t>	</a:t>
            </a:r>
            <a:r>
              <a:rPr lang="hr-HR" u="sng" dirty="0" smtClean="0">
                <a:solidFill>
                  <a:srgbClr val="002060"/>
                </a:solidFill>
              </a:rPr>
              <a:t>projektu: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dnevnice;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troškovi smještaja;</a:t>
            </a:r>
          </a:p>
          <a:p>
            <a:pPr marL="896938"/>
            <a:r>
              <a:rPr lang="hr-HR" dirty="0" smtClean="0">
                <a:solidFill>
                  <a:srgbClr val="002060"/>
                </a:solidFill>
              </a:rPr>
              <a:t>troškovi putovanja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064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624735" cy="994122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Izravni troškovi III. dio 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200" b="1" dirty="0" smtClean="0">
                <a:solidFill>
                  <a:srgbClr val="002060"/>
                </a:solidFill>
              </a:rPr>
              <a:t>2. Troškovi </a:t>
            </a:r>
            <a:r>
              <a:rPr lang="hr-HR" sz="2200" b="1" dirty="0">
                <a:solidFill>
                  <a:srgbClr val="002060"/>
                </a:solidFill>
              </a:rPr>
              <a:t>sudjelovanja ciljnih skupina u projektnim aktivnostima </a:t>
            </a:r>
            <a:endParaRPr lang="hr-HR" sz="2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2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hr-HR" sz="2000" u="sng" dirty="0">
                <a:solidFill>
                  <a:srgbClr val="002060"/>
                </a:solidFill>
              </a:rPr>
              <a:t>T</a:t>
            </a:r>
            <a:r>
              <a:rPr lang="hr-HR" sz="2000" u="sng" dirty="0" smtClean="0">
                <a:solidFill>
                  <a:srgbClr val="002060"/>
                </a:solidFill>
              </a:rPr>
              <a:t>roškovi putovanja u zemlji i inozemstvu za ciljne skupine koje sudjeluju u projektnim aktivnostima (npr.):</a:t>
            </a:r>
          </a:p>
          <a:p>
            <a:pPr marL="804863"/>
            <a:r>
              <a:rPr lang="hr-HR" sz="2000" dirty="0" smtClean="0">
                <a:solidFill>
                  <a:srgbClr val="002060"/>
                </a:solidFill>
              </a:rPr>
              <a:t>dnevnice;</a:t>
            </a:r>
          </a:p>
          <a:p>
            <a:pPr marL="804863"/>
            <a:r>
              <a:rPr lang="hr-HR" sz="2000" dirty="0" smtClean="0">
                <a:solidFill>
                  <a:srgbClr val="002060"/>
                </a:solidFill>
              </a:rPr>
              <a:t>troškovi smještaja;</a:t>
            </a:r>
          </a:p>
          <a:p>
            <a:pPr marL="804863"/>
            <a:r>
              <a:rPr lang="hr-HR" sz="2000" dirty="0" smtClean="0">
                <a:solidFill>
                  <a:srgbClr val="002060"/>
                </a:solidFill>
              </a:rPr>
              <a:t>troškovi putovanja;</a:t>
            </a:r>
          </a:p>
          <a:p>
            <a:pPr marL="804863"/>
            <a:r>
              <a:rPr lang="hr-HR" sz="2000" dirty="0" smtClean="0">
                <a:solidFill>
                  <a:srgbClr val="002060"/>
                </a:solidFill>
              </a:rPr>
              <a:t>kotizacije.</a:t>
            </a:r>
          </a:p>
          <a:p>
            <a:endParaRPr lang="en-GB" sz="2000" u="sng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2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9996" y="692696"/>
            <a:ext cx="6264696" cy="72008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Izravni troškovi IV. dio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8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200" b="1" dirty="0" smtClean="0">
                <a:solidFill>
                  <a:srgbClr val="002060"/>
                </a:solidFill>
              </a:rPr>
              <a:t>3. Troškovi </a:t>
            </a:r>
            <a:r>
              <a:rPr lang="sl-SI" sz="2200" b="1" dirty="0">
                <a:solidFill>
                  <a:srgbClr val="002060"/>
                </a:solidFill>
              </a:rPr>
              <a:t>vanjskih usluga </a:t>
            </a:r>
            <a:endParaRPr lang="sl-SI" sz="22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sl-SI" sz="22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sl-SI" sz="2000" dirty="0" smtClean="0">
                <a:solidFill>
                  <a:srgbClr val="002060"/>
                </a:solidFill>
              </a:rPr>
              <a:t>a)   </a:t>
            </a:r>
            <a:r>
              <a:rPr lang="sl-SI" sz="2000" u="sng" dirty="0" smtClean="0">
                <a:solidFill>
                  <a:srgbClr val="002060"/>
                </a:solidFill>
              </a:rPr>
              <a:t>Troškovi vanjskih usluga neposredno vezanih uz projekt kao npr.:</a:t>
            </a:r>
          </a:p>
          <a:p>
            <a:r>
              <a:rPr lang="sl-SI" sz="2000" dirty="0" smtClean="0">
                <a:solidFill>
                  <a:srgbClr val="002060"/>
                </a:solidFill>
              </a:rPr>
              <a:t>troškovi </a:t>
            </a:r>
            <a:r>
              <a:rPr lang="sl-SI" sz="2000" dirty="0">
                <a:solidFill>
                  <a:srgbClr val="002060"/>
                </a:solidFill>
              </a:rPr>
              <a:t>savjetodavnih usluga, </a:t>
            </a:r>
            <a:endParaRPr lang="sl-SI" sz="2000" dirty="0" smtClean="0">
              <a:solidFill>
                <a:srgbClr val="002060"/>
              </a:solidFill>
            </a:endParaRPr>
          </a:p>
          <a:p>
            <a:r>
              <a:rPr lang="sl-SI" sz="2000" dirty="0" smtClean="0">
                <a:solidFill>
                  <a:srgbClr val="002060"/>
                </a:solidFill>
              </a:rPr>
              <a:t>usluge prevođenja;</a:t>
            </a:r>
          </a:p>
          <a:p>
            <a:r>
              <a:rPr lang="sl-SI" sz="2000" dirty="0" smtClean="0">
                <a:solidFill>
                  <a:srgbClr val="002060"/>
                </a:solidFill>
              </a:rPr>
              <a:t>usluge izobrazbe i osposobljavanja;</a:t>
            </a:r>
          </a:p>
          <a:p>
            <a:r>
              <a:rPr lang="sl-SI" sz="2000" dirty="0" smtClean="0">
                <a:solidFill>
                  <a:srgbClr val="002060"/>
                </a:solidFill>
              </a:rPr>
              <a:t>usluge s područja informacijsko-komunikacijske tehnologije;</a:t>
            </a:r>
          </a:p>
          <a:p>
            <a:r>
              <a:rPr lang="sl-SI" sz="2000" dirty="0" smtClean="0">
                <a:solidFill>
                  <a:srgbClr val="002060"/>
                </a:solidFill>
              </a:rPr>
              <a:t>usluge izrade programa; analiza; studija; evaluacija; istraživanja; stručnih mišljenja; izvještaja itd</a:t>
            </a:r>
            <a:r>
              <a:rPr lang="sl-SI" sz="20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2060"/>
                </a:solidFill>
              </a:rPr>
              <a:t>b) Troškovi najma prostora i opreme za izvođenje osposobljavanja ili za provedbu aktivnosti u projektu</a:t>
            </a:r>
          </a:p>
          <a:p>
            <a:pPr marL="0" indent="0">
              <a:buNone/>
            </a:pPr>
            <a:endParaRPr lang="sl-SI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960" y="332656"/>
            <a:ext cx="6624735" cy="106613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Izravni troškovi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20888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4. Troškovi </a:t>
            </a:r>
            <a:r>
              <a:rPr lang="hr-HR" sz="2000" b="1" dirty="0" smtClean="0">
                <a:solidFill>
                  <a:srgbClr val="002060"/>
                </a:solidFill>
              </a:rPr>
              <a:t>nabave namještaja, opreme i manjih </a:t>
            </a:r>
            <a:r>
              <a:rPr lang="hr-HR" sz="2000" b="1" dirty="0" err="1" smtClean="0">
                <a:solidFill>
                  <a:srgbClr val="002060"/>
                </a:solidFill>
              </a:rPr>
              <a:t>renovacijskih</a:t>
            </a:r>
            <a:r>
              <a:rPr lang="hr-HR" sz="2000" b="1" dirty="0" smtClean="0">
                <a:solidFill>
                  <a:srgbClr val="002060"/>
                </a:solidFill>
              </a:rPr>
              <a:t>/adaptacijskih radova neposredno povezani s provedbom projektnih aktivnosti</a:t>
            </a:r>
          </a:p>
          <a:p>
            <a:pPr marL="0" indent="0">
              <a:buNone/>
            </a:pPr>
            <a:endParaRPr lang="hr-HR" sz="20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1800" i="1" dirty="0" smtClean="0">
                <a:solidFill>
                  <a:srgbClr val="002060"/>
                </a:solidFill>
              </a:rPr>
              <a:t>u skladu s navedenim odredbama financiranja iz opsega pomoći EFRR-a – instrument fleksibilnosti;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800" i="1" dirty="0" smtClean="0">
                <a:solidFill>
                  <a:srgbClr val="002060"/>
                </a:solidFill>
              </a:rPr>
              <a:t>nabava strojeva, opreme i namještaja potrebnih za provedbu programa, izvođenje nastave i prakse, primjena novih tehnologija u poučavanju (sukladno ograničenjima navedenim pod točkom 4.3.1. </a:t>
            </a:r>
            <a:r>
              <a:rPr lang="hr-HR" sz="1800" i="1" dirty="0" err="1" smtClean="0">
                <a:solidFill>
                  <a:srgbClr val="002060"/>
                </a:solidFill>
              </a:rPr>
              <a:t>UzP</a:t>
            </a:r>
            <a:r>
              <a:rPr lang="hr-HR" sz="1800" i="1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800" i="1" dirty="0" smtClean="0">
                <a:solidFill>
                  <a:srgbClr val="002060"/>
                </a:solidFill>
              </a:rPr>
              <a:t> materijali i alati za poučavanje nužni za provedbu projektnih aktivnosti</a:t>
            </a:r>
            <a:endParaRPr lang="hr-HR" sz="1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3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r-HR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r-HR" sz="4000" i="1" u="sng" dirty="0" smtClean="0">
                <a:solidFill>
                  <a:srgbClr val="002060"/>
                </a:solidFill>
              </a:rPr>
              <a:t>1</a:t>
            </a:r>
            <a:r>
              <a:rPr lang="hr-HR" sz="4000" i="1" u="sng" dirty="0">
                <a:solidFill>
                  <a:srgbClr val="002060"/>
                </a:solidFill>
              </a:rPr>
              <a:t>. Osnovne informacije</a:t>
            </a:r>
            <a:endParaRPr lang="hr-HR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4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05980" y="620688"/>
            <a:ext cx="6408711" cy="792088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Izravni troškovi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VI.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42716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sz="2200" b="1" dirty="0" smtClean="0">
                <a:solidFill>
                  <a:srgbClr val="002060"/>
                </a:solidFill>
              </a:rPr>
              <a:t>5. Troškovi </a:t>
            </a:r>
            <a:r>
              <a:rPr lang="hr-HR" sz="2200" b="1" dirty="0">
                <a:solidFill>
                  <a:srgbClr val="002060"/>
                </a:solidFill>
              </a:rPr>
              <a:t>diseminacije, vidljivosti i  informiranja javnosti o provedbi i rezultatima </a:t>
            </a:r>
            <a:r>
              <a:rPr lang="hr-HR" sz="2200" b="1" dirty="0" smtClean="0">
                <a:solidFill>
                  <a:srgbClr val="002060"/>
                </a:solidFill>
              </a:rPr>
              <a:t>projekta</a:t>
            </a:r>
          </a:p>
          <a:p>
            <a:pPr marL="0" indent="0">
              <a:buNone/>
            </a:pPr>
            <a:endParaRPr lang="hr-HR" sz="2200" b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troškovi </a:t>
            </a:r>
            <a:r>
              <a:rPr lang="hr-HR" sz="1900" i="1" dirty="0">
                <a:solidFill>
                  <a:srgbClr val="002060"/>
                </a:solidFill>
              </a:rPr>
              <a:t>organizacije promotivnih aktivnosti (npr. najam prostora, audio-vizualnih pomagala itd.);  </a:t>
            </a:r>
            <a:endParaRPr lang="hr-HR" sz="1900" i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materijalni </a:t>
            </a:r>
            <a:r>
              <a:rPr lang="hr-HR" sz="1900" i="1" dirty="0">
                <a:solidFill>
                  <a:srgbClr val="002060"/>
                </a:solidFill>
              </a:rPr>
              <a:t>troškovi koji su potrebni za organizaciju okruglih stolova, tiskovnih  i stručnih konferencija, radionica (npr. promotivni materijali, pozivi, ugostiteljske usluge</a:t>
            </a:r>
            <a:r>
              <a:rPr lang="hr-HR" sz="1900" i="1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troškovi </a:t>
            </a:r>
            <a:r>
              <a:rPr lang="hr-HR" sz="1900" i="1" dirty="0">
                <a:solidFill>
                  <a:srgbClr val="002060"/>
                </a:solidFill>
              </a:rPr>
              <a:t>vanjskih usluga za aktivnosti oglašavanja, odnosa s javnošću i sl</a:t>
            </a:r>
            <a:r>
              <a:rPr lang="hr-HR" sz="1900" i="1" dirty="0" smtClean="0">
                <a:solidFill>
                  <a:srgbClr val="002060"/>
                </a:solidFill>
              </a:rPr>
              <a:t>.;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priprema</a:t>
            </a:r>
            <a:r>
              <a:rPr lang="hr-HR" sz="1900" i="1" dirty="0">
                <a:solidFill>
                  <a:srgbClr val="002060"/>
                </a:solidFill>
              </a:rPr>
              <a:t>, oblikovanje, prijevod, tisak promotivnog materijala i dostava</a:t>
            </a:r>
            <a:r>
              <a:rPr lang="hr-HR" sz="1900" i="1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uspostava </a:t>
            </a:r>
            <a:r>
              <a:rPr lang="hr-HR" sz="1900" i="1" dirty="0">
                <a:solidFill>
                  <a:srgbClr val="002060"/>
                </a:solidFill>
              </a:rPr>
              <a:t>i održavanje internetskih stranica; </a:t>
            </a:r>
            <a:endParaRPr lang="hr-HR" sz="1900" i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troškovi </a:t>
            </a:r>
            <a:r>
              <a:rPr lang="hr-HR" sz="1900" i="1" dirty="0">
                <a:solidFill>
                  <a:srgbClr val="002060"/>
                </a:solidFill>
              </a:rPr>
              <a:t>oglasa, objava, odnosno zakupa medijskog prostora; </a:t>
            </a:r>
            <a:endParaRPr lang="hr-HR" sz="1900" i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marketinško </a:t>
            </a:r>
            <a:r>
              <a:rPr lang="hr-HR" sz="1900" i="1" dirty="0">
                <a:solidFill>
                  <a:srgbClr val="002060"/>
                </a:solidFill>
              </a:rPr>
              <a:t>komuniciranje, savjetovanje i sl.; </a:t>
            </a:r>
            <a:endParaRPr lang="hr-HR" sz="1900" i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900" i="1" dirty="0" smtClean="0">
                <a:solidFill>
                  <a:srgbClr val="002060"/>
                </a:solidFill>
              </a:rPr>
              <a:t>troškovi </a:t>
            </a:r>
            <a:r>
              <a:rPr lang="hr-HR" sz="1900" i="1" dirty="0">
                <a:solidFill>
                  <a:srgbClr val="002060"/>
                </a:solidFill>
              </a:rPr>
              <a:t>promocije proizvoda i usluga (npr. troškovi sudjelovanja i prezentacije na promotivnim događanjima, i sl.). </a:t>
            </a:r>
            <a:endParaRPr lang="hr-HR" sz="1900" i="1" dirty="0" smtClean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8820" y="476672"/>
            <a:ext cx="6624735" cy="936104"/>
          </a:xfrm>
        </p:spPr>
        <p:txBody>
          <a:bodyPr>
            <a:noAutofit/>
          </a:bodyPr>
          <a:lstStyle/>
          <a:p>
            <a:r>
              <a:rPr lang="hr-H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Neizravni troškovi I. dio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507288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 u="sng" dirty="0" smtClean="0">
                <a:solidFill>
                  <a:srgbClr val="002060"/>
                </a:solidFill>
              </a:rPr>
              <a:t>Neizravni troškovi</a:t>
            </a:r>
            <a:r>
              <a:rPr lang="hr-HR" sz="2000" dirty="0" smtClean="0">
                <a:solidFill>
                  <a:srgbClr val="002060"/>
                </a:solidFill>
              </a:rPr>
              <a:t>             </a:t>
            </a:r>
            <a:r>
              <a:rPr lang="hr-HR" sz="2000" i="1" dirty="0" smtClean="0">
                <a:solidFill>
                  <a:srgbClr val="002060"/>
                </a:solidFill>
              </a:rPr>
              <a:t>operativni troškovi kojima je teško odrediti iznos</a:t>
            </a:r>
          </a:p>
          <a:p>
            <a:pPr marL="0" indent="0">
              <a:buNone/>
            </a:pPr>
            <a:r>
              <a:rPr lang="hr-HR" sz="2000" i="1" dirty="0" smtClean="0">
                <a:solidFill>
                  <a:srgbClr val="002060"/>
                </a:solidFill>
              </a:rPr>
              <a:t>		</a:t>
            </a:r>
            <a:r>
              <a:rPr lang="hr-HR" sz="2000" i="1" dirty="0">
                <a:solidFill>
                  <a:srgbClr val="002060"/>
                </a:solidFill>
              </a:rPr>
              <a:t> </a:t>
            </a:r>
            <a:r>
              <a:rPr lang="hr-HR" sz="2000" i="1" dirty="0" smtClean="0">
                <a:solidFill>
                  <a:srgbClr val="002060"/>
                </a:solidFill>
              </a:rPr>
              <a:t>             (npr. troškovi upravljanja, knjigovodstva, telefona, 			                vode…)</a:t>
            </a:r>
          </a:p>
          <a:p>
            <a:pPr marL="0" indent="0">
              <a:buNone/>
            </a:pPr>
            <a:r>
              <a:rPr lang="hr-HR" sz="2000" dirty="0" smtClean="0">
                <a:solidFill>
                  <a:srgbClr val="002060"/>
                </a:solidFill>
              </a:rPr>
              <a:t>			</a:t>
            </a:r>
            <a:r>
              <a:rPr lang="hr-HR" sz="2000" i="1" dirty="0" smtClean="0">
                <a:solidFill>
                  <a:srgbClr val="002060"/>
                </a:solidFill>
              </a:rPr>
              <a:t>temelje se na stvarnim troškovima</a:t>
            </a:r>
          </a:p>
          <a:p>
            <a:pPr marL="0" indent="0">
              <a:buNone/>
            </a:pPr>
            <a:r>
              <a:rPr lang="hr-HR" sz="2000" i="1" dirty="0">
                <a:solidFill>
                  <a:srgbClr val="002060"/>
                </a:solidFill>
              </a:rPr>
              <a:t>	</a:t>
            </a:r>
            <a:r>
              <a:rPr lang="hr-HR" sz="2000" i="1" dirty="0" smtClean="0">
                <a:solidFill>
                  <a:srgbClr val="002060"/>
                </a:solidFill>
              </a:rPr>
              <a:t>		prihvatljivi su u iznosu </a:t>
            </a:r>
            <a:r>
              <a:rPr lang="sl-SI" sz="2000" i="1" dirty="0" smtClean="0">
                <a:solidFill>
                  <a:srgbClr val="002060"/>
                </a:solidFill>
              </a:rPr>
              <a:t>do maksimalno </a:t>
            </a:r>
            <a:r>
              <a:rPr lang="hr-HR" sz="2000" i="1" dirty="0" smtClean="0">
                <a:solidFill>
                  <a:srgbClr val="002060"/>
                </a:solidFill>
              </a:rPr>
              <a:t>20% </a:t>
            </a:r>
            <a:r>
              <a:rPr lang="sl-SI" sz="2000" i="1" dirty="0" smtClean="0">
                <a:solidFill>
                  <a:srgbClr val="002060"/>
                </a:solidFill>
              </a:rPr>
              <a:t>izravnih  				prihvatljivih troškova projekta</a:t>
            </a:r>
          </a:p>
          <a:p>
            <a:pPr marL="0" indent="0">
              <a:buNone/>
            </a:pPr>
            <a:endParaRPr lang="sl-SI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627784" y="254637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46355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4000504"/>
            <a:ext cx="46355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23628" y="332656"/>
            <a:ext cx="6696744" cy="106613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Neizravni troškovi II. dio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l-SI" dirty="0" smtClean="0">
                <a:solidFill>
                  <a:srgbClr val="C00000"/>
                </a:solidFill>
              </a:rPr>
              <a:t>PRIMJERI NEIZRAVNIH TROŠKOVA: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sz="3300" b="1" dirty="0" smtClean="0">
                <a:solidFill>
                  <a:srgbClr val="002060"/>
                </a:solidFill>
              </a:rPr>
              <a:t>Troškovi upravljanja projektom (adminstrativno osoblje) </a:t>
            </a:r>
            <a:endParaRPr lang="hr-HR" sz="3300" b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plaće sa svim pripadajućim porezima i davanjima na plaću i iz plaće;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troškovi vezani uz rad (prehrana, prijevoz, dnevnice za sastanke);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naknade plaće za koje poslodavac ne može dobiti povrat iz drugih izvora (npr.bolovanje do 42 dana);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drugi osobni primici u skladu s važećim radnim zakonodavstvom (npr. regres).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sl-SI" sz="2900" dirty="0" smtClean="0">
                <a:solidFill>
                  <a:srgbClr val="002060"/>
                </a:solidFill>
              </a:rPr>
              <a:t> </a:t>
            </a:r>
            <a:endParaRPr lang="hr-HR" sz="29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sl-SI" sz="3300" b="1" dirty="0" smtClean="0">
                <a:solidFill>
                  <a:srgbClr val="002060"/>
                </a:solidFill>
              </a:rPr>
              <a:t>Troškovi nabave za upravljanje projektom</a:t>
            </a:r>
            <a:endParaRPr lang="hr-HR" sz="3300" b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administrativna oprema (uredski materijali, najam prostora i sl.);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Troškovi izrade dokumentacije za provedbu postupka nabave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sz="3300" b="1" dirty="0" smtClean="0">
                <a:solidFill>
                  <a:srgbClr val="002060"/>
                </a:solidFill>
              </a:rPr>
              <a:t>Administrativni troškovi </a:t>
            </a:r>
            <a:endParaRPr lang="hr-HR" sz="3300" b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troškovi knjigovodstva;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troškovi čišćenja i održavanja;</a:t>
            </a:r>
            <a:endParaRPr lang="hr-HR" sz="2900" i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režijski troškovi (telefon, voda, električna energija);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l-SI" sz="2900" i="1" dirty="0">
              <a:solidFill>
                <a:srgbClr val="002060"/>
              </a:solidFill>
            </a:endParaRPr>
          </a:p>
          <a:p>
            <a:pPr marL="0" lvl="1" indent="0">
              <a:buNone/>
            </a:pPr>
            <a:r>
              <a:rPr lang="sl-SI" sz="2900" b="1" dirty="0" smtClean="0">
                <a:solidFill>
                  <a:srgbClr val="002060"/>
                </a:solidFill>
              </a:rPr>
              <a:t>Troškovi informiranja i vidljivosti</a:t>
            </a:r>
          </a:p>
          <a:p>
            <a:pPr marL="449263" lvl="1" indent="-7938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    izrada promotivnih materijala u svrhu promocije projekta</a:t>
            </a:r>
          </a:p>
          <a:p>
            <a:pPr marL="457200" lvl="1" indent="-7938">
              <a:buFont typeface="Wingdings" panose="05000000000000000000" pitchFamily="2" charset="2"/>
              <a:buChar char="ü"/>
            </a:pPr>
            <a:r>
              <a:rPr lang="sl-SI" sz="2900" i="1" dirty="0" smtClean="0">
                <a:solidFill>
                  <a:srgbClr val="002060"/>
                </a:solidFill>
              </a:rPr>
              <a:t>   troškovi organizacije konferencija u svrhu promocije projekta</a:t>
            </a:r>
          </a:p>
          <a:p>
            <a:pPr marL="0" lvl="1" indent="0"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56783" cy="106613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Neprihvatljivi troškovi I. dio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troškovi </a:t>
            </a:r>
            <a:r>
              <a:rPr lang="sl-SI" sz="1600" i="1" dirty="0">
                <a:solidFill>
                  <a:srgbClr val="002060"/>
                </a:solidFill>
              </a:rPr>
              <a:t>kupnje i gradnje nekretnina;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troškovi </a:t>
            </a:r>
            <a:r>
              <a:rPr lang="sl-SI" sz="1600" i="1" dirty="0">
                <a:solidFill>
                  <a:srgbClr val="002060"/>
                </a:solidFill>
              </a:rPr>
              <a:t>kupnje zemljišta;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neizravni </a:t>
            </a:r>
            <a:r>
              <a:rPr lang="sl-SI" sz="1600" i="1" dirty="0">
                <a:solidFill>
                  <a:srgbClr val="002060"/>
                </a:solidFill>
              </a:rPr>
              <a:t>troškovi koji premašuju vrijednost od </a:t>
            </a:r>
            <a:r>
              <a:rPr lang="sl-SI" sz="1600" i="1" dirty="0" smtClean="0">
                <a:solidFill>
                  <a:srgbClr val="002060"/>
                </a:solidFill>
              </a:rPr>
              <a:t>20</a:t>
            </a:r>
            <a:r>
              <a:rPr lang="sl-SI" sz="1600" i="1" dirty="0">
                <a:solidFill>
                  <a:srgbClr val="002060"/>
                </a:solidFill>
              </a:rPr>
              <a:t>% izravnih prihvatljivih troškova projekta;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ulaganja </a:t>
            </a:r>
            <a:r>
              <a:rPr lang="sl-SI" sz="1600" i="1" dirty="0">
                <a:solidFill>
                  <a:srgbClr val="002060"/>
                </a:solidFill>
              </a:rPr>
              <a:t>u kapital ili kreditna ulaganja, jamstveni fondovi;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izdatak </a:t>
            </a:r>
            <a:r>
              <a:rPr lang="sl-SI" sz="1600" i="1" dirty="0">
                <a:solidFill>
                  <a:srgbClr val="002060"/>
                </a:solidFill>
              </a:rPr>
              <a:t>povezan s aktivnostima stambenog zbrinjavanja</a:t>
            </a:r>
            <a:r>
              <a:rPr lang="sl-SI" sz="1600" i="1" dirty="0" smtClean="0">
                <a:solidFill>
                  <a:srgbClr val="002060"/>
                </a:solidFill>
              </a:rPr>
              <a:t>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porez </a:t>
            </a:r>
            <a:r>
              <a:rPr lang="sl-SI" sz="1600" i="1" dirty="0">
                <a:solidFill>
                  <a:srgbClr val="002060"/>
                </a:solidFill>
              </a:rPr>
              <a:t>na dodanu vrijednost (PDV) koji je povrativ;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troškovi </a:t>
            </a:r>
            <a:r>
              <a:rPr lang="sl-SI" sz="1600" i="1" dirty="0">
                <a:solidFill>
                  <a:srgbClr val="002060"/>
                </a:solidFill>
              </a:rPr>
              <a:t>kupnje strojeva, opreme, namještaja ako premašuju vrijednost od </a:t>
            </a:r>
            <a:r>
              <a:rPr lang="sl-SI" sz="1600" i="1" dirty="0">
                <a:solidFill>
                  <a:srgbClr val="002060"/>
                </a:solidFill>
              </a:rPr>
              <a:t>1</a:t>
            </a:r>
            <a:r>
              <a:rPr lang="sl-SI" sz="1600" i="1" dirty="0" smtClean="0">
                <a:solidFill>
                  <a:srgbClr val="002060"/>
                </a:solidFill>
              </a:rPr>
              <a:t>0 </a:t>
            </a:r>
            <a:r>
              <a:rPr lang="sl-SI" sz="1600" i="1" dirty="0">
                <a:solidFill>
                  <a:srgbClr val="002060"/>
                </a:solidFill>
              </a:rPr>
              <a:t>% svih prihvatljivih troškova projekta;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amortizacija </a:t>
            </a:r>
            <a:r>
              <a:rPr lang="sl-SI" sz="1600" i="1" dirty="0">
                <a:solidFill>
                  <a:srgbClr val="002060"/>
                </a:solidFill>
              </a:rPr>
              <a:t>strojeva, opreme i namještaja koji je bio kupljen iz javnih sredstava;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troškovi </a:t>
            </a:r>
            <a:r>
              <a:rPr lang="sl-SI" sz="1600" i="1" dirty="0">
                <a:solidFill>
                  <a:srgbClr val="002060"/>
                </a:solidFill>
              </a:rPr>
              <a:t>kamata na dug;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600" i="1" dirty="0" smtClean="0">
                <a:solidFill>
                  <a:srgbClr val="002060"/>
                </a:solidFill>
              </a:rPr>
              <a:t>kazne</a:t>
            </a:r>
            <a:r>
              <a:rPr lang="sl-SI" sz="1600" i="1" dirty="0">
                <a:solidFill>
                  <a:srgbClr val="002060"/>
                </a:solidFill>
              </a:rPr>
              <a:t>, financijske globe i troškovi sudskih sporova</a:t>
            </a:r>
            <a:r>
              <a:rPr lang="sl-SI" sz="1600" i="1" dirty="0" smtClean="0">
                <a:solidFill>
                  <a:srgbClr val="002060"/>
                </a:solidFill>
              </a:rPr>
              <a:t>;</a:t>
            </a:r>
            <a:endParaRPr lang="sl-SI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06613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Neprihvatljivi troškovi II. dio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714884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>
                <a:solidFill>
                  <a:srgbClr val="002060"/>
                </a:solidFill>
              </a:rPr>
              <a:t>doprinosi za dobrovoljna zdravstvena ili mirovinska osiguranja koja nisu obvezna prema nacionalnom zakonodavstvu;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 smtClean="0">
                <a:solidFill>
                  <a:srgbClr val="002060"/>
                </a:solidFill>
              </a:rPr>
              <a:t>plaćanje </a:t>
            </a:r>
            <a:r>
              <a:rPr lang="sl-SI" sz="1700" i="1" dirty="0">
                <a:solidFill>
                  <a:srgbClr val="002060"/>
                </a:solidFill>
              </a:rPr>
              <a:t>neoporezivih bonusa zaposlenima;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>
                <a:solidFill>
                  <a:srgbClr val="002060"/>
                </a:solidFill>
              </a:rPr>
              <a:t>bankovni troškovi za otvaranje i vođenje računa, naknade za financijske transfere i druge pristojbe u potpunosti financijske prirode;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>
                <a:solidFill>
                  <a:srgbClr val="002060"/>
                </a:solidFill>
              </a:rPr>
              <a:t>troškovi koji su već bili financirani iz javnih izvora odnosno troškovi koji se u razdoblju provedbe projekte financiraju iz drugih izvora;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>
                <a:solidFill>
                  <a:srgbClr val="002060"/>
                </a:solidFill>
              </a:rPr>
              <a:t>kupnja rabljene opreme, strojeva i namještaja;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 smtClean="0">
                <a:solidFill>
                  <a:srgbClr val="002060"/>
                </a:solidFill>
              </a:rPr>
              <a:t>troškovi </a:t>
            </a:r>
            <a:r>
              <a:rPr lang="sl-SI" sz="1700" i="1" dirty="0">
                <a:solidFill>
                  <a:srgbClr val="002060"/>
                </a:solidFill>
              </a:rPr>
              <a:t>koji nisu predviđeni Ugovorom o dodjeli bespovratnih sredstava;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l-SI" sz="1700" i="1" dirty="0">
                <a:solidFill>
                  <a:srgbClr val="002060"/>
                </a:solidFill>
              </a:rPr>
              <a:t>drugi troškovi koji nisu u neposrednoj povezanosti sa sadržajem i ciljevima projekta</a:t>
            </a:r>
            <a:r>
              <a:rPr lang="sl-SI" sz="1700" i="1" dirty="0" smtClean="0">
                <a:solidFill>
                  <a:srgbClr val="002060"/>
                </a:solidFill>
              </a:rPr>
              <a:t>.</a:t>
            </a:r>
            <a:endParaRPr lang="sl-SI" sz="17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18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900" dirty="0" smtClean="0"/>
          </a:p>
          <a:p>
            <a:pPr lvl="0"/>
            <a:endParaRPr lang="hr-HR" dirty="0" smtClean="0">
              <a:solidFill>
                <a:srgbClr val="002060"/>
              </a:solidFill>
            </a:endParaRP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624735" cy="1138138"/>
          </a:xfrm>
        </p:spPr>
        <p:txBody>
          <a:bodyPr>
            <a:no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Prihodi od projektnih aktivnosti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786057"/>
            <a:ext cx="8229600" cy="31432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200" i="1" dirty="0" smtClean="0">
                <a:solidFill>
                  <a:srgbClr val="002060"/>
                </a:solidFill>
              </a:rPr>
              <a:t>Projekt ne smije ostvarivati prihode od projektnih aktivnosti. 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sz="2200" i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i="1" dirty="0" smtClean="0">
                <a:solidFill>
                  <a:srgbClr val="002060"/>
                </a:solidFill>
              </a:rPr>
              <a:t>Nije dopušteno ciljnim skupinama </a:t>
            </a:r>
            <a:r>
              <a:rPr lang="hr-HR" sz="2200" i="1" dirty="0" smtClean="0">
                <a:solidFill>
                  <a:srgbClr val="002060"/>
                </a:solidFill>
              </a:rPr>
              <a:t>niti bilo kojoj drugoj skupini naplaćivati </a:t>
            </a:r>
            <a:r>
              <a:rPr lang="hr-HR" sz="2200" i="1" dirty="0" smtClean="0">
                <a:solidFill>
                  <a:srgbClr val="002060"/>
                </a:solidFill>
              </a:rPr>
              <a:t>sudjelovanje u projektnim aktivnostima, niti u sklopu projekta pružati bilo kakve usluge koje se naplaćuju. </a:t>
            </a:r>
          </a:p>
          <a:p>
            <a:pPr marL="0" indent="0">
              <a:buNone/>
            </a:pPr>
            <a:endParaRPr lang="hr-HR" sz="2200" i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i="1" dirty="0" smtClean="0">
                <a:solidFill>
                  <a:srgbClr val="002060"/>
                </a:solidFill>
              </a:rPr>
              <a:t>Ako tijekom provedbe projekta </a:t>
            </a:r>
            <a:r>
              <a:rPr lang="hr-HR" sz="2200" i="1" dirty="0" smtClean="0">
                <a:solidFill>
                  <a:srgbClr val="002060"/>
                </a:solidFill>
              </a:rPr>
              <a:t>ipak dođe </a:t>
            </a:r>
            <a:r>
              <a:rPr lang="hr-HR" sz="2200" i="1" dirty="0" smtClean="0">
                <a:solidFill>
                  <a:srgbClr val="002060"/>
                </a:solidFill>
              </a:rPr>
              <a:t>do ostvarenja određenih prihoda od aktivnosti,korisnik projekta isto je dužan prijaviti Agenciji za strukovno obrazovanje i obrazovanje odraslih (PT2), a ukupan iznos bespovratnih sredstava bit će umanjen za iznos ostvarenih prihoda na temelju podnesenog završnog izvješća.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600" b="0" i="1" u="sng" dirty="0" smtClean="0">
                <a:solidFill>
                  <a:srgbClr val="002060"/>
                </a:solidFill>
                <a:latin typeface="Calibri (Body)"/>
              </a:rPr>
              <a:t>iv. Postupak prijave</a:t>
            </a:r>
            <a:endParaRPr lang="hr-HR" sz="3600" b="0" i="1" u="sng" dirty="0">
              <a:solidFill>
                <a:srgbClr val="002060"/>
              </a:solidFill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57212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19256" cy="22322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u="sng" dirty="0" smtClean="0">
                <a:solidFill>
                  <a:srgbClr val="002060"/>
                </a:solidFill>
              </a:rPr>
              <a:t>Hrvatski jezik!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2060"/>
                </a:solidFill>
              </a:rPr>
              <a:t>Elektronički ispunjene prijave</a:t>
            </a:r>
          </a:p>
        </p:txBody>
      </p:sp>
    </p:spTree>
    <p:extLst>
      <p:ext uri="{BB962C8B-B14F-4D97-AF65-F5344CB8AC3E}">
        <p14:creationId xmlns:p14="http://schemas.microsoft.com/office/powerpoint/2010/main" val="267505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976" y="116632"/>
            <a:ext cx="6624735" cy="1282154"/>
          </a:xfrm>
        </p:spPr>
        <p:txBody>
          <a:bodyPr>
            <a:no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Objava natječaja – potrebna dokumentacija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000" dirty="0"/>
              <a:t>http://www.strukturnifondovi.hr/natjecaji/124 </a:t>
            </a:r>
            <a:endParaRPr lang="hr-HR" sz="2000" dirty="0" smtClean="0"/>
          </a:p>
          <a:p>
            <a:pPr marL="0" indent="0" algn="ctr">
              <a:buNone/>
            </a:pPr>
            <a:endParaRPr lang="hr-HR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73" y="2276872"/>
            <a:ext cx="8448939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624735" cy="1008112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Potpuna prijava i dokumentacija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971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hr-HR" sz="22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Prijavni obrazac 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Prijavni obrazac 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Izjava prijavitelja o ispunjavanju i prihvaćanju uvjeta natječaja - original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ukoliko je primjenjivo, Izjava o partnerstvu - original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i sljedeću dokumentaciju dostavljenu za prijavitelja i, ukoliko je primjenjivo, svakog posebnog partnera:</a:t>
            </a:r>
          </a:p>
          <a:p>
            <a:pPr marL="457200" lvl="1" indent="0">
              <a:buNone/>
            </a:pPr>
            <a:r>
              <a:rPr lang="hr-HR" sz="1800" dirty="0">
                <a:solidFill>
                  <a:srgbClr val="002060"/>
                </a:solidFill>
              </a:rPr>
              <a:t>- Statut, ili drugi važeći akt o osnivanju - preslika</a:t>
            </a:r>
          </a:p>
          <a:p>
            <a:pPr marL="457200" lvl="1" indent="0"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- Rješenje </a:t>
            </a:r>
            <a:r>
              <a:rPr lang="hr-HR" sz="1800" dirty="0">
                <a:solidFill>
                  <a:srgbClr val="002060"/>
                </a:solidFill>
              </a:rPr>
              <a:t>iz kojeg je vidljivo da Ustanova obavlja djelatnost srednjeg obrazovanja prema gimnazijskom programu - preslika</a:t>
            </a:r>
          </a:p>
          <a:p>
            <a:pPr marL="457200" lvl="1" indent="0">
              <a:buNone/>
            </a:pPr>
            <a:r>
              <a:rPr lang="hr-HR" sz="1800" dirty="0" smtClean="0">
                <a:solidFill>
                  <a:srgbClr val="002060"/>
                </a:solidFill>
              </a:rPr>
              <a:t>- Izvadak </a:t>
            </a:r>
            <a:r>
              <a:rPr lang="hr-HR" sz="1800" dirty="0">
                <a:solidFill>
                  <a:srgbClr val="002060"/>
                </a:solidFill>
              </a:rPr>
              <a:t>iz sudskog registra ili drugog odgovarajućeg registra, ako je primjenjivo – preslika</a:t>
            </a:r>
          </a:p>
          <a:p>
            <a:pPr lvl="1">
              <a:buFontTx/>
              <a:buChar char="-"/>
            </a:pPr>
            <a:r>
              <a:rPr lang="hr-HR" sz="1800" dirty="0" smtClean="0">
                <a:solidFill>
                  <a:srgbClr val="002060"/>
                </a:solidFill>
              </a:rPr>
              <a:t>Potvrdu </a:t>
            </a:r>
            <a:r>
              <a:rPr lang="hr-HR" sz="1800" dirty="0">
                <a:solidFill>
                  <a:srgbClr val="002060"/>
                </a:solidFill>
              </a:rPr>
              <a:t>Porezne uprave o stanju javnog dugovanja iz koje je vidljivo nepostojanje javnog dugovanja. U slučaju postojanja javnog dugovanja, isti mora biti podmiren prije samog potpisivanja Ugovora. Potvrda ne smije biti starija od 30 dana računajući od datuma slanja projektne prijave</a:t>
            </a:r>
            <a:r>
              <a:rPr lang="hr-HR" sz="1800" dirty="0" smtClean="0">
                <a:solidFill>
                  <a:srgbClr val="002060"/>
                </a:solidFill>
              </a:rPr>
              <a:t>.</a:t>
            </a:r>
            <a:endParaRPr lang="hr-HR" sz="1800" dirty="0">
              <a:solidFill>
                <a:srgbClr val="002060"/>
              </a:solidFill>
            </a:endParaRPr>
          </a:p>
          <a:p>
            <a:pPr marL="0" lvl="1" indent="0" algn="ctr">
              <a:buNone/>
            </a:pPr>
            <a:r>
              <a:rPr lang="hr-HR" sz="1800" b="1" i="1" u="sng" dirty="0">
                <a:solidFill>
                  <a:srgbClr val="002060"/>
                </a:solidFill>
              </a:rPr>
              <a:t>Ako bilo koji od navedenih dokumenata nije dostavljen, prijava se može isključiti iz daljnjeg </a:t>
            </a:r>
            <a:r>
              <a:rPr lang="hr-HR" sz="1800" b="1" i="1" u="sng" dirty="0" smtClean="0">
                <a:solidFill>
                  <a:srgbClr val="002060"/>
                </a:solidFill>
              </a:rPr>
              <a:t>postupka!</a:t>
            </a:r>
            <a:endParaRPr lang="hr-HR" sz="18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462381"/>
            <a:ext cx="5904655" cy="236353"/>
          </a:xfrm>
        </p:spPr>
        <p:txBody>
          <a:bodyPr>
            <a:noAutofit/>
          </a:bodyPr>
          <a:lstStyle/>
          <a:p>
            <a:r>
              <a:rPr lang="hr-HR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Programski okvir 2007-2013</a:t>
            </a:r>
            <a:br>
              <a:rPr lang="hr-HR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4644008" y="2202790"/>
            <a:ext cx="3096344" cy="70735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EU Kohezijska politika</a:t>
            </a:r>
            <a:endParaRPr lang="hr-HR" dirty="0"/>
          </a:p>
        </p:txBody>
      </p:sp>
      <p:sp>
        <p:nvSpPr>
          <p:cNvPr id="5" name="Oval 4"/>
          <p:cNvSpPr/>
          <p:nvPr/>
        </p:nvSpPr>
        <p:spPr>
          <a:xfrm>
            <a:off x="3774568" y="4135940"/>
            <a:ext cx="1517512" cy="7853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Kohezijski fond</a:t>
            </a:r>
            <a:endParaRPr lang="hr-HR" dirty="0"/>
          </a:p>
        </p:txBody>
      </p:sp>
      <p:sp>
        <p:nvSpPr>
          <p:cNvPr id="6" name="Oval 5"/>
          <p:cNvSpPr/>
          <p:nvPr/>
        </p:nvSpPr>
        <p:spPr>
          <a:xfrm>
            <a:off x="5400092" y="4077072"/>
            <a:ext cx="1404156" cy="8441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/>
              <a:t>Europski fond za regionalni razvoj</a:t>
            </a:r>
            <a:endParaRPr lang="hr-HR" sz="1200" dirty="0"/>
          </a:p>
        </p:txBody>
      </p:sp>
      <p:sp>
        <p:nvSpPr>
          <p:cNvPr id="7" name="Oval 6"/>
          <p:cNvSpPr/>
          <p:nvPr/>
        </p:nvSpPr>
        <p:spPr>
          <a:xfrm>
            <a:off x="7092279" y="4077072"/>
            <a:ext cx="1428291" cy="8441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ESF</a:t>
            </a:r>
            <a:endParaRPr lang="hr-HR" dirty="0"/>
          </a:p>
        </p:txBody>
      </p:sp>
      <p:sp>
        <p:nvSpPr>
          <p:cNvPr id="8" name="Down Arrow 7"/>
          <p:cNvSpPr/>
          <p:nvPr/>
        </p:nvSpPr>
        <p:spPr>
          <a:xfrm>
            <a:off x="5724128" y="3293149"/>
            <a:ext cx="792088" cy="4999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3906714" y="5042508"/>
            <a:ext cx="4613856" cy="4121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Nacionalni strateški referentni okvir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16885" y="2340639"/>
            <a:ext cx="2016224" cy="92945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Strategija Vladinih programa</a:t>
            </a:r>
            <a:endParaRPr lang="hr-HR" dirty="0"/>
          </a:p>
        </p:txBody>
      </p:sp>
      <p:sp>
        <p:nvSpPr>
          <p:cNvPr id="11" name="Rectangle 10"/>
          <p:cNvSpPr/>
          <p:nvPr/>
        </p:nvSpPr>
        <p:spPr>
          <a:xfrm>
            <a:off x="841599" y="3733481"/>
            <a:ext cx="2014228" cy="95573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Strateški okvir za razvoj 2006-2013</a:t>
            </a:r>
            <a:endParaRPr lang="hr-HR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78447" y="5454634"/>
            <a:ext cx="988868" cy="609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unched Tape 15"/>
          <p:cNvSpPr/>
          <p:nvPr/>
        </p:nvSpPr>
        <p:spPr>
          <a:xfrm>
            <a:off x="1928084" y="6082438"/>
            <a:ext cx="1405572" cy="711696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OP Promet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7" name="Flowchart: Punched Tape 16"/>
          <p:cNvSpPr/>
          <p:nvPr/>
        </p:nvSpPr>
        <p:spPr>
          <a:xfrm>
            <a:off x="3595595" y="6136326"/>
            <a:ext cx="1599575" cy="634042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OP Okoliš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8" name="Flowchart: Punched Tape 17"/>
          <p:cNvSpPr/>
          <p:nvPr/>
        </p:nvSpPr>
        <p:spPr>
          <a:xfrm>
            <a:off x="5487980" y="6113307"/>
            <a:ext cx="1480409" cy="711696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>
                <a:solidFill>
                  <a:srgbClr val="002060"/>
                </a:solidFill>
              </a:rPr>
              <a:t>OP Regionalna konkurentnost</a:t>
            </a:r>
            <a:endParaRPr lang="hr-HR" sz="1400" dirty="0">
              <a:solidFill>
                <a:srgbClr val="00206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932040" y="5438178"/>
            <a:ext cx="0" cy="691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31510" y="5463894"/>
            <a:ext cx="396044" cy="772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092279" y="5480174"/>
            <a:ext cx="1008113" cy="608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unched Tape 18"/>
          <p:cNvSpPr/>
          <p:nvPr/>
        </p:nvSpPr>
        <p:spPr>
          <a:xfrm>
            <a:off x="7232846" y="6088174"/>
            <a:ext cx="1557645" cy="705960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>
                <a:solidFill>
                  <a:srgbClr val="002060"/>
                </a:solidFill>
              </a:rPr>
              <a:t>OP Razvoj ljudskih potencijala</a:t>
            </a:r>
            <a:endParaRPr lang="hr-H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74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636" y="260648"/>
            <a:ext cx="6552727" cy="1656184"/>
          </a:xfrm>
        </p:spPr>
        <p:txBody>
          <a:bodyPr>
            <a:no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Prijavni obrazac A</a:t>
            </a:r>
            <a:b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5"/>
            <a:ext cx="8229600" cy="3286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Obrazac za prijavu, opći dio (A) s uputama za popunjavanje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Dio (A) je standardan i identičan za sve projekte koji se financiraju u okviru Operativnih programa.</a:t>
            </a:r>
            <a:endParaRPr lang="hr-H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636" y="188640"/>
            <a:ext cx="6552728" cy="122413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Prijavni obrazac A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sz="2400" dirty="0" smtClean="0">
                <a:hlinkClick r:id="rId2"/>
              </a:rPr>
              <a:t>https://scf-wf.mrrfeu.hr/ap</a:t>
            </a:r>
            <a:endParaRPr lang="hr-HR" sz="2400" dirty="0" smtClean="0"/>
          </a:p>
          <a:p>
            <a:pPr algn="ctr"/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2750" r="935"/>
          <a:stretch/>
        </p:blipFill>
        <p:spPr>
          <a:xfrm>
            <a:off x="827584" y="2780928"/>
            <a:ext cx="7632848" cy="428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73932" y="260648"/>
            <a:ext cx="7416823" cy="1138138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Prijavni obrazac A</a:t>
            </a:r>
            <a:endParaRPr lang="hr-HR" sz="3200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HR" sz="2400" u="sng" dirty="0">
                <a:hlinkClick r:id="rId2"/>
              </a:rPr>
              <a:t>https://</a:t>
            </a:r>
            <a:r>
              <a:rPr lang="hr-HR" sz="2400" u="sng" dirty="0" smtClean="0">
                <a:hlinkClick r:id="rId2"/>
              </a:rPr>
              <a:t>scf-wf.mrrfeu.hr/ap</a:t>
            </a:r>
            <a:r>
              <a:rPr lang="hr-HR" sz="2400" dirty="0"/>
              <a:t> </a:t>
            </a: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r-HR" sz="2400" b="1" dirty="0" smtClean="0">
                <a:solidFill>
                  <a:srgbClr val="002060"/>
                </a:solidFill>
              </a:rPr>
              <a:t>Sadržaj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opći podaci o projektu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opći podaci o prijavitelju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podaci o projektnom partneru/partnerima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podaci o lokaciji projekta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kratki opis projekta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obrazloženje projekta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elementi projekta i proračun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ukupni troškovi projekta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izvor financiranja prihvatljivih troškova projekta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de </a:t>
            </a:r>
            <a:r>
              <a:rPr lang="hr-HR" sz="2100" dirty="0" err="1" smtClean="0">
                <a:solidFill>
                  <a:srgbClr val="002060"/>
                </a:solidFill>
              </a:rPr>
              <a:t>minimis</a:t>
            </a:r>
            <a:endParaRPr lang="hr-HR" sz="21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horizontalne teme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100" dirty="0" smtClean="0">
                <a:solidFill>
                  <a:srgbClr val="002060"/>
                </a:solidFill>
              </a:rPr>
              <a:t>promidžbene mjere </a:t>
            </a:r>
          </a:p>
          <a:p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192688" cy="1368152"/>
          </a:xfrm>
        </p:spPr>
        <p:txBody>
          <a:bodyPr>
            <a:normAutofit/>
          </a:bodyPr>
          <a:lstStyle/>
          <a:p>
            <a:r>
              <a:rPr lang="hr-HR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Prijavni obrazac </a:t>
            </a: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b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Detaljnija razrada Prijavnog obrasca A</a:t>
            </a:r>
            <a:endParaRPr lang="en-GB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399030"/>
              </p:ext>
            </p:extLst>
          </p:nvPr>
        </p:nvGraphicFramePr>
        <p:xfrm>
          <a:off x="467544" y="2204864"/>
          <a:ext cx="8229600" cy="309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94290">
                <a:tc>
                  <a:txBody>
                    <a:bodyPr/>
                    <a:lstStyle/>
                    <a:p>
                      <a:r>
                        <a:rPr lang="hr-HR" b="0" baseline="0" dirty="0" smtClean="0">
                          <a:solidFill>
                            <a:srgbClr val="002060"/>
                          </a:solidFill>
                        </a:rPr>
                        <a:t>Prijavni obrazac A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rgbClr val="002060"/>
                          </a:solidFill>
                        </a:rPr>
                        <a:t>Prijavni obrazac B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>
                          <a:solidFill>
                            <a:srgbClr val="002060"/>
                          </a:solidFill>
                        </a:rPr>
                        <a:t>Kriterij</a:t>
                      </a:r>
                      <a:r>
                        <a:rPr lang="hr-HR" b="0" baseline="0" dirty="0" smtClean="0">
                          <a:solidFill>
                            <a:srgbClr val="002060"/>
                          </a:solidFill>
                        </a:rPr>
                        <a:t> odabira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29846"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Svrha i opravdanost</a:t>
                      </a:r>
                    </a:p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Ciljevi projekta s pokazateljima</a:t>
                      </a:r>
                    </a:p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Horizontalne teme</a:t>
                      </a:r>
                      <a:endParaRPr lang="en-GB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b="1" dirty="0" smtClean="0">
                          <a:solidFill>
                            <a:srgbClr val="002060"/>
                          </a:solidFill>
                        </a:rPr>
                        <a:t>Relevantnost projektne</a:t>
                      </a:r>
                      <a:r>
                        <a:rPr lang="hr-HR" sz="1600" b="1" baseline="0" dirty="0" smtClean="0">
                          <a:solidFill>
                            <a:srgbClr val="002060"/>
                          </a:solidFill>
                        </a:rPr>
                        <a:t> prijave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Relevantnost projektne</a:t>
                      </a:r>
                      <a:r>
                        <a:rPr lang="hr-HR" sz="1400" baseline="0" dirty="0" smtClean="0">
                          <a:solidFill>
                            <a:srgbClr val="002060"/>
                          </a:solidFill>
                        </a:rPr>
                        <a:t> prijave: 1.1, 1.2, 1.3</a:t>
                      </a:r>
                    </a:p>
                    <a:p>
                      <a:r>
                        <a:rPr lang="hr-HR" sz="1400" baseline="0" dirty="0" smtClean="0">
                          <a:solidFill>
                            <a:srgbClr val="002060"/>
                          </a:solidFill>
                        </a:rPr>
                        <a:t>Održivost projekta: 3.1</a:t>
                      </a:r>
                    </a:p>
                  </a:txBody>
                  <a:tcPr/>
                </a:tc>
              </a:tr>
              <a:tr h="71840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002060"/>
                          </a:solidFill>
                        </a:rPr>
                        <a:t>Provedbeni kapaciteti prijavitelja i partnera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b="1" dirty="0" smtClean="0">
                          <a:solidFill>
                            <a:srgbClr val="002060"/>
                          </a:solidFill>
                        </a:rPr>
                        <a:t>Provedbeni</a:t>
                      </a:r>
                      <a:r>
                        <a:rPr lang="hr-HR" sz="1600" b="1" baseline="0" dirty="0" smtClean="0">
                          <a:solidFill>
                            <a:srgbClr val="002060"/>
                          </a:solidFill>
                        </a:rPr>
                        <a:t> kapaciteti prijavitelja i partnera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Provedbeni</a:t>
                      </a:r>
                      <a:r>
                        <a:rPr lang="hr-HR" sz="1400" baseline="0" dirty="0" smtClean="0">
                          <a:solidFill>
                            <a:srgbClr val="002060"/>
                          </a:solidFill>
                        </a:rPr>
                        <a:t> kapaciteti prijavitelja: 2.1</a:t>
                      </a:r>
                      <a:endParaRPr lang="en-GB" sz="14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GB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37544"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Obrazloženje projekta</a:t>
                      </a:r>
                      <a:endParaRPr lang="en-GB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b="1" dirty="0" smtClean="0">
                          <a:solidFill>
                            <a:srgbClr val="002060"/>
                          </a:solidFill>
                        </a:rPr>
                        <a:t>Učinkovitost i izvedivost projekta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>
                          <a:solidFill>
                            <a:srgbClr val="002060"/>
                          </a:solidFill>
                        </a:rPr>
                        <a:t>Učinkovitost i izvedivost projekta: 4.1</a:t>
                      </a:r>
                      <a:endParaRPr lang="en-GB" sz="14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GB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 u="sng" dirty="0" smtClean="0">
                <a:solidFill>
                  <a:srgbClr val="002060"/>
                </a:solidFill>
              </a:rPr>
              <a:t>Prijava je potpuna ako sadrži:</a:t>
            </a:r>
          </a:p>
          <a:p>
            <a:pPr marL="0" indent="0" algn="just">
              <a:buNone/>
            </a:pPr>
            <a:r>
              <a:rPr lang="hr-HR" sz="1800" b="1" u="sng" dirty="0">
                <a:solidFill>
                  <a:srgbClr val="002060"/>
                </a:solidFill>
              </a:rPr>
              <a:t> </a:t>
            </a:r>
            <a:endParaRPr lang="hr-HR" sz="1800" b="1" u="sng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hr-HR" sz="1800" b="1" u="sng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800" dirty="0" smtClean="0">
                <a:solidFill>
                  <a:srgbClr val="002060"/>
                </a:solidFill>
              </a:rPr>
              <a:t>jednu </a:t>
            </a:r>
            <a:r>
              <a:rPr lang="hr-HR" sz="1800" dirty="0">
                <a:solidFill>
                  <a:srgbClr val="002060"/>
                </a:solidFill>
              </a:rPr>
              <a:t>(1) </a:t>
            </a:r>
            <a:r>
              <a:rPr lang="hr-HR" sz="1800" u="sng" dirty="0">
                <a:solidFill>
                  <a:srgbClr val="002060"/>
                </a:solidFill>
              </a:rPr>
              <a:t>potpisanu i ovjerenu originalnu verziju u papirnatom/tiskanom obliku ispunjenu na prijavnim obrascima A i B</a:t>
            </a:r>
            <a:r>
              <a:rPr lang="hr-HR" sz="1800" dirty="0">
                <a:solidFill>
                  <a:srgbClr val="002060"/>
                </a:solidFill>
              </a:rPr>
              <a:t>, koji su dio natječajne dokumentacije, i koja sadržava sve zahtijevane obvezne priloge, kako je definirano u natječajnoj dokumentaciji. </a:t>
            </a:r>
            <a:endParaRPr lang="hr-HR" sz="1800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800" dirty="0" smtClean="0">
                <a:solidFill>
                  <a:srgbClr val="002060"/>
                </a:solidFill>
              </a:rPr>
              <a:t>jednu </a:t>
            </a:r>
            <a:r>
              <a:rPr lang="hr-HR" sz="1800" dirty="0">
                <a:solidFill>
                  <a:srgbClr val="002060"/>
                </a:solidFill>
              </a:rPr>
              <a:t>(1) elektroničku verziju </a:t>
            </a:r>
            <a:r>
              <a:rPr lang="hr-HR" sz="1800" u="sng" dirty="0">
                <a:solidFill>
                  <a:srgbClr val="002060"/>
                </a:solidFill>
              </a:rPr>
              <a:t>izvezenog pdf. formata Prijavnog obrasca A </a:t>
            </a:r>
            <a:r>
              <a:rPr lang="hr-HR" sz="1800" dirty="0">
                <a:solidFill>
                  <a:srgbClr val="002060"/>
                </a:solidFill>
              </a:rPr>
              <a:t>na elektroničkom mediju za snimanje koji se može snimiti samo jednom (DVD ili CD sa oznakom R:CD/R ili DVD/R). Elektronička verzija mora biti </a:t>
            </a:r>
            <a:r>
              <a:rPr lang="hr-HR" sz="1800" u="sng" dirty="0">
                <a:solidFill>
                  <a:srgbClr val="002060"/>
                </a:solidFill>
              </a:rPr>
              <a:t>istovjetna papirnatoj/tiskanoj verziji </a:t>
            </a:r>
            <a:r>
              <a:rPr lang="hr-HR" sz="1800" dirty="0">
                <a:solidFill>
                  <a:srgbClr val="002060"/>
                </a:solidFill>
              </a:rPr>
              <a:t>i pravilno označena. </a:t>
            </a:r>
            <a:endParaRPr lang="hr-HR" sz="1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6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092280" cy="1138138"/>
          </a:xfrm>
        </p:spPr>
        <p:txBody>
          <a:bodyPr>
            <a:normAutofit/>
          </a:bodyPr>
          <a:lstStyle/>
          <a:p>
            <a:r>
              <a:rPr lang="hr-HR" sz="30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Indikativni raspored procesa prijave i odabira</a:t>
            </a:r>
            <a:endParaRPr lang="en-GB" sz="3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955357"/>
              </p:ext>
            </p:extLst>
          </p:nvPr>
        </p:nvGraphicFramePr>
        <p:xfrm>
          <a:off x="395536" y="1844824"/>
          <a:ext cx="82296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DATUM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VRIJEME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Rok za dostavu pitanja</a:t>
                      </a:r>
                      <a:endParaRPr lang="hr-HR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10. travnja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Rok za objavu odgovora</a:t>
                      </a:r>
                      <a:endParaRPr lang="hr-HR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17. travnja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Rok za</a:t>
                      </a:r>
                      <a:r>
                        <a:rPr lang="hr-HR" sz="1600" baseline="0" dirty="0" smtClean="0">
                          <a:solidFill>
                            <a:srgbClr val="002060"/>
                          </a:solidFill>
                        </a:rPr>
                        <a:t> podnošenje projektnih prijedloga</a:t>
                      </a:r>
                      <a:endParaRPr lang="hr-HR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24. travnja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mtClean="0">
                          <a:solidFill>
                            <a:srgbClr val="002060"/>
                          </a:solidFill>
                        </a:rPr>
                        <a:t>16.00 </a:t>
                      </a:r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sati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Informacija prijavitelju o stanju prijave nakon administrativne provjere</a:t>
                      </a:r>
                      <a:endParaRPr lang="hr-HR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11. svibnja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Informacija</a:t>
                      </a:r>
                      <a:r>
                        <a:rPr lang="hr-HR" sz="1600" baseline="0" dirty="0" smtClean="0">
                          <a:solidFill>
                            <a:srgbClr val="002060"/>
                          </a:solidFill>
                        </a:rPr>
                        <a:t> prijavitelju o stanju prijave nakon postupka odabira</a:t>
                      </a:r>
                      <a:endParaRPr lang="hr-HR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5. lipnja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Informacija prijavitelju o stanju prijave nakon provjere prihvatljivosti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23. lipnja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Dostava Odluke o financiranju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29. lipnja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rgbClr val="002060"/>
                          </a:solidFill>
                        </a:rPr>
                        <a:t>Potpisivanje Ugovora o dodjeli bespovratnih sredstava</a:t>
                      </a:r>
                      <a:endParaRPr lang="hr-HR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002060"/>
                          </a:solidFill>
                        </a:rPr>
                        <a:t>15. srpnja 2015.</a:t>
                      </a:r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7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6863" cy="1296144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Pitanja i odgovori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sz="28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Pitanja </a:t>
            </a:r>
            <a:r>
              <a:rPr lang="hr-HR" sz="2200" dirty="0">
                <a:solidFill>
                  <a:srgbClr val="002060"/>
                </a:solidFill>
              </a:rPr>
              <a:t>vezana za ovaj Poziv mogu biti upućena </a:t>
            </a:r>
            <a:r>
              <a:rPr lang="hr-HR" sz="2200" dirty="0" smtClean="0">
                <a:solidFill>
                  <a:srgbClr val="002060"/>
                </a:solidFill>
              </a:rPr>
              <a:t>elektroničkom poštom </a:t>
            </a:r>
            <a:r>
              <a:rPr lang="hr-HR" sz="2200" b="1" i="1" u="sng" dirty="0" smtClean="0">
                <a:solidFill>
                  <a:srgbClr val="002060"/>
                </a:solidFill>
              </a:rPr>
              <a:t>najkasnije 14 dana </a:t>
            </a:r>
            <a:r>
              <a:rPr lang="hr-HR" sz="2200" b="1" i="1" u="sng" dirty="0">
                <a:solidFill>
                  <a:srgbClr val="002060"/>
                </a:solidFill>
              </a:rPr>
              <a:t>prije isteka roka</a:t>
            </a:r>
            <a:r>
              <a:rPr lang="hr-HR" sz="2200" dirty="0">
                <a:solidFill>
                  <a:srgbClr val="002060"/>
                </a:solidFill>
              </a:rPr>
              <a:t> za podnošenje prijedloga na navedenu adresu, uz jasnu naznaku </a:t>
            </a:r>
            <a:r>
              <a:rPr lang="hr-HR" sz="2200" dirty="0" smtClean="0">
                <a:solidFill>
                  <a:srgbClr val="002060"/>
                </a:solidFill>
              </a:rPr>
              <a:t>broja i naziva </a:t>
            </a:r>
            <a:r>
              <a:rPr lang="hr-HR" sz="2200" dirty="0">
                <a:solidFill>
                  <a:srgbClr val="002060"/>
                </a:solidFill>
              </a:rPr>
              <a:t>Poziva na dostavu prijedloga: </a:t>
            </a:r>
            <a:r>
              <a:rPr lang="hr-HR" sz="2200" i="1" dirty="0" smtClean="0">
                <a:solidFill>
                  <a:srgbClr val="002060"/>
                </a:solidFill>
              </a:rPr>
              <a:t>HR.3.1.20 Promocija kvalitete i unaprjeđenje sustava odgoja i obrazovanja na srednjoškolskoj razini</a:t>
            </a:r>
            <a:endParaRPr lang="hr-HR" sz="2200" i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200" dirty="0" smtClean="0">
                <a:solidFill>
                  <a:srgbClr val="002060"/>
                </a:solidFill>
              </a:rPr>
              <a:t>E-mail </a:t>
            </a:r>
            <a:r>
              <a:rPr lang="hr-HR" sz="2200" dirty="0">
                <a:solidFill>
                  <a:srgbClr val="002060"/>
                </a:solidFill>
              </a:rPr>
              <a:t>adresa: </a:t>
            </a:r>
            <a:r>
              <a:rPr lang="hr-HR" sz="2200" dirty="0" smtClean="0">
                <a:solidFill>
                  <a:srgbClr val="002060"/>
                </a:solidFill>
                <a:hlinkClick r:id="rId2"/>
              </a:rPr>
              <a:t>esf@mzos.hr</a:t>
            </a:r>
            <a:r>
              <a:rPr lang="hr-HR" sz="2200" dirty="0" smtClean="0">
                <a:solidFill>
                  <a:srgbClr val="002060"/>
                </a:solidFill>
              </a:rPr>
              <a:t>  </a:t>
            </a:r>
          </a:p>
          <a:p>
            <a:pPr marL="0" indent="0">
              <a:buNone/>
            </a:pPr>
            <a:r>
              <a:rPr lang="hr-HR" sz="2200" dirty="0" smtClean="0">
                <a:solidFill>
                  <a:srgbClr val="002060"/>
                </a:solidFill>
              </a:rPr>
              <a:t> 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hr-HR" sz="1900" b="1" dirty="0">
                <a:solidFill>
                  <a:srgbClr val="002060"/>
                </a:solidFill>
              </a:rPr>
              <a:t>Odgovori će biti objavljeni </a:t>
            </a:r>
            <a:r>
              <a:rPr lang="hr-HR" sz="1900" b="1" dirty="0" smtClean="0">
                <a:solidFill>
                  <a:srgbClr val="002060"/>
                </a:solidFill>
              </a:rPr>
              <a:t>najkasnije </a:t>
            </a:r>
            <a:r>
              <a:rPr lang="hr-HR" sz="1900" b="1" dirty="0">
                <a:solidFill>
                  <a:srgbClr val="002060"/>
                </a:solidFill>
              </a:rPr>
              <a:t>7 dana prije roka za dostavu projektnih prijedloga na stranicama</a:t>
            </a:r>
            <a:r>
              <a:rPr lang="hr-HR" sz="1900" dirty="0">
                <a:solidFill>
                  <a:srgbClr val="002060"/>
                </a:solidFill>
              </a:rPr>
              <a:t> </a:t>
            </a:r>
            <a:r>
              <a:rPr lang="hr-HR" sz="1900" dirty="0">
                <a:solidFill>
                  <a:srgbClr val="002060"/>
                </a:solidFill>
                <a:hlinkClick r:id="rId3"/>
              </a:rPr>
              <a:t>www.strukturnifondovi.hr</a:t>
            </a:r>
            <a:r>
              <a:rPr lang="hr-HR" sz="19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hr-HR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2800" i="1" dirty="0" smtClean="0">
                <a:solidFill>
                  <a:srgbClr val="002060"/>
                </a:solidFill>
              </a:rPr>
              <a:t>MZOS </a:t>
            </a:r>
            <a:r>
              <a:rPr lang="hr-HR" sz="2800" i="1" dirty="0">
                <a:solidFill>
                  <a:srgbClr val="002060"/>
                </a:solidFill>
              </a:rPr>
              <a:t>nema obvezu davanja dodatnih objašnjenja nakon navedenog </a:t>
            </a:r>
            <a:r>
              <a:rPr lang="hr-HR" sz="2800" i="1" dirty="0" smtClean="0">
                <a:solidFill>
                  <a:srgbClr val="002060"/>
                </a:solidFill>
              </a:rPr>
              <a:t>roka</a:t>
            </a:r>
            <a:endParaRPr lang="hr-HR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18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9611" y="548680"/>
            <a:ext cx="6984777" cy="86409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Predaja prijave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sz="2800" dirty="0" smtClean="0">
                <a:solidFill>
                  <a:srgbClr val="002060"/>
                </a:solidFill>
              </a:rPr>
              <a:t>Rok za dostavu projektnih prijedloga</a:t>
            </a:r>
            <a:r>
              <a:rPr lang="hr-HR" sz="2800" dirty="0" smtClean="0"/>
              <a:t>: </a:t>
            </a:r>
          </a:p>
          <a:p>
            <a:pPr marL="0" indent="0">
              <a:buNone/>
            </a:pPr>
            <a:r>
              <a:rPr lang="hr-HR" dirty="0" smtClean="0"/>
              <a:t>		</a:t>
            </a:r>
            <a:r>
              <a:rPr lang="hr-HR" sz="2600" b="1" i="1" dirty="0" smtClean="0">
                <a:solidFill>
                  <a:srgbClr val="002060"/>
                </a:solidFill>
              </a:rPr>
              <a:t>24. travnja 2015. godine do 16 sati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sz="2800" dirty="0" smtClean="0">
                <a:solidFill>
                  <a:srgbClr val="002060"/>
                </a:solidFill>
              </a:rPr>
              <a:t>Adresa za dostavu</a:t>
            </a:r>
            <a:r>
              <a:rPr lang="hr-HR" sz="2800" dirty="0" smtClean="0"/>
              <a:t>: </a:t>
            </a:r>
          </a:p>
          <a:p>
            <a:pPr marL="0" indent="0" algn="ctr">
              <a:buNone/>
            </a:pPr>
            <a:r>
              <a:rPr lang="hr-HR" sz="2600" i="1" dirty="0" smtClean="0">
                <a:solidFill>
                  <a:srgbClr val="002060"/>
                </a:solidFill>
              </a:rPr>
              <a:t>Agencija za strukovno obrazovanje i obrazovanje odraslih, Organizacijska jedinica za upravljanje strukturnim instrumentima, Radnička cesta 37b, 10000 Zagreb</a:t>
            </a:r>
          </a:p>
          <a:p>
            <a:endParaRPr lang="hr-HR" sz="2600" dirty="0" smtClean="0"/>
          </a:p>
          <a:p>
            <a:pPr marL="0" indent="0" algn="ctr">
              <a:buNone/>
            </a:pPr>
            <a:r>
              <a:rPr lang="hr-HR" sz="2800" dirty="0" smtClean="0">
                <a:solidFill>
                  <a:srgbClr val="002060"/>
                </a:solidFill>
              </a:rPr>
              <a:t>PRIJAVA PODNESENA NAKON ISTEKA ROKA NATJEČAJA </a:t>
            </a:r>
            <a:r>
              <a:rPr lang="hr-HR" sz="2800" dirty="0">
                <a:solidFill>
                  <a:srgbClr val="002060"/>
                </a:solidFill>
              </a:rPr>
              <a:t> </a:t>
            </a:r>
            <a:r>
              <a:rPr lang="hr-HR" sz="2800" dirty="0" smtClean="0">
                <a:solidFill>
                  <a:srgbClr val="002060"/>
                </a:solidFill>
              </a:rPr>
              <a:t>NEĆE BITI PRIHVAĆENA!!!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864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5940" y="620688"/>
            <a:ext cx="7272808" cy="792088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Predaja prijave</a:t>
            </a:r>
            <a:endParaRPr lang="en-GB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37323"/>
          </a:xfrm>
        </p:spPr>
        <p:txBody>
          <a:bodyPr/>
          <a:lstStyle/>
          <a:p>
            <a:pPr marL="0" indent="0" algn="ctr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2400" b="1" dirty="0" smtClean="0">
                <a:solidFill>
                  <a:srgbClr val="002060"/>
                </a:solidFill>
              </a:rPr>
              <a:t>Na vanjskoj strani zatvorene omotnice obavezno navesti:</a:t>
            </a:r>
          </a:p>
          <a:p>
            <a:pPr marL="0" indent="0" algn="ctr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Broj i naziv poziva za dostavu </a:t>
            </a:r>
            <a:r>
              <a:rPr lang="hr-HR" sz="2000" dirty="0">
                <a:solidFill>
                  <a:srgbClr val="002060"/>
                </a:solidFill>
              </a:rPr>
              <a:t>projektnih </a:t>
            </a:r>
            <a:r>
              <a:rPr lang="hr-HR" sz="2000" dirty="0" smtClean="0">
                <a:solidFill>
                  <a:srgbClr val="002060"/>
                </a:solidFill>
              </a:rPr>
              <a:t>prijedloga </a:t>
            </a:r>
            <a:r>
              <a:rPr lang="hr-HR" sz="2000" i="1" dirty="0" smtClean="0">
                <a:solidFill>
                  <a:srgbClr val="002060"/>
                </a:solidFill>
              </a:rPr>
              <a:t>– HR.3.1.20  „Promocija kvalitete i unaprjeđenje sustava odgoja i obrazovanje na srednjoškolskoj razini“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Naziv i adresu prijavitelja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sz="20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Naznaku</a:t>
            </a:r>
            <a:r>
              <a:rPr lang="hr-HR" sz="2000" i="1" dirty="0" smtClean="0">
                <a:solidFill>
                  <a:srgbClr val="002060"/>
                </a:solidFill>
              </a:rPr>
              <a:t> „NE OTVARATI – PRIJAVA NA POZIV NA DOSTAVU PROJEKTNIH PRIJEDLOGA”</a:t>
            </a:r>
            <a:endParaRPr lang="hr-HR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9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3600" i="1" u="sng" dirty="0" smtClean="0">
                <a:solidFill>
                  <a:srgbClr val="002060"/>
                </a:solidFill>
              </a:rPr>
              <a:t>v. Postupak evaluacije</a:t>
            </a:r>
            <a:endParaRPr lang="hr-HR" sz="3600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3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624" y="360544"/>
            <a:ext cx="7927624" cy="8381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r-HR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OPERATIVNI PROGRAM </a:t>
            </a:r>
            <a:br>
              <a:rPr lang="hr-HR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hr-HR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Razvoj ljudskih potencijala</a:t>
            </a:r>
            <a:endParaRPr lang="en-GB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2846" y="2763838"/>
            <a:ext cx="1841671" cy="66516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solidFill>
                  <a:schemeClr val="tx2"/>
                </a:solidFill>
              </a:rPr>
              <a:t>Zapošljavanje</a:t>
            </a:r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11760" y="2772171"/>
            <a:ext cx="2160240" cy="66873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solidFill>
                  <a:schemeClr val="tx2"/>
                </a:solidFill>
              </a:rPr>
              <a:t>Socijalna uključenost</a:t>
            </a:r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58242" y="2775258"/>
            <a:ext cx="1800200" cy="6822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i="1" dirty="0" smtClean="0">
                <a:solidFill>
                  <a:srgbClr val="C00000"/>
                </a:solidFill>
              </a:rPr>
              <a:t>Obrazovanje</a:t>
            </a:r>
            <a:endParaRPr lang="hr-HR" sz="2000" b="1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1814553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</a:rPr>
              <a:t>Sektori</a:t>
            </a:r>
            <a:endParaRPr lang="hr-H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4008" y="2214663"/>
            <a:ext cx="720080" cy="41036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204517" y="2132856"/>
            <a:ext cx="1431379" cy="399720"/>
          </a:xfrm>
          <a:prstGeom prst="straightConnector1">
            <a:avLst/>
          </a:prstGeom>
          <a:ln w="15875"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658277" y="2214663"/>
            <a:ext cx="432048" cy="41036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77081" y="387898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rgbClr val="002060"/>
                </a:solidFill>
              </a:rPr>
              <a:t>Struktura</a:t>
            </a:r>
            <a:endParaRPr lang="hr-HR" sz="2000" b="1" dirty="0">
              <a:solidFill>
                <a:srgbClr val="00206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843808" y="4894913"/>
            <a:ext cx="302433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chemeClr val="tx2"/>
                </a:solidFill>
              </a:rPr>
              <a:t>5</a:t>
            </a:r>
            <a:r>
              <a:rPr lang="hr-HR" sz="2000" dirty="0" smtClean="0">
                <a:solidFill>
                  <a:schemeClr val="tx2"/>
                </a:solidFill>
              </a:rPr>
              <a:t> prioritetnih osi</a:t>
            </a:r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161057" y="5883747"/>
            <a:ext cx="2448272" cy="5742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solidFill>
                  <a:schemeClr val="tx2"/>
                </a:solidFill>
              </a:rPr>
              <a:t>13 mjera</a:t>
            </a:r>
            <a:endParaRPr lang="hr-HR" sz="2000" dirty="0">
              <a:solidFill>
                <a:schemeClr val="tx2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348919" y="4482143"/>
            <a:ext cx="7057" cy="29108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385193" y="5528066"/>
            <a:ext cx="7057" cy="29108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778002" y="2775257"/>
            <a:ext cx="2016224" cy="6822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solidFill>
                  <a:schemeClr val="tx2"/>
                </a:solidFill>
              </a:rPr>
              <a:t>Civilno društvo </a:t>
            </a:r>
            <a:endParaRPr lang="hr-HR" sz="2000" dirty="0">
              <a:solidFill>
                <a:schemeClr val="tx2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000448" y="2082484"/>
            <a:ext cx="1875808" cy="45009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2280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sz="2800" b="1" u="sng" dirty="0" smtClean="0">
                <a:solidFill>
                  <a:srgbClr val="002060"/>
                </a:solidFill>
              </a:rPr>
              <a:t>Postupak evaluacije sastoji se od sljedećih koraka</a:t>
            </a:r>
            <a:r>
              <a:rPr lang="hr-HR" sz="2800" u="sng" dirty="0" smtClean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None/>
            </a:pPr>
            <a:endParaRPr lang="hr-HR" sz="2800" u="sng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hr-HR" sz="2600" dirty="0" smtClean="0">
                <a:solidFill>
                  <a:srgbClr val="002060"/>
                </a:solidFill>
              </a:rPr>
              <a:t>Zaprimanje i registracija prijedloga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600" dirty="0" smtClean="0">
                <a:solidFill>
                  <a:srgbClr val="002060"/>
                </a:solidFill>
              </a:rPr>
              <a:t>Administrativna provjera 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600" dirty="0" smtClean="0">
                <a:solidFill>
                  <a:srgbClr val="002060"/>
                </a:solidFill>
              </a:rPr>
              <a:t>Odabir prijedloga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600" dirty="0" smtClean="0">
                <a:solidFill>
                  <a:srgbClr val="002060"/>
                </a:solidFill>
              </a:rPr>
              <a:t>Provjera prihvatljivosti 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600" dirty="0" smtClean="0">
                <a:solidFill>
                  <a:srgbClr val="002060"/>
                </a:solidFill>
              </a:rPr>
              <a:t>Odluka o financiranju</a:t>
            </a:r>
            <a:endParaRPr lang="hr-HR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000" y="620688"/>
            <a:ext cx="6480720" cy="1224136"/>
          </a:xfrm>
        </p:spPr>
        <p:txBody>
          <a:bodyPr>
            <a:noAutofit/>
          </a:bodyPr>
          <a:lstStyle/>
          <a:p>
            <a:r>
              <a:rPr lang="hr-HR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Zaprimanje i registracija prijedloga</a:t>
            </a:r>
            <a:br>
              <a:rPr lang="hr-HR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413732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Svi prijedlozi, koji zadovolje uvjete, bit će evidentirani u </a:t>
            </a:r>
            <a:r>
              <a:rPr lang="hr-HR" sz="2400" i="1" dirty="0" smtClean="0">
                <a:solidFill>
                  <a:srgbClr val="002060"/>
                </a:solidFill>
              </a:rPr>
              <a:t>Integrirani sustav upravljanja informacijama za strukturne fondove </a:t>
            </a:r>
            <a:r>
              <a:rPr lang="hr-HR" sz="2400" dirty="0" smtClean="0">
                <a:solidFill>
                  <a:srgbClr val="002060"/>
                </a:solidFill>
              </a:rPr>
              <a:t>(</a:t>
            </a:r>
            <a:r>
              <a:rPr lang="hr-HR" sz="2400" u="sng" dirty="0" smtClean="0">
                <a:solidFill>
                  <a:srgbClr val="002060"/>
                </a:solidFill>
              </a:rPr>
              <a:t>SF MIS</a:t>
            </a:r>
            <a:r>
              <a:rPr lang="hr-HR" sz="2400" dirty="0" smtClean="0">
                <a:solidFill>
                  <a:srgbClr val="002060"/>
                </a:solidFill>
              </a:rPr>
              <a:t>) i dodijelit će im se referentni kod</a:t>
            </a:r>
          </a:p>
          <a:p>
            <a:pPr marL="0" indent="0">
              <a:buNone/>
            </a:pPr>
            <a:endParaRPr lang="hr-HR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Ovaj kod ostaje referentni broj projektnog prijedloga tijekom čitavog trajanja projekta te ne može biti promijenjen</a:t>
            </a:r>
            <a:endParaRPr lang="hr-H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90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936" y="548680"/>
            <a:ext cx="7344816" cy="86409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Administrativna provjera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4532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Prijava koja je ispunila sve uvjete administrativne provjere iz dijela 6.2. prelazi u sljedeću fazu evaluacije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ASOO DEFCO od prijavitelja može zahtijevati dodatna pojašnjenja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U slučaju da se traženo ne dostavi u roku navedenom u zahtjevu, projektni prijedlog isključuje se iz daljnje procedure</a:t>
            </a:r>
            <a:endParaRPr lang="hr-H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3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036" y="692696"/>
            <a:ext cx="5688632" cy="720080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Odabir projekata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1373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hr-HR" sz="20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MZOS osniva </a:t>
            </a:r>
            <a:r>
              <a:rPr lang="hr-HR" sz="2000" i="1" u="sng" dirty="0" smtClean="0">
                <a:solidFill>
                  <a:srgbClr val="002060"/>
                </a:solidFill>
              </a:rPr>
              <a:t>Odbor za odabir projekata </a:t>
            </a:r>
            <a:r>
              <a:rPr lang="hr-HR" sz="2000" dirty="0" smtClean="0">
                <a:solidFill>
                  <a:srgbClr val="002060"/>
                </a:solidFill>
              </a:rPr>
              <a:t>koji će samostalno ocijeniti prijedloge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Odabir će bit izvršen na osnovi metodologije i kriterija odabira definiranih u poglavlju 6, odjeljak 6.3.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rgbClr val="002060"/>
                </a:solidFill>
              </a:rPr>
              <a:t>Jedino projektni prijedlozi koji su stekli minimalan broj bodova (60 bodova) bit će predloženi za sljedeći korak – provjeru prihvatljivosti</a:t>
            </a:r>
          </a:p>
          <a:p>
            <a:pPr marL="0" indent="0">
              <a:buNone/>
            </a:pPr>
            <a:endParaRPr lang="hr-HR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r-HR" sz="2000" dirty="0" smtClean="0">
                <a:solidFill>
                  <a:srgbClr val="002060"/>
                </a:solidFill>
              </a:rPr>
              <a:t>Napomena: </a:t>
            </a:r>
            <a:r>
              <a:rPr lang="hr-HR" sz="2000" i="1" dirty="0" smtClean="0">
                <a:solidFill>
                  <a:srgbClr val="002060"/>
                </a:solidFill>
              </a:rPr>
              <a:t>Ukoliko </a:t>
            </a:r>
            <a:r>
              <a:rPr lang="hr-HR" sz="2000" i="1" dirty="0">
                <a:solidFill>
                  <a:srgbClr val="002060"/>
                </a:solidFill>
              </a:rPr>
              <a:t>je prijedlog prešao minimalni prag određen Pozivom, mogao bi biti odbijen u slučaju da nema raspoloživih sredstava te ukoliko je drugi prijedlog slične prirode dobio više bodova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480720" cy="864096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Kriterij za odabir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429581"/>
              </p:ext>
            </p:extLst>
          </p:nvPr>
        </p:nvGraphicFramePr>
        <p:xfrm>
          <a:off x="426893" y="2420888"/>
          <a:ext cx="8229600" cy="2961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Kriterij za odabir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Maksimalan broj bodova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Relevantnost</a:t>
                      </a:r>
                      <a:r>
                        <a:rPr lang="hr-HR" baseline="0" dirty="0" smtClean="0">
                          <a:solidFill>
                            <a:schemeClr val="tx1"/>
                          </a:solidFill>
                        </a:rPr>
                        <a:t> projektne prijave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Provedbeni kapaciteti prijavitelja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Održivost projekta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Učinkovitost i izvedivost projekta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Proračun i ekonomska isplativost projekta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Doprinos horizontalnim temama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hr-H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96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984" y="476672"/>
            <a:ext cx="6624736" cy="936104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Provjera prihvatljivosti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41373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Projektne prijave moraju zadovoljiti sve kriterije prihvatljivosti:</a:t>
            </a:r>
          </a:p>
          <a:p>
            <a:pPr marL="756000" indent="-457200">
              <a:buFont typeface="+mj-lt"/>
              <a:buAutoNum type="arabicPeriod"/>
            </a:pPr>
            <a:r>
              <a:rPr lang="hr-HR" sz="2000" b="1" i="1" dirty="0" smtClean="0">
                <a:solidFill>
                  <a:srgbClr val="002060"/>
                </a:solidFill>
              </a:rPr>
              <a:t>prihvatljivost prijavitelja (</a:t>
            </a:r>
            <a:r>
              <a:rPr lang="hr-HR" sz="2000" b="1" i="1" dirty="0" err="1" smtClean="0">
                <a:solidFill>
                  <a:srgbClr val="002060"/>
                </a:solidFill>
              </a:rPr>
              <a:t>UzP</a:t>
            </a:r>
            <a:r>
              <a:rPr lang="hr-HR" sz="2000" b="1" i="1" dirty="0" smtClean="0">
                <a:solidFill>
                  <a:srgbClr val="002060"/>
                </a:solidFill>
              </a:rPr>
              <a:t> 4.1.)</a:t>
            </a:r>
          </a:p>
          <a:p>
            <a:pPr marL="756000" indent="-457200">
              <a:buFont typeface="+mj-lt"/>
              <a:buAutoNum type="arabicPeriod"/>
            </a:pPr>
            <a:r>
              <a:rPr lang="hr-HR" sz="2000" b="1" i="1" dirty="0" smtClean="0">
                <a:solidFill>
                  <a:srgbClr val="002060"/>
                </a:solidFill>
              </a:rPr>
              <a:t>prihvatljivost projekta (</a:t>
            </a:r>
            <a:r>
              <a:rPr lang="hr-HR" sz="2000" b="1" i="1" dirty="0" err="1" smtClean="0">
                <a:solidFill>
                  <a:srgbClr val="002060"/>
                </a:solidFill>
              </a:rPr>
              <a:t>UzP</a:t>
            </a:r>
            <a:r>
              <a:rPr lang="hr-HR" sz="2000" b="1" i="1" dirty="0" smtClean="0">
                <a:solidFill>
                  <a:srgbClr val="002060"/>
                </a:solidFill>
              </a:rPr>
              <a:t> 4.2.)</a:t>
            </a:r>
          </a:p>
          <a:p>
            <a:pPr marL="756000" indent="-457200">
              <a:buFont typeface="+mj-lt"/>
              <a:buAutoNum type="arabicPeriod"/>
            </a:pPr>
            <a:r>
              <a:rPr lang="hr-HR" sz="2000" b="1" i="1" dirty="0" smtClean="0">
                <a:solidFill>
                  <a:srgbClr val="002060"/>
                </a:solidFill>
              </a:rPr>
              <a:t>prihvatljivost troškova (</a:t>
            </a:r>
            <a:r>
              <a:rPr lang="hr-HR" sz="2000" b="1" i="1" dirty="0" err="1" smtClean="0">
                <a:solidFill>
                  <a:srgbClr val="002060"/>
                </a:solidFill>
              </a:rPr>
              <a:t>UzP</a:t>
            </a:r>
            <a:r>
              <a:rPr lang="hr-HR" sz="2000" b="1" i="1" dirty="0" smtClean="0">
                <a:solidFill>
                  <a:srgbClr val="002060"/>
                </a:solidFill>
              </a:rPr>
              <a:t> 4.3.)</a:t>
            </a:r>
          </a:p>
          <a:p>
            <a:pPr marL="298800" indent="0">
              <a:buNone/>
            </a:pPr>
            <a:endParaRPr lang="hr-HR" sz="20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Jedino projekti koji ispunjavaju sve kriterije prihvatljivosti bit će preporučeni za financiranje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U slučajevima kada je to potrebno, ASOO će ispraviti predloženi proračun projekta i/ili ukloniti sve neprihvatljive troškove</a:t>
            </a:r>
            <a:endParaRPr lang="hr-H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636" y="404664"/>
            <a:ext cx="6552728" cy="1008112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Odluka o financiranju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4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hr-HR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MZOS donosi konačnu odluku o financiranju, uzimajući u obzir listu poretka projekata sastavljenu od strane Odbora za odabir projekata te Izvješća o prihvatljivosti (ASOO)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Prihvatljivi prijedlozi će se financirati na temelju rezultata liste poretka dok se sva sredstva ne raspodjele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>
                <a:solidFill>
                  <a:srgbClr val="002060"/>
                </a:solidFill>
              </a:rPr>
              <a:t>MZOS zadržava pravo da ne dodjeli sva raspoloživa sredstva</a:t>
            </a:r>
            <a:endParaRPr lang="hr-H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3600" i="1" u="sng" dirty="0" smtClean="0">
                <a:solidFill>
                  <a:srgbClr val="002060"/>
                </a:solidFill>
              </a:rPr>
              <a:t>Završne napomene i praktični savjeti </a:t>
            </a:r>
            <a:endParaRPr lang="hr-HR" sz="3600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3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4636" y="476672"/>
            <a:ext cx="4526347" cy="936104"/>
          </a:xfrm>
        </p:spPr>
        <p:txBody>
          <a:bodyPr>
            <a:noAutofit/>
          </a:bodyPr>
          <a:lstStyle/>
          <a:p>
            <a:pPr eaLnBrk="1" hangingPunct="1"/>
            <a:r>
              <a:rPr lang="hr-HR" sz="3600" u="sng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hr-HR" sz="3600" u="sng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hr-HR" sz="3600" u="sng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hr-HR" sz="3600" u="sng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Praktični savjeti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95535" y="1988840"/>
            <a:ext cx="8464550" cy="5026025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800" dirty="0">
                <a:solidFill>
                  <a:srgbClr val="002060"/>
                </a:solidFill>
              </a:rPr>
              <a:t>Motivacija, identifikacija potreba, relevantnost, prioriteti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800" dirty="0">
                <a:solidFill>
                  <a:srgbClr val="002060"/>
                </a:solidFill>
              </a:rPr>
              <a:t>Uloge u projektu – </a:t>
            </a:r>
            <a:r>
              <a:rPr lang="hr-HR" sz="1800" dirty="0" smtClean="0">
                <a:solidFill>
                  <a:srgbClr val="002060"/>
                </a:solidFill>
              </a:rPr>
              <a:t>prijavitelj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800" dirty="0" smtClean="0">
                <a:solidFill>
                  <a:srgbClr val="002060"/>
                </a:solidFill>
              </a:rPr>
              <a:t>Važnost </a:t>
            </a:r>
            <a:r>
              <a:rPr lang="nl-NL" sz="1800" dirty="0" smtClean="0">
                <a:solidFill>
                  <a:srgbClr val="002060"/>
                </a:solidFill>
              </a:rPr>
              <a:t>suradnj</a:t>
            </a:r>
            <a:r>
              <a:rPr lang="hr-HR" sz="1800" dirty="0" smtClean="0">
                <a:solidFill>
                  <a:srgbClr val="002060"/>
                </a:solidFill>
              </a:rPr>
              <a:t>e</a:t>
            </a:r>
            <a:endParaRPr lang="hr-HR" sz="1800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800" dirty="0">
                <a:solidFill>
                  <a:srgbClr val="002060"/>
                </a:solidFill>
              </a:rPr>
              <a:t>Strateški dokumenti i procedure</a:t>
            </a:r>
          </a:p>
          <a:p>
            <a:pPr marL="0" lvl="0" indent="0">
              <a:lnSpc>
                <a:spcPct val="80000"/>
              </a:lnSpc>
              <a:buNone/>
            </a:pPr>
            <a:endParaRPr lang="hr-HR" sz="1800" dirty="0">
              <a:solidFill>
                <a:srgbClr val="00206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r>
              <a:rPr lang="hr-HR" sz="1800" dirty="0">
                <a:solidFill>
                  <a:srgbClr val="002060"/>
                </a:solidFill>
              </a:rPr>
              <a:t>Informirati se	</a:t>
            </a:r>
          </a:p>
          <a:p>
            <a:pPr lvl="2">
              <a:lnSpc>
                <a:spcPct val="80000"/>
              </a:lnSpc>
            </a:pPr>
            <a:r>
              <a:rPr lang="hr-HR" sz="1800" dirty="0">
                <a:solidFill>
                  <a:srgbClr val="002060"/>
                </a:solidFill>
                <a:hlinkClick r:id="rId3"/>
              </a:rPr>
              <a:t>www.mzos.hr </a:t>
            </a:r>
          </a:p>
          <a:p>
            <a:pPr lvl="2">
              <a:lnSpc>
                <a:spcPct val="80000"/>
              </a:lnSpc>
            </a:pPr>
            <a:r>
              <a:rPr lang="en-GB" sz="1800" dirty="0">
                <a:solidFill>
                  <a:srgbClr val="002060"/>
                </a:solidFill>
                <a:hlinkClick r:id="rId3"/>
              </a:rPr>
              <a:t>http://www.asoo.hr/defco/default.aspx</a:t>
            </a:r>
            <a:endParaRPr lang="hr-HR" sz="1800" dirty="0">
              <a:solidFill>
                <a:srgbClr val="002060"/>
              </a:solidFill>
            </a:endParaRPr>
          </a:p>
          <a:p>
            <a:pPr lvl="2">
              <a:lnSpc>
                <a:spcPct val="80000"/>
              </a:lnSpc>
            </a:pPr>
            <a:r>
              <a:rPr lang="hr-HR" sz="1800" dirty="0">
                <a:solidFill>
                  <a:srgbClr val="002060"/>
                </a:solidFill>
                <a:hlinkClick r:id="rId4"/>
              </a:rPr>
              <a:t>http://www.strukturnifondovi.hr/</a:t>
            </a:r>
            <a:r>
              <a:rPr lang="hr-HR" sz="1800" dirty="0">
                <a:solidFill>
                  <a:srgbClr val="002060"/>
                </a:solidFill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GB" sz="1800" dirty="0">
                <a:solidFill>
                  <a:srgbClr val="002060"/>
                </a:solidFill>
                <a:hlinkClick r:id="rId5"/>
              </a:rPr>
              <a:t>http://www.mrrfeu.hr/</a:t>
            </a:r>
            <a:r>
              <a:rPr lang="hr-HR" sz="1800" dirty="0">
                <a:solidFill>
                  <a:srgbClr val="002060"/>
                </a:solidFill>
              </a:rPr>
              <a:t> 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hr-HR" sz="1800" dirty="0">
                <a:solidFill>
                  <a:srgbClr val="002060"/>
                </a:solidFill>
              </a:rPr>
              <a:t>	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hr-HR" sz="1800" dirty="0">
                <a:solidFill>
                  <a:srgbClr val="002060"/>
                </a:solidFill>
              </a:rPr>
              <a:t>Sudjelovati na informativnim radionicama, seminarima vezanima uz upravljanje projektnim ciklusom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hr-HR" sz="18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hr-HR" sz="1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hr-HR" sz="1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5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624735" cy="1154098"/>
          </a:xfrm>
        </p:spPr>
        <p:txBody>
          <a:bodyPr>
            <a:normAutofit/>
          </a:bodyPr>
          <a:lstStyle/>
          <a:p>
            <a:r>
              <a:rPr lang="hr-H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Prijavni obrasci i prilozi</a:t>
            </a:r>
            <a:endParaRPr lang="hr-H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07196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b="1" dirty="0">
                <a:solidFill>
                  <a:srgbClr val="002060"/>
                </a:solidFill>
              </a:rPr>
              <a:t>A. Prijavni obrasci: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Obrazac 1. Prijavni obrazac A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Obrazac 2. Prijavni obrazac B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Obrazac 3. Izjava prijavitelja/partnera o ispunjavanju i prihvaćanju uvjeta natječaja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Obrazac 4. Izjava o </a:t>
            </a:r>
            <a:r>
              <a:rPr lang="hr-HR" dirty="0" smtClean="0">
                <a:solidFill>
                  <a:srgbClr val="002060"/>
                </a:solidFill>
              </a:rPr>
              <a:t>partnerstvu</a:t>
            </a:r>
          </a:p>
          <a:p>
            <a:pPr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b="1" dirty="0">
                <a:solidFill>
                  <a:srgbClr val="002060"/>
                </a:solidFill>
              </a:rPr>
              <a:t>B. Prilozi: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Prilog 1. Predložak ugovora o dodjeli bespovratnih sredstava – posebni uvjeti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Prilog 2. Predložak ugovora o dodjeli bespovratnih sredstava – opći uvjeti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Prilog 3. Predložak Sporazuma o partnerstvu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Prilog 4. Dodatak 2. Sporazuma o partnerstvu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</a:rPr>
              <a:t>Prilog 5. Postupci javne nabave za entitete koji nisu obveznici Zakona o javnoj nabavi</a:t>
            </a:r>
            <a:endParaRPr lang="hr-HR" dirty="0" smtClean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2664296"/>
          </a:xfrm>
        </p:spPr>
        <p:txBody>
          <a:bodyPr>
            <a:normAutofit/>
          </a:bodyPr>
          <a:lstStyle/>
          <a:p>
            <a:r>
              <a:rPr lang="hr-HR" sz="3600" b="0" i="1" u="sng" dirty="0" smtClean="0">
                <a:solidFill>
                  <a:srgbClr val="002060"/>
                </a:solidFill>
              </a:rPr>
              <a:t>2. Upute za prijavitelje</a:t>
            </a:r>
            <a:br>
              <a:rPr lang="hr-HR" sz="3600" b="0" i="1" u="sng" dirty="0" smtClean="0">
                <a:solidFill>
                  <a:srgbClr val="002060"/>
                </a:solidFill>
              </a:rPr>
            </a:br>
            <a:r>
              <a:rPr lang="hr-HR" sz="3600" b="0" i="1" dirty="0" smtClean="0">
                <a:solidFill>
                  <a:srgbClr val="002060"/>
                </a:solidFill>
              </a:rPr>
              <a:t/>
            </a:r>
            <a:br>
              <a:rPr lang="hr-HR" sz="3600" b="0" i="1" dirty="0" smtClean="0">
                <a:solidFill>
                  <a:srgbClr val="002060"/>
                </a:solidFill>
              </a:rPr>
            </a:br>
            <a:r>
              <a:rPr lang="hr-HR" sz="3600" b="0" i="1" dirty="0" smtClean="0">
                <a:solidFill>
                  <a:srgbClr val="002060"/>
                </a:solidFill>
              </a:rPr>
              <a:t>i. Predmet poziva i opće informacije</a:t>
            </a:r>
            <a:br>
              <a:rPr lang="hr-HR" sz="3600" b="0" i="1" dirty="0" smtClean="0">
                <a:solidFill>
                  <a:srgbClr val="002060"/>
                </a:solidFill>
              </a:rPr>
            </a:br>
            <a:endParaRPr lang="hr-HR" sz="3600" b="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624735" cy="1282154"/>
          </a:xfrm>
        </p:spPr>
        <p:txBody>
          <a:bodyPr>
            <a:noAutofit/>
          </a:bodyPr>
          <a:lstStyle/>
          <a:p>
            <a:r>
              <a:rPr lang="hr-H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znanosti, obrazovanja i sporta</a:t>
            </a:r>
            <a:endParaRPr lang="hr-HR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5" y="1988840"/>
            <a:ext cx="8229600" cy="4137323"/>
          </a:xfrm>
        </p:spPr>
        <p:txBody>
          <a:bodyPr/>
          <a:lstStyle/>
          <a:p>
            <a:pPr marL="0" indent="0" algn="ctr">
              <a:buNone/>
            </a:pPr>
            <a:endParaRPr lang="hr-HR" dirty="0">
              <a:solidFill>
                <a:srgbClr val="002060"/>
              </a:solidFill>
              <a:hlinkClick r:id="rId3"/>
            </a:endParaRPr>
          </a:p>
          <a:p>
            <a:pPr marL="0" indent="0" algn="ctr">
              <a:buNone/>
            </a:pPr>
            <a:r>
              <a:rPr lang="hr-HR" sz="3000" dirty="0" smtClean="0">
                <a:solidFill>
                  <a:srgbClr val="002060"/>
                </a:solidFill>
                <a:hlinkClick r:id="rId3"/>
              </a:rPr>
              <a:t>http</a:t>
            </a:r>
            <a:r>
              <a:rPr lang="hr-HR" sz="3000" dirty="0">
                <a:solidFill>
                  <a:srgbClr val="002060"/>
                </a:solidFill>
                <a:hlinkClick r:id="rId3"/>
              </a:rPr>
              <a:t>://</a:t>
            </a:r>
            <a:r>
              <a:rPr lang="hr-HR" sz="3000" dirty="0" smtClean="0">
                <a:solidFill>
                  <a:srgbClr val="002060"/>
                </a:solidFill>
                <a:hlinkClick r:id="rId3"/>
              </a:rPr>
              <a:t>www.mzos.hr</a:t>
            </a:r>
            <a:endParaRPr lang="hr-HR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3000" dirty="0">
                <a:solidFill>
                  <a:srgbClr val="002060"/>
                </a:solidFill>
                <a:hlinkClick r:id="rId4"/>
              </a:rPr>
              <a:t>http://</a:t>
            </a:r>
            <a:r>
              <a:rPr lang="hr-HR" sz="3000" dirty="0" smtClean="0">
                <a:solidFill>
                  <a:srgbClr val="002060"/>
                </a:solidFill>
                <a:hlinkClick r:id="rId4"/>
              </a:rPr>
              <a:t>www.strukturnifondovi.hr</a:t>
            </a:r>
            <a:endParaRPr lang="hr-HR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3000" dirty="0">
                <a:solidFill>
                  <a:srgbClr val="002060"/>
                </a:solidFill>
              </a:rPr>
              <a:t> </a:t>
            </a:r>
            <a:r>
              <a:rPr lang="hr-HR" sz="3000" dirty="0" smtClean="0">
                <a:solidFill>
                  <a:srgbClr val="002060"/>
                </a:solidFill>
              </a:rPr>
              <a:t>e-pošta: </a:t>
            </a:r>
            <a:r>
              <a:rPr lang="hr-HR" sz="3000" dirty="0" smtClean="0">
                <a:solidFill>
                  <a:srgbClr val="002060"/>
                </a:solidFill>
                <a:hlinkClick r:id="rId5"/>
              </a:rPr>
              <a:t>esf@mzos.hr</a:t>
            </a:r>
            <a:endParaRPr lang="hr-HR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3000" dirty="0" smtClean="0">
                <a:solidFill>
                  <a:srgbClr val="002060"/>
                </a:solidFill>
              </a:rPr>
              <a:t>Donje Svetice 38, 10000 Zagreb</a:t>
            </a:r>
            <a:endParaRPr lang="hr-HR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63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endParaRPr lang="hr-HR" sz="2400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endParaRPr lang="hr-HR" sz="2400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endParaRPr lang="hr-HR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r-H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PROMOCIJA KVALITETE I UNAPRJEĐENJE SUSTAVA ODGOJA I OBRAZOVANJA NA SREDNJOŠKOLSKOJ RAZINI</a:t>
            </a:r>
          </a:p>
        </p:txBody>
      </p:sp>
    </p:spTree>
    <p:extLst>
      <p:ext uri="{BB962C8B-B14F-4D97-AF65-F5344CB8AC3E}">
        <p14:creationId xmlns:p14="http://schemas.microsoft.com/office/powerpoint/2010/main" val="389037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1602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400" dirty="0"/>
              <a:t>Ovaj poziv na dostavu projektnih prijedloga sufinancira Europska unija i to iz Europskog socijalnog fonda (ESF</a:t>
            </a:r>
            <a:r>
              <a:rPr lang="en-GB" sz="2400" dirty="0" smtClean="0"/>
              <a:t>)</a:t>
            </a:r>
            <a:r>
              <a:rPr lang="hr-HR" sz="2400" dirty="0" smtClean="0"/>
              <a:t> a u okviru Prioriteta 3 Unaprjeđenje ljudskog kapitala u obrazovanju, istraživanju i razvoju (Operativni program „Razvoj ljudskih potencijala” 2007-2013)</a:t>
            </a:r>
          </a:p>
        </p:txBody>
      </p:sp>
    </p:spTree>
    <p:extLst>
      <p:ext uri="{BB962C8B-B14F-4D97-AF65-F5344CB8AC3E}">
        <p14:creationId xmlns:p14="http://schemas.microsoft.com/office/powerpoint/2010/main" val="29533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076697"/>
              </p:ext>
            </p:extLst>
          </p:nvPr>
        </p:nvGraphicFramePr>
        <p:xfrm>
          <a:off x="293198" y="764704"/>
          <a:ext cx="882047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9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11657</TotalTime>
  <Words>3351</Words>
  <Application>Microsoft Office PowerPoint</Application>
  <PresentationFormat>On-screen Show (4:3)</PresentationFormat>
  <Paragraphs>468</Paragraphs>
  <Slides>60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Arial</vt:lpstr>
      <vt:lpstr>Calibri</vt:lpstr>
      <vt:lpstr>Calibri (Body)</vt:lpstr>
      <vt:lpstr>Times New Roman</vt:lpstr>
      <vt:lpstr>Wingdings</vt:lpstr>
      <vt:lpstr>1_Office Theme</vt:lpstr>
      <vt:lpstr>       Ministarstvo znanosti, obrazovanja i sporta      </vt:lpstr>
      <vt:lpstr>Sadržaj</vt:lpstr>
      <vt:lpstr>PowerPoint Presentation</vt:lpstr>
      <vt:lpstr>Programski okvir 2007-2013 </vt:lpstr>
      <vt:lpstr>  OPERATIVNI PROGRAM  Razvoj ljudskih potencijala</vt:lpstr>
      <vt:lpstr>2. Upute za prijavitelje  i. Predmet poziva i opće informacije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Financiranje I. dio</vt:lpstr>
      <vt:lpstr>Financiranje II. dio </vt:lpstr>
      <vt:lpstr>Financiranje III. dio</vt:lpstr>
      <vt:lpstr>Financiranje IV. dio </vt:lpstr>
      <vt:lpstr>PowerPoint Presentation</vt:lpstr>
      <vt:lpstr>PowerPoint Presentation</vt:lpstr>
      <vt:lpstr>Prihvatljivi prijavitelji</vt:lpstr>
      <vt:lpstr>Uvjeti prihvatljivosti prijavitelja</vt:lpstr>
      <vt:lpstr>Prihvatljivi partneri</vt:lpstr>
      <vt:lpstr>Kriteriji za isključenje prijavitelja</vt:lpstr>
      <vt:lpstr>Prihvatljive aktivnost, I. dio</vt:lpstr>
      <vt:lpstr>Neprihvatljive aktivnosti</vt:lpstr>
      <vt:lpstr>Prihvatljivost troškova</vt:lpstr>
      <vt:lpstr>Izravni troškovi I. dio</vt:lpstr>
      <vt:lpstr>Izravni troškovi II. dio</vt:lpstr>
      <vt:lpstr>Izravni troškovi III. dio </vt:lpstr>
      <vt:lpstr>Izravni troškovi IV. dio</vt:lpstr>
      <vt:lpstr>Izravni troškovi V. dio</vt:lpstr>
      <vt:lpstr>Izravni troškovi VI. dio</vt:lpstr>
      <vt:lpstr> Neizravni troškovi I. dio</vt:lpstr>
      <vt:lpstr>Neizravni troškovi II. dio</vt:lpstr>
      <vt:lpstr>Neprihvatljivi troškovi I. dio</vt:lpstr>
      <vt:lpstr>Neprihvatljivi troškovi II. dio</vt:lpstr>
      <vt:lpstr>Prihodi od projektnih aktivnosti</vt:lpstr>
      <vt:lpstr>iv. Postupak prijave</vt:lpstr>
      <vt:lpstr>PowerPoint Presentation</vt:lpstr>
      <vt:lpstr>Objava natječaja – potrebna dokumentacija</vt:lpstr>
      <vt:lpstr>Potpuna prijava i dokumentacija</vt:lpstr>
      <vt:lpstr>Prijavni obrazac A </vt:lpstr>
      <vt:lpstr>Prijavni obrazac A</vt:lpstr>
      <vt:lpstr>Prijavni obrazac A</vt:lpstr>
      <vt:lpstr>Prijavni obrazac B Detaljnija razrada Prijavnog obrasca A</vt:lpstr>
      <vt:lpstr>PowerPoint Presentation</vt:lpstr>
      <vt:lpstr>Indikativni raspored procesa prijave i odabira</vt:lpstr>
      <vt:lpstr>Pitanja i odgovori </vt:lpstr>
      <vt:lpstr>Predaja prijave</vt:lpstr>
      <vt:lpstr>Predaja prijave</vt:lpstr>
      <vt:lpstr>PowerPoint Presentation</vt:lpstr>
      <vt:lpstr>PowerPoint Presentation</vt:lpstr>
      <vt:lpstr>Zaprimanje i registracija prijedloga </vt:lpstr>
      <vt:lpstr>Administrativna provjera</vt:lpstr>
      <vt:lpstr>Odabir projekata</vt:lpstr>
      <vt:lpstr>Kriterij za odabir</vt:lpstr>
      <vt:lpstr>Provjera prihvatljivosti</vt:lpstr>
      <vt:lpstr>Odluka o financiranju</vt:lpstr>
      <vt:lpstr>PowerPoint Presentation</vt:lpstr>
      <vt:lpstr>  Praktični savjeti</vt:lpstr>
      <vt:lpstr>Prijavni obrasci i prilozi</vt:lpstr>
      <vt:lpstr>Ministarstvo znanosti, obrazovanja i sporta</vt:lpstr>
    </vt:vector>
  </TitlesOfParts>
  <Company>MZOŠ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Ministarstvo znanosti, obrazovanja i sporta</dc:title>
  <dc:creator>icolak</dc:creator>
  <cp:lastModifiedBy>Iva Čolak</cp:lastModifiedBy>
  <cp:revision>521</cp:revision>
  <cp:lastPrinted>2015-03-13T10:20:56Z</cp:lastPrinted>
  <dcterms:created xsi:type="dcterms:W3CDTF">2014-01-31T13:26:39Z</dcterms:created>
  <dcterms:modified xsi:type="dcterms:W3CDTF">2015-03-13T10:25:09Z</dcterms:modified>
</cp:coreProperties>
</file>