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72"/>
  </p:notesMasterIdLst>
  <p:handoutMasterIdLst>
    <p:handoutMasterId r:id="rId73"/>
  </p:handoutMasterIdLst>
  <p:sldIdLst>
    <p:sldId id="259" r:id="rId2"/>
    <p:sldId id="260" r:id="rId3"/>
    <p:sldId id="382" r:id="rId4"/>
    <p:sldId id="367" r:id="rId5"/>
    <p:sldId id="383" r:id="rId6"/>
    <p:sldId id="351" r:id="rId7"/>
    <p:sldId id="350" r:id="rId8"/>
    <p:sldId id="264" r:id="rId9"/>
    <p:sldId id="352" r:id="rId10"/>
    <p:sldId id="271" r:id="rId11"/>
    <p:sldId id="263" r:id="rId12"/>
    <p:sldId id="353" r:id="rId13"/>
    <p:sldId id="379" r:id="rId14"/>
    <p:sldId id="403" r:id="rId15"/>
    <p:sldId id="355" r:id="rId16"/>
    <p:sldId id="356" r:id="rId17"/>
    <p:sldId id="357" r:id="rId18"/>
    <p:sldId id="415" r:id="rId19"/>
    <p:sldId id="416" r:id="rId20"/>
    <p:sldId id="386" r:id="rId21"/>
    <p:sldId id="354" r:id="rId22"/>
    <p:sldId id="267" r:id="rId23"/>
    <p:sldId id="272" r:id="rId24"/>
    <p:sldId id="417" r:id="rId25"/>
    <p:sldId id="402" r:id="rId26"/>
    <p:sldId id="387" r:id="rId27"/>
    <p:sldId id="273" r:id="rId28"/>
    <p:sldId id="388" r:id="rId29"/>
    <p:sldId id="404" r:id="rId30"/>
    <p:sldId id="405" r:id="rId31"/>
    <p:sldId id="277" r:id="rId32"/>
    <p:sldId id="384" r:id="rId33"/>
    <p:sldId id="396" r:id="rId34"/>
    <p:sldId id="409" r:id="rId35"/>
    <p:sldId id="410" r:id="rId36"/>
    <p:sldId id="411" r:id="rId37"/>
    <p:sldId id="397" r:id="rId38"/>
    <p:sldId id="412" r:id="rId39"/>
    <p:sldId id="398" r:id="rId40"/>
    <p:sldId id="401" r:id="rId41"/>
    <p:sldId id="393" r:id="rId42"/>
    <p:sldId id="394" r:id="rId43"/>
    <p:sldId id="395" r:id="rId44"/>
    <p:sldId id="399" r:id="rId45"/>
    <p:sldId id="315" r:id="rId46"/>
    <p:sldId id="318" r:id="rId47"/>
    <p:sldId id="317" r:id="rId48"/>
    <p:sldId id="320" r:id="rId49"/>
    <p:sldId id="391" r:id="rId50"/>
    <p:sldId id="325" r:id="rId51"/>
    <p:sldId id="316" r:id="rId52"/>
    <p:sldId id="390" r:id="rId53"/>
    <p:sldId id="414" r:id="rId54"/>
    <p:sldId id="321" r:id="rId55"/>
    <p:sldId id="413" r:id="rId56"/>
    <p:sldId id="380" r:id="rId57"/>
    <p:sldId id="319" r:id="rId58"/>
    <p:sldId id="323" r:id="rId59"/>
    <p:sldId id="369" r:id="rId60"/>
    <p:sldId id="370" r:id="rId61"/>
    <p:sldId id="372" r:id="rId62"/>
    <p:sldId id="373" r:id="rId63"/>
    <p:sldId id="374" r:id="rId64"/>
    <p:sldId id="375" r:id="rId65"/>
    <p:sldId id="376" r:id="rId66"/>
    <p:sldId id="377" r:id="rId67"/>
    <p:sldId id="324" r:id="rId68"/>
    <p:sldId id="306" r:id="rId69"/>
    <p:sldId id="400" r:id="rId70"/>
    <p:sldId id="381" r:id="rId7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va Čolak" initials="IČ" lastIdx="4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28" autoAdjust="0"/>
  </p:normalViewPr>
  <p:slideViewPr>
    <p:cSldViewPr>
      <p:cViewPr varScale="1">
        <p:scale>
          <a:sx n="78" d="100"/>
          <a:sy n="78" d="100"/>
        </p:scale>
        <p:origin x="1338" y="90"/>
      </p:cViewPr>
      <p:guideLst>
        <p:guide orient="horz" pos="2160"/>
        <p:guide pos="2880"/>
      </p:guideLst>
    </p:cSldViewPr>
  </p:slideViewPr>
  <p:outlineViewPr>
    <p:cViewPr>
      <p:scale>
        <a:sx n="33" d="100"/>
        <a:sy n="33" d="100"/>
      </p:scale>
      <p:origin x="48" y="4518"/>
    </p:cViewPr>
  </p:outlineViewPr>
  <p:notesTextViewPr>
    <p:cViewPr>
      <p:scale>
        <a:sx n="1" d="1"/>
        <a:sy n="1" d="1"/>
      </p:scale>
      <p:origin x="0" y="0"/>
    </p:cViewPr>
  </p:notesTextViewPr>
  <p:sorterViewPr>
    <p:cViewPr>
      <p:scale>
        <a:sx n="130" d="100"/>
        <a:sy n="130" d="100"/>
      </p:scale>
      <p:origin x="0" y="-1041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_rels/data1.xml.rels><?xml version="1.0" encoding="UTF-8" standalone="yes"?>
<Relationships xmlns="http://schemas.openxmlformats.org/package/2006/relationships"><Relationship Id="rId2" Type="http://schemas.openxmlformats.org/officeDocument/2006/relationships/hyperlink" Target="http://www.mzos.hr/" TargetMode="External"/><Relationship Id="rId1" Type="http://schemas.openxmlformats.org/officeDocument/2006/relationships/hyperlink" Target="http://www.strukturnifondovi.hr/" TargetMode="External"/></Relationships>
</file>

<file path=ppt/diagrams/_rels/data5.xml.rels><?xml version="1.0" encoding="UTF-8" standalone="yes"?>
<Relationships xmlns="http://schemas.openxmlformats.org/package/2006/relationships"><Relationship Id="rId1"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B39166-B75F-4818-B9EE-A9554435D668}"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GB"/>
        </a:p>
      </dgm:t>
    </dgm:pt>
    <dgm:pt modelId="{F33DF363-7D4B-4A20-94A3-A3E790903E0B}">
      <dgm:prSet phldrT="[Text]" custT="1"/>
      <dgm:spPr/>
      <dgm:t>
        <a:bodyPr/>
        <a:lstStyle/>
        <a:p>
          <a:r>
            <a:rPr lang="hr-HR" sz="1600" dirty="0" smtClean="0">
              <a:solidFill>
                <a:srgbClr val="002060"/>
              </a:solidFill>
            </a:rPr>
            <a:t>Objava natječaja </a:t>
          </a:r>
          <a:r>
            <a:rPr lang="hr-HR" sz="1600" dirty="0" smtClean="0">
              <a:solidFill>
                <a:srgbClr val="C00000"/>
              </a:solidFill>
            </a:rPr>
            <a:t>20. veljače 22015. godine </a:t>
          </a:r>
          <a:r>
            <a:rPr lang="hr-HR" sz="1600" dirty="0" smtClean="0">
              <a:solidFill>
                <a:srgbClr val="002060"/>
              </a:solidFill>
            </a:rPr>
            <a:t>(</a:t>
          </a:r>
          <a:r>
            <a:rPr lang="hr-HR" sz="1600" dirty="0" smtClean="0">
              <a:solidFill>
                <a:srgbClr val="002060"/>
              </a:solidFill>
              <a:hlinkClick xmlns:r="http://schemas.openxmlformats.org/officeDocument/2006/relationships" r:id="rId1"/>
            </a:rPr>
            <a:t>www.strukturnifondovi.hr</a:t>
          </a:r>
          <a:r>
            <a:rPr lang="hr-HR" sz="1600" dirty="0" smtClean="0">
              <a:solidFill>
                <a:srgbClr val="002060"/>
              </a:solidFill>
            </a:rPr>
            <a:t> i </a:t>
          </a:r>
          <a:r>
            <a:rPr lang="hr-HR" sz="1600" dirty="0" smtClean="0">
              <a:solidFill>
                <a:srgbClr val="002060"/>
              </a:solidFill>
              <a:hlinkClick xmlns:r="http://schemas.openxmlformats.org/officeDocument/2006/relationships" r:id="rId2"/>
            </a:rPr>
            <a:t>www.mzos.hr</a:t>
          </a:r>
          <a:r>
            <a:rPr lang="hr-HR" sz="1600" dirty="0" smtClean="0">
              <a:solidFill>
                <a:srgbClr val="002060"/>
              </a:solidFill>
            </a:rPr>
            <a:t>) </a:t>
          </a:r>
          <a:endParaRPr lang="en-GB" sz="1600" dirty="0">
            <a:solidFill>
              <a:srgbClr val="002060"/>
            </a:solidFill>
          </a:endParaRPr>
        </a:p>
      </dgm:t>
    </dgm:pt>
    <dgm:pt modelId="{0529CDCC-AAAE-45B7-9769-ADABCF0D9782}" type="parTrans" cxnId="{33AE8C56-BA6A-4668-835F-19F678BD7075}">
      <dgm:prSet/>
      <dgm:spPr/>
      <dgm:t>
        <a:bodyPr/>
        <a:lstStyle/>
        <a:p>
          <a:endParaRPr lang="en-GB"/>
        </a:p>
      </dgm:t>
    </dgm:pt>
    <dgm:pt modelId="{CFD7B7A5-53A8-4043-858D-5035345C0E5D}" type="sibTrans" cxnId="{33AE8C56-BA6A-4668-835F-19F678BD7075}">
      <dgm:prSet/>
      <dgm:spPr/>
      <dgm:t>
        <a:bodyPr/>
        <a:lstStyle/>
        <a:p>
          <a:endParaRPr lang="en-GB"/>
        </a:p>
      </dgm:t>
    </dgm:pt>
    <dgm:pt modelId="{6799D60D-BFD1-416C-A749-7B79DE2A72DA}">
      <dgm:prSet phldrT="[Text]" custT="1"/>
      <dgm:spPr/>
      <dgm:t>
        <a:bodyPr/>
        <a:lstStyle/>
        <a:p>
          <a:r>
            <a:rPr lang="hr-HR" sz="1800" dirty="0" smtClean="0">
              <a:solidFill>
                <a:srgbClr val="002060"/>
              </a:solidFill>
            </a:rPr>
            <a:t>Info radionice:</a:t>
          </a:r>
        </a:p>
        <a:p>
          <a:r>
            <a:rPr lang="hr-HR" sz="1600" b="0" dirty="0" smtClean="0">
              <a:solidFill>
                <a:srgbClr val="C00000"/>
              </a:solidFill>
            </a:rPr>
            <a:t>12. I 13. ožujka 2015.</a:t>
          </a:r>
          <a:r>
            <a:rPr lang="hr-HR" sz="1600" b="1" dirty="0" smtClean="0">
              <a:solidFill>
                <a:srgbClr val="002060"/>
              </a:solidFill>
            </a:rPr>
            <a:t> </a:t>
          </a:r>
        </a:p>
        <a:p>
          <a:r>
            <a:rPr lang="hr-HR" sz="1600" b="1" dirty="0" smtClean="0">
              <a:solidFill>
                <a:srgbClr val="002060"/>
              </a:solidFill>
            </a:rPr>
            <a:t>Ministarstvo znanosti, obrazovanja i sporta, Donje Svetice 38, Zagreb</a:t>
          </a:r>
          <a:endParaRPr lang="en-GB" sz="1600" b="1" dirty="0">
            <a:solidFill>
              <a:srgbClr val="002060"/>
            </a:solidFill>
          </a:endParaRPr>
        </a:p>
      </dgm:t>
    </dgm:pt>
    <dgm:pt modelId="{E5324915-35B0-4EF4-8B97-BD2E2F4A73FD}" type="parTrans" cxnId="{F407A48E-AD94-4EC4-92F3-61338D9FE01C}">
      <dgm:prSet/>
      <dgm:spPr/>
      <dgm:t>
        <a:bodyPr/>
        <a:lstStyle/>
        <a:p>
          <a:endParaRPr lang="en-GB"/>
        </a:p>
      </dgm:t>
    </dgm:pt>
    <dgm:pt modelId="{5D4D6F49-4D16-4DF6-81E9-7A916B49A19D}" type="sibTrans" cxnId="{F407A48E-AD94-4EC4-92F3-61338D9FE01C}">
      <dgm:prSet/>
      <dgm:spPr/>
      <dgm:t>
        <a:bodyPr/>
        <a:lstStyle/>
        <a:p>
          <a:endParaRPr lang="en-GB"/>
        </a:p>
      </dgm:t>
    </dgm:pt>
    <dgm:pt modelId="{5D22ACE6-1325-41C3-8F83-282DF7776C81}">
      <dgm:prSet phldrT="[Text]" custT="1"/>
      <dgm:spPr/>
      <dgm:t>
        <a:bodyPr/>
        <a:lstStyle/>
        <a:p>
          <a:r>
            <a:rPr lang="hr-HR" sz="1800" dirty="0" smtClean="0">
              <a:solidFill>
                <a:srgbClr val="002060"/>
              </a:solidFill>
            </a:rPr>
            <a:t>Rok za objavu Q&amp;A (Pitanja i odgovori: </a:t>
          </a:r>
          <a:r>
            <a:rPr lang="hr-HR" sz="1400" b="1" dirty="0" smtClean="0">
              <a:solidFill>
                <a:srgbClr val="C00000"/>
              </a:solidFill>
            </a:rPr>
            <a:t>13. </a:t>
          </a:r>
          <a:r>
            <a:rPr lang="hr-HR" sz="1400" dirty="0" smtClean="0">
              <a:solidFill>
                <a:srgbClr val="C00000"/>
              </a:solidFill>
            </a:rPr>
            <a:t>travnja  2015. godine na mrežnim stranicama </a:t>
          </a:r>
        </a:p>
        <a:p>
          <a:r>
            <a:rPr lang="hr-HR" sz="1600" dirty="0" smtClean="0">
              <a:solidFill>
                <a:srgbClr val="C00000"/>
              </a:solidFill>
              <a:hlinkClick xmlns:r="http://schemas.openxmlformats.org/officeDocument/2006/relationships" r:id="rId1"/>
            </a:rPr>
            <a:t>www.strukturnifondovi.hr</a:t>
          </a:r>
          <a:r>
            <a:rPr lang="hr-HR" sz="1600" dirty="0" smtClean="0">
              <a:solidFill>
                <a:srgbClr val="C00000"/>
              </a:solidFill>
            </a:rPr>
            <a:t> i </a:t>
          </a:r>
          <a:r>
            <a:rPr lang="hr-HR" sz="1600" dirty="0" smtClean="0">
              <a:solidFill>
                <a:srgbClr val="C00000"/>
              </a:solidFill>
              <a:hlinkClick xmlns:r="http://schemas.openxmlformats.org/officeDocument/2006/relationships" r:id="rId2"/>
            </a:rPr>
            <a:t>www.mzos.hr</a:t>
          </a:r>
          <a:r>
            <a:rPr lang="hr-HR" sz="1600" dirty="0" smtClean="0">
              <a:solidFill>
                <a:srgbClr val="C00000"/>
              </a:solidFill>
            </a:rPr>
            <a:t> </a:t>
          </a:r>
          <a:endParaRPr lang="en-GB" sz="1600" dirty="0">
            <a:solidFill>
              <a:srgbClr val="C00000"/>
            </a:solidFill>
          </a:endParaRPr>
        </a:p>
      </dgm:t>
    </dgm:pt>
    <dgm:pt modelId="{A568F35C-6A9F-4098-B111-83CDB12C34EA}" type="parTrans" cxnId="{BAE88DE3-1108-4692-ABA2-9E7B0E9B8BF8}">
      <dgm:prSet/>
      <dgm:spPr/>
      <dgm:t>
        <a:bodyPr/>
        <a:lstStyle/>
        <a:p>
          <a:endParaRPr lang="en-GB"/>
        </a:p>
      </dgm:t>
    </dgm:pt>
    <dgm:pt modelId="{377F372B-0BAE-43BD-B0E1-EDF8D8464B12}" type="sibTrans" cxnId="{BAE88DE3-1108-4692-ABA2-9E7B0E9B8BF8}">
      <dgm:prSet/>
      <dgm:spPr/>
      <dgm:t>
        <a:bodyPr/>
        <a:lstStyle/>
        <a:p>
          <a:endParaRPr lang="en-GB"/>
        </a:p>
      </dgm:t>
    </dgm:pt>
    <dgm:pt modelId="{B05696D6-9774-47E5-9C09-274D6154524C}">
      <dgm:prSet custT="1"/>
      <dgm:spPr/>
      <dgm:t>
        <a:bodyPr/>
        <a:lstStyle/>
        <a:p>
          <a:r>
            <a:rPr lang="hr-HR" sz="1800" dirty="0" smtClean="0">
              <a:solidFill>
                <a:srgbClr val="002060"/>
              </a:solidFill>
            </a:rPr>
            <a:t>Rok za dostavu projektnih prijava je: </a:t>
          </a:r>
        </a:p>
        <a:p>
          <a:r>
            <a:rPr lang="hr-HR" sz="1600" dirty="0" smtClean="0">
              <a:solidFill>
                <a:srgbClr val="C00000"/>
              </a:solidFill>
            </a:rPr>
            <a:t>20. travnja 2015. </a:t>
          </a:r>
          <a:r>
            <a:rPr lang="hr-HR" sz="1600" b="1" dirty="0" smtClean="0">
              <a:solidFill>
                <a:srgbClr val="C00000"/>
              </a:solidFill>
            </a:rPr>
            <a:t> </a:t>
          </a:r>
          <a:r>
            <a:rPr lang="hr-HR" sz="1600" dirty="0" smtClean="0">
              <a:solidFill>
                <a:srgbClr val="C00000"/>
              </a:solidFill>
            </a:rPr>
            <a:t>godine </a:t>
          </a:r>
        </a:p>
        <a:p>
          <a:r>
            <a:rPr lang="hr-HR" sz="1800" u="sng" dirty="0" smtClean="0">
              <a:solidFill>
                <a:srgbClr val="002060"/>
              </a:solidFill>
            </a:rPr>
            <a:t>Adresa: </a:t>
          </a:r>
        </a:p>
        <a:p>
          <a:r>
            <a:rPr lang="hr-HR" sz="1600" b="1" dirty="0" smtClean="0">
              <a:solidFill>
                <a:srgbClr val="002060"/>
              </a:solidFill>
              <a:effectLst/>
            </a:rPr>
            <a:t>Agencija za strukovno obrazovanje i obrazovanje odraslih, Radnička 37b, 10000 Zagreb</a:t>
          </a:r>
          <a:endParaRPr lang="en-GB" sz="1600" b="1" dirty="0">
            <a:solidFill>
              <a:srgbClr val="002060"/>
            </a:solidFill>
            <a:effectLst/>
          </a:endParaRPr>
        </a:p>
      </dgm:t>
    </dgm:pt>
    <dgm:pt modelId="{00FB081F-4D3C-463A-B1BF-B2C610AFF04E}" type="parTrans" cxnId="{E69857A2-44A2-4904-9085-C21D5637F7E6}">
      <dgm:prSet/>
      <dgm:spPr/>
      <dgm:t>
        <a:bodyPr/>
        <a:lstStyle/>
        <a:p>
          <a:endParaRPr lang="en-GB"/>
        </a:p>
      </dgm:t>
    </dgm:pt>
    <dgm:pt modelId="{C42BCB2E-F13D-48DE-94CD-264396E780A5}" type="sibTrans" cxnId="{E69857A2-44A2-4904-9085-C21D5637F7E6}">
      <dgm:prSet/>
      <dgm:spPr/>
      <dgm:t>
        <a:bodyPr/>
        <a:lstStyle/>
        <a:p>
          <a:endParaRPr lang="en-GB"/>
        </a:p>
      </dgm:t>
    </dgm:pt>
    <dgm:pt modelId="{57E40328-3CFF-4BF2-B4A4-61CD1EE5F528}" type="pres">
      <dgm:prSet presAssocID="{C8B39166-B75F-4818-B9EE-A9554435D668}" presName="arrowDiagram" presStyleCnt="0">
        <dgm:presLayoutVars>
          <dgm:chMax val="5"/>
          <dgm:dir/>
          <dgm:resizeHandles val="exact"/>
        </dgm:presLayoutVars>
      </dgm:prSet>
      <dgm:spPr/>
      <dgm:t>
        <a:bodyPr/>
        <a:lstStyle/>
        <a:p>
          <a:endParaRPr lang="en-GB"/>
        </a:p>
      </dgm:t>
    </dgm:pt>
    <dgm:pt modelId="{C37E94C9-B568-4EFA-B08D-9B364B34CC9C}" type="pres">
      <dgm:prSet presAssocID="{C8B39166-B75F-4818-B9EE-A9554435D668}" presName="arrow" presStyleLbl="bgShp" presStyleIdx="0" presStyleCnt="1" custScaleX="97399" custScaleY="99206"/>
      <dgm:spPr/>
    </dgm:pt>
    <dgm:pt modelId="{04FDA678-46D7-49D0-84F9-CCCC4C3B0FF4}" type="pres">
      <dgm:prSet presAssocID="{C8B39166-B75F-4818-B9EE-A9554435D668}" presName="arrowDiagram4" presStyleCnt="0"/>
      <dgm:spPr/>
    </dgm:pt>
    <dgm:pt modelId="{3D2BF4FA-F2A3-4C61-857A-26F90FC5063E}" type="pres">
      <dgm:prSet presAssocID="{F33DF363-7D4B-4A20-94A3-A3E790903E0B}" presName="bullet4a" presStyleLbl="node1" presStyleIdx="0" presStyleCnt="4"/>
      <dgm:spPr/>
    </dgm:pt>
    <dgm:pt modelId="{EFBA9236-90C2-42BD-BD01-4A3B999973BC}" type="pres">
      <dgm:prSet presAssocID="{F33DF363-7D4B-4A20-94A3-A3E790903E0B}" presName="textBox4a" presStyleLbl="revTx" presStyleIdx="0" presStyleCnt="4">
        <dgm:presLayoutVars>
          <dgm:bulletEnabled val="1"/>
        </dgm:presLayoutVars>
      </dgm:prSet>
      <dgm:spPr/>
      <dgm:t>
        <a:bodyPr/>
        <a:lstStyle/>
        <a:p>
          <a:endParaRPr lang="en-GB"/>
        </a:p>
      </dgm:t>
    </dgm:pt>
    <dgm:pt modelId="{88A71D76-140C-4087-8D45-2B712905A251}" type="pres">
      <dgm:prSet presAssocID="{6799D60D-BFD1-416C-A749-7B79DE2A72DA}" presName="bullet4b" presStyleLbl="node1" presStyleIdx="1" presStyleCnt="4"/>
      <dgm:spPr/>
    </dgm:pt>
    <dgm:pt modelId="{7DD1E8E5-3EBD-49AA-ADCD-126B4AE165FD}" type="pres">
      <dgm:prSet presAssocID="{6799D60D-BFD1-416C-A749-7B79DE2A72DA}" presName="textBox4b" presStyleLbl="revTx" presStyleIdx="1" presStyleCnt="4">
        <dgm:presLayoutVars>
          <dgm:bulletEnabled val="1"/>
        </dgm:presLayoutVars>
      </dgm:prSet>
      <dgm:spPr/>
      <dgm:t>
        <a:bodyPr/>
        <a:lstStyle/>
        <a:p>
          <a:endParaRPr lang="en-GB"/>
        </a:p>
      </dgm:t>
    </dgm:pt>
    <dgm:pt modelId="{5DD1998C-9A91-4AA5-8B33-4412542F6873}" type="pres">
      <dgm:prSet presAssocID="{5D22ACE6-1325-41C3-8F83-282DF7776C81}" presName="bullet4c" presStyleLbl="node1" presStyleIdx="2" presStyleCnt="4"/>
      <dgm:spPr/>
    </dgm:pt>
    <dgm:pt modelId="{3E8581B5-E581-494D-BB6A-F1259E1311D3}" type="pres">
      <dgm:prSet presAssocID="{5D22ACE6-1325-41C3-8F83-282DF7776C81}" presName="textBox4c" presStyleLbl="revTx" presStyleIdx="2" presStyleCnt="4">
        <dgm:presLayoutVars>
          <dgm:bulletEnabled val="1"/>
        </dgm:presLayoutVars>
      </dgm:prSet>
      <dgm:spPr/>
      <dgm:t>
        <a:bodyPr/>
        <a:lstStyle/>
        <a:p>
          <a:endParaRPr lang="en-GB"/>
        </a:p>
      </dgm:t>
    </dgm:pt>
    <dgm:pt modelId="{734699D9-841C-451D-BBDA-2D70810A4121}" type="pres">
      <dgm:prSet presAssocID="{B05696D6-9774-47E5-9C09-274D6154524C}" presName="bullet4d" presStyleLbl="node1" presStyleIdx="3" presStyleCnt="4"/>
      <dgm:spPr/>
    </dgm:pt>
    <dgm:pt modelId="{DD99AC8D-3531-4816-8C2F-A9D4BD785637}" type="pres">
      <dgm:prSet presAssocID="{B05696D6-9774-47E5-9C09-274D6154524C}" presName="textBox4d" presStyleLbl="revTx" presStyleIdx="3" presStyleCnt="4">
        <dgm:presLayoutVars>
          <dgm:bulletEnabled val="1"/>
        </dgm:presLayoutVars>
      </dgm:prSet>
      <dgm:spPr/>
      <dgm:t>
        <a:bodyPr/>
        <a:lstStyle/>
        <a:p>
          <a:endParaRPr lang="en-GB"/>
        </a:p>
      </dgm:t>
    </dgm:pt>
  </dgm:ptLst>
  <dgm:cxnLst>
    <dgm:cxn modelId="{E848E2D8-79D8-408B-9D7E-C2C61D6ACE9C}" type="presOf" srcId="{F33DF363-7D4B-4A20-94A3-A3E790903E0B}" destId="{EFBA9236-90C2-42BD-BD01-4A3B999973BC}" srcOrd="0" destOrd="0" presId="urn:microsoft.com/office/officeart/2005/8/layout/arrow2"/>
    <dgm:cxn modelId="{E69857A2-44A2-4904-9085-C21D5637F7E6}" srcId="{C8B39166-B75F-4818-B9EE-A9554435D668}" destId="{B05696D6-9774-47E5-9C09-274D6154524C}" srcOrd="3" destOrd="0" parTransId="{00FB081F-4D3C-463A-B1BF-B2C610AFF04E}" sibTransId="{C42BCB2E-F13D-48DE-94CD-264396E780A5}"/>
    <dgm:cxn modelId="{33AE8C56-BA6A-4668-835F-19F678BD7075}" srcId="{C8B39166-B75F-4818-B9EE-A9554435D668}" destId="{F33DF363-7D4B-4A20-94A3-A3E790903E0B}" srcOrd="0" destOrd="0" parTransId="{0529CDCC-AAAE-45B7-9769-ADABCF0D9782}" sibTransId="{CFD7B7A5-53A8-4043-858D-5035345C0E5D}"/>
    <dgm:cxn modelId="{BAB52217-EF8E-4BCF-8E9D-658D42AB864A}" type="presOf" srcId="{B05696D6-9774-47E5-9C09-274D6154524C}" destId="{DD99AC8D-3531-4816-8C2F-A9D4BD785637}" srcOrd="0" destOrd="0" presId="urn:microsoft.com/office/officeart/2005/8/layout/arrow2"/>
    <dgm:cxn modelId="{020E53EC-A9EE-4CC1-BAC0-E62592F3C0D8}" type="presOf" srcId="{5D22ACE6-1325-41C3-8F83-282DF7776C81}" destId="{3E8581B5-E581-494D-BB6A-F1259E1311D3}" srcOrd="0" destOrd="0" presId="urn:microsoft.com/office/officeart/2005/8/layout/arrow2"/>
    <dgm:cxn modelId="{BAE88DE3-1108-4692-ABA2-9E7B0E9B8BF8}" srcId="{C8B39166-B75F-4818-B9EE-A9554435D668}" destId="{5D22ACE6-1325-41C3-8F83-282DF7776C81}" srcOrd="2" destOrd="0" parTransId="{A568F35C-6A9F-4098-B111-83CDB12C34EA}" sibTransId="{377F372B-0BAE-43BD-B0E1-EDF8D8464B12}"/>
    <dgm:cxn modelId="{6A105E10-53D5-4703-BA0A-AE62C391ACAD}" type="presOf" srcId="{C8B39166-B75F-4818-B9EE-A9554435D668}" destId="{57E40328-3CFF-4BF2-B4A4-61CD1EE5F528}" srcOrd="0" destOrd="0" presId="urn:microsoft.com/office/officeart/2005/8/layout/arrow2"/>
    <dgm:cxn modelId="{F407A48E-AD94-4EC4-92F3-61338D9FE01C}" srcId="{C8B39166-B75F-4818-B9EE-A9554435D668}" destId="{6799D60D-BFD1-416C-A749-7B79DE2A72DA}" srcOrd="1" destOrd="0" parTransId="{E5324915-35B0-4EF4-8B97-BD2E2F4A73FD}" sibTransId="{5D4D6F49-4D16-4DF6-81E9-7A916B49A19D}"/>
    <dgm:cxn modelId="{E67F3FFD-44CC-4DF3-A937-39015728BE24}" type="presOf" srcId="{6799D60D-BFD1-416C-A749-7B79DE2A72DA}" destId="{7DD1E8E5-3EBD-49AA-ADCD-126B4AE165FD}" srcOrd="0" destOrd="0" presId="urn:microsoft.com/office/officeart/2005/8/layout/arrow2"/>
    <dgm:cxn modelId="{366B906C-139A-4405-8E4C-7D07D44C5209}" type="presParOf" srcId="{57E40328-3CFF-4BF2-B4A4-61CD1EE5F528}" destId="{C37E94C9-B568-4EFA-B08D-9B364B34CC9C}" srcOrd="0" destOrd="0" presId="urn:microsoft.com/office/officeart/2005/8/layout/arrow2"/>
    <dgm:cxn modelId="{2C525834-E03C-4BF5-92F5-7CA620F88AFB}" type="presParOf" srcId="{57E40328-3CFF-4BF2-B4A4-61CD1EE5F528}" destId="{04FDA678-46D7-49D0-84F9-CCCC4C3B0FF4}" srcOrd="1" destOrd="0" presId="urn:microsoft.com/office/officeart/2005/8/layout/arrow2"/>
    <dgm:cxn modelId="{5DA34491-52F6-430F-A6D5-2771FB2BC93B}" type="presParOf" srcId="{04FDA678-46D7-49D0-84F9-CCCC4C3B0FF4}" destId="{3D2BF4FA-F2A3-4C61-857A-26F90FC5063E}" srcOrd="0" destOrd="0" presId="urn:microsoft.com/office/officeart/2005/8/layout/arrow2"/>
    <dgm:cxn modelId="{F6795CC3-062F-4464-A866-99B4FF3F112A}" type="presParOf" srcId="{04FDA678-46D7-49D0-84F9-CCCC4C3B0FF4}" destId="{EFBA9236-90C2-42BD-BD01-4A3B999973BC}" srcOrd="1" destOrd="0" presId="urn:microsoft.com/office/officeart/2005/8/layout/arrow2"/>
    <dgm:cxn modelId="{C6FDCFB2-0ACF-4B72-A256-E728D92E57AA}" type="presParOf" srcId="{04FDA678-46D7-49D0-84F9-CCCC4C3B0FF4}" destId="{88A71D76-140C-4087-8D45-2B712905A251}" srcOrd="2" destOrd="0" presId="urn:microsoft.com/office/officeart/2005/8/layout/arrow2"/>
    <dgm:cxn modelId="{7AE9F7BE-DD78-4CB9-A207-D40CB2490BDE}" type="presParOf" srcId="{04FDA678-46D7-49D0-84F9-CCCC4C3B0FF4}" destId="{7DD1E8E5-3EBD-49AA-ADCD-126B4AE165FD}" srcOrd="3" destOrd="0" presId="urn:microsoft.com/office/officeart/2005/8/layout/arrow2"/>
    <dgm:cxn modelId="{2B607A1A-0CED-4F59-B88A-934B03A66190}" type="presParOf" srcId="{04FDA678-46D7-49D0-84F9-CCCC4C3B0FF4}" destId="{5DD1998C-9A91-4AA5-8B33-4412542F6873}" srcOrd="4" destOrd="0" presId="urn:microsoft.com/office/officeart/2005/8/layout/arrow2"/>
    <dgm:cxn modelId="{5A2761C2-EED9-4755-91DC-77B42A063B32}" type="presParOf" srcId="{04FDA678-46D7-49D0-84F9-CCCC4C3B0FF4}" destId="{3E8581B5-E581-494D-BB6A-F1259E1311D3}" srcOrd="5" destOrd="0" presId="urn:microsoft.com/office/officeart/2005/8/layout/arrow2"/>
    <dgm:cxn modelId="{700EBFF3-23AF-4395-8EC3-956CBA0D1CD6}" type="presParOf" srcId="{04FDA678-46D7-49D0-84F9-CCCC4C3B0FF4}" destId="{734699D9-841C-451D-BBDA-2D70810A4121}" srcOrd="6" destOrd="0" presId="urn:microsoft.com/office/officeart/2005/8/layout/arrow2"/>
    <dgm:cxn modelId="{6462C820-6802-4536-8DDA-9E7EDA336887}" type="presParOf" srcId="{04FDA678-46D7-49D0-84F9-CCCC4C3B0FF4}" destId="{DD99AC8D-3531-4816-8C2F-A9D4BD785637}" srcOrd="7"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E97EB3-1EB8-4B4B-9B79-A9F7C041A72F}"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836AC32C-3F7C-4991-B549-436F03B7A03C}">
      <dgm:prSet custT="1"/>
      <dgm:spPr/>
      <dgm:t>
        <a:bodyPr/>
        <a:lstStyle/>
        <a:p>
          <a:pPr rtl="0"/>
          <a:endParaRPr lang="hr-HR" sz="1800" b="1" u="sng" dirty="0" smtClean="0">
            <a:latin typeface="+mn-lt"/>
          </a:endParaRPr>
        </a:p>
        <a:p>
          <a:pPr rtl="0"/>
          <a:endParaRPr lang="hr-HR" sz="1800" b="1" u="sng" dirty="0" smtClean="0">
            <a:latin typeface="+mn-lt"/>
          </a:endParaRPr>
        </a:p>
        <a:p>
          <a:pPr rtl="0"/>
          <a:r>
            <a:rPr lang="hr-HR" sz="1800" b="1" u="sng" dirty="0" smtClean="0">
              <a:latin typeface="+mn-lt"/>
            </a:rPr>
            <a:t>Opći cilj: </a:t>
          </a:r>
        </a:p>
        <a:p>
          <a:pPr rtl="0"/>
          <a:r>
            <a:rPr lang="hr-HR" sz="1800" b="1" u="sng" dirty="0" smtClean="0">
              <a:latin typeface="+mn-lt"/>
            </a:rPr>
            <a:t> </a:t>
          </a:r>
          <a:r>
            <a:rPr lang="en-GB" sz="1800" b="1" u="sng" dirty="0" smtClean="0">
              <a:latin typeface="+mn-lt"/>
            </a:rPr>
            <a:t>•	</a:t>
          </a:r>
          <a:r>
            <a:rPr lang="en-GB" sz="1800" b="1" u="sng" dirty="0" err="1" smtClean="0">
              <a:latin typeface="+mn-lt"/>
            </a:rPr>
            <a:t>Poboljšanje</a:t>
          </a:r>
          <a:r>
            <a:rPr lang="en-GB" sz="1800" b="1" u="sng" dirty="0" smtClean="0">
              <a:latin typeface="+mn-lt"/>
            </a:rPr>
            <a:t> </a:t>
          </a:r>
          <a:r>
            <a:rPr lang="en-GB" sz="1800" b="1" u="sng" dirty="0" err="1" smtClean="0">
              <a:latin typeface="+mn-lt"/>
            </a:rPr>
            <a:t>relevantnosti</a:t>
          </a:r>
          <a:r>
            <a:rPr lang="en-GB" sz="1800" b="1" u="sng" dirty="0" smtClean="0">
              <a:latin typeface="+mn-lt"/>
            </a:rPr>
            <a:t> </a:t>
          </a:r>
          <a:r>
            <a:rPr lang="en-GB" sz="1800" b="1" u="sng" dirty="0" err="1" smtClean="0">
              <a:latin typeface="+mn-lt"/>
            </a:rPr>
            <a:t>i</a:t>
          </a:r>
          <a:r>
            <a:rPr lang="en-GB" sz="1800" b="1" u="sng" dirty="0" smtClean="0">
              <a:latin typeface="+mn-lt"/>
            </a:rPr>
            <a:t> </a:t>
          </a:r>
          <a:r>
            <a:rPr lang="en-GB" sz="1800" b="1" u="sng" dirty="0" err="1" smtClean="0">
              <a:latin typeface="+mn-lt"/>
            </a:rPr>
            <a:t>kvalitete</a:t>
          </a:r>
          <a:r>
            <a:rPr lang="en-GB" sz="1800" b="1" u="sng" dirty="0" smtClean="0">
              <a:latin typeface="+mn-lt"/>
            </a:rPr>
            <a:t> </a:t>
          </a:r>
          <a:r>
            <a:rPr lang="en-GB" sz="1800" b="1" u="sng" dirty="0" err="1" smtClean="0">
              <a:latin typeface="+mn-lt"/>
            </a:rPr>
            <a:t>obrazovne</a:t>
          </a:r>
          <a:r>
            <a:rPr lang="en-GB" sz="1800" b="1" u="sng" dirty="0" smtClean="0">
              <a:latin typeface="+mn-lt"/>
            </a:rPr>
            <a:t> </a:t>
          </a:r>
          <a:r>
            <a:rPr lang="en-GB" sz="1800" b="1" u="sng" dirty="0" err="1" smtClean="0">
              <a:latin typeface="+mn-lt"/>
            </a:rPr>
            <a:t>ponude</a:t>
          </a:r>
          <a:r>
            <a:rPr lang="en-GB" sz="1800" b="1" u="sng" dirty="0" smtClean="0">
              <a:latin typeface="+mn-lt"/>
            </a:rPr>
            <a:t> </a:t>
          </a:r>
          <a:r>
            <a:rPr lang="en-GB" sz="1800" b="1" u="sng" dirty="0" err="1" smtClean="0">
              <a:latin typeface="+mn-lt"/>
            </a:rPr>
            <a:t>ustanova</a:t>
          </a:r>
          <a:r>
            <a:rPr lang="en-GB" sz="1800" b="1" u="sng" dirty="0" smtClean="0">
              <a:latin typeface="+mn-lt"/>
            </a:rPr>
            <a:t> </a:t>
          </a:r>
          <a:r>
            <a:rPr lang="en-GB" sz="1800" b="1" u="sng" dirty="0" err="1" smtClean="0">
              <a:latin typeface="+mn-lt"/>
            </a:rPr>
            <a:t>za</a:t>
          </a:r>
          <a:r>
            <a:rPr lang="en-GB" sz="1800" b="1" u="sng" dirty="0" smtClean="0">
              <a:latin typeface="+mn-lt"/>
            </a:rPr>
            <a:t> </a:t>
          </a:r>
          <a:r>
            <a:rPr lang="en-GB" sz="1800" b="1" u="sng" dirty="0" err="1" smtClean="0">
              <a:latin typeface="+mn-lt"/>
            </a:rPr>
            <a:t>obrazovanje</a:t>
          </a:r>
          <a:r>
            <a:rPr lang="en-GB" sz="1800" b="1" u="sng" dirty="0" smtClean="0">
              <a:latin typeface="+mn-lt"/>
            </a:rPr>
            <a:t> </a:t>
          </a:r>
          <a:r>
            <a:rPr lang="en-GB" sz="1800" b="1" u="sng" dirty="0" err="1" smtClean="0">
              <a:latin typeface="+mn-lt"/>
            </a:rPr>
            <a:t>odraslih</a:t>
          </a:r>
          <a:r>
            <a:rPr lang="en-GB" sz="1800" b="1" u="sng" dirty="0" smtClean="0">
              <a:latin typeface="+mn-lt"/>
            </a:rPr>
            <a:t> </a:t>
          </a:r>
          <a:r>
            <a:rPr lang="en-GB" sz="1800" b="1" u="sng" dirty="0" err="1" smtClean="0">
              <a:latin typeface="+mn-lt"/>
            </a:rPr>
            <a:t>te</a:t>
          </a:r>
          <a:r>
            <a:rPr lang="en-GB" sz="1800" b="1" u="sng" dirty="0" smtClean="0">
              <a:latin typeface="+mn-lt"/>
            </a:rPr>
            <a:t> </a:t>
          </a:r>
          <a:r>
            <a:rPr lang="en-GB" sz="1800" b="1" u="sng" dirty="0" err="1" smtClean="0">
              <a:latin typeface="+mn-lt"/>
            </a:rPr>
            <a:t>jačanje</a:t>
          </a:r>
          <a:r>
            <a:rPr lang="en-GB" sz="1800" b="1" u="sng" dirty="0" smtClean="0">
              <a:latin typeface="+mn-lt"/>
            </a:rPr>
            <a:t> </a:t>
          </a:r>
          <a:r>
            <a:rPr lang="en-GB" sz="1800" b="1" u="sng" dirty="0" err="1" smtClean="0">
              <a:latin typeface="+mn-lt"/>
            </a:rPr>
            <a:t>profesionalnih</a:t>
          </a:r>
          <a:r>
            <a:rPr lang="en-GB" sz="1800" b="1" u="sng" dirty="0" smtClean="0">
              <a:latin typeface="+mn-lt"/>
            </a:rPr>
            <a:t> </a:t>
          </a:r>
          <a:r>
            <a:rPr lang="en-GB" sz="1800" b="1" u="sng" dirty="0" err="1" smtClean="0">
              <a:latin typeface="+mn-lt"/>
            </a:rPr>
            <a:t>kapaciteta</a:t>
          </a:r>
          <a:r>
            <a:rPr lang="en-GB" sz="1800" b="1" u="sng" dirty="0" smtClean="0">
              <a:latin typeface="+mn-lt"/>
            </a:rPr>
            <a:t> </a:t>
          </a:r>
          <a:r>
            <a:rPr lang="en-GB" sz="1800" b="1" u="sng" dirty="0" err="1" smtClean="0">
              <a:latin typeface="+mn-lt"/>
            </a:rPr>
            <a:t>provoditelja</a:t>
          </a:r>
          <a:r>
            <a:rPr lang="en-GB" sz="1800" b="1" u="sng" dirty="0" smtClean="0">
              <a:latin typeface="+mn-lt"/>
            </a:rPr>
            <a:t> </a:t>
          </a:r>
          <a:r>
            <a:rPr lang="en-GB" sz="1800" b="1" u="sng" dirty="0" err="1" smtClean="0">
              <a:latin typeface="+mn-lt"/>
            </a:rPr>
            <a:t>obrazovanja</a:t>
          </a:r>
          <a:r>
            <a:rPr lang="en-GB" sz="1800" b="1" u="sng" dirty="0" smtClean="0">
              <a:latin typeface="+mn-lt"/>
            </a:rPr>
            <a:t> </a:t>
          </a:r>
          <a:r>
            <a:rPr lang="en-GB" sz="1800" b="1" u="sng" dirty="0" err="1" smtClean="0">
              <a:latin typeface="+mn-lt"/>
            </a:rPr>
            <a:t>odraslih</a:t>
          </a:r>
          <a:r>
            <a:rPr lang="en-GB" sz="1800" b="1" u="sng" dirty="0" smtClean="0">
              <a:latin typeface="+mn-lt"/>
            </a:rPr>
            <a:t> </a:t>
          </a:r>
          <a:r>
            <a:rPr lang="en-GB" sz="1800" b="1" u="sng" dirty="0" err="1" smtClean="0">
              <a:latin typeface="+mn-lt"/>
            </a:rPr>
            <a:t>kako</a:t>
          </a:r>
          <a:r>
            <a:rPr lang="en-GB" sz="1800" b="1" u="sng" dirty="0" smtClean="0">
              <a:latin typeface="+mn-lt"/>
            </a:rPr>
            <a:t> bi se </a:t>
          </a:r>
          <a:r>
            <a:rPr lang="en-GB" sz="1800" b="1" u="sng" dirty="0" err="1" smtClean="0">
              <a:latin typeface="+mn-lt"/>
            </a:rPr>
            <a:t>postiglo</a:t>
          </a:r>
          <a:r>
            <a:rPr lang="en-GB" sz="1800" b="1" u="sng" dirty="0" smtClean="0">
              <a:latin typeface="+mn-lt"/>
            </a:rPr>
            <a:t> </a:t>
          </a:r>
          <a:r>
            <a:rPr lang="en-GB" sz="1800" b="1" u="sng" dirty="0" err="1" smtClean="0">
              <a:latin typeface="+mn-lt"/>
            </a:rPr>
            <a:t>povećanje</a:t>
          </a:r>
          <a:r>
            <a:rPr lang="en-GB" sz="1800" b="1" u="sng" dirty="0" smtClean="0">
              <a:latin typeface="+mn-lt"/>
            </a:rPr>
            <a:t> </a:t>
          </a:r>
          <a:r>
            <a:rPr lang="en-GB" sz="1800" b="1" u="sng" dirty="0" err="1" smtClean="0">
              <a:latin typeface="+mn-lt"/>
            </a:rPr>
            <a:t>konkurentnosti</a:t>
          </a:r>
          <a:r>
            <a:rPr lang="en-GB" sz="1800" b="1" u="sng" dirty="0" smtClean="0">
              <a:latin typeface="+mn-lt"/>
            </a:rPr>
            <a:t> </a:t>
          </a:r>
          <a:r>
            <a:rPr lang="en-GB" sz="1800" b="1" u="sng" dirty="0" err="1" smtClean="0">
              <a:latin typeface="+mn-lt"/>
            </a:rPr>
            <a:t>polaznika</a:t>
          </a:r>
          <a:r>
            <a:rPr lang="en-GB" sz="1800" b="1" u="sng" dirty="0" smtClean="0">
              <a:latin typeface="+mn-lt"/>
            </a:rPr>
            <a:t> </a:t>
          </a:r>
          <a:r>
            <a:rPr lang="en-GB" sz="1800" b="1" u="sng" dirty="0" err="1" smtClean="0">
              <a:latin typeface="+mn-lt"/>
            </a:rPr>
            <a:t>na</a:t>
          </a:r>
          <a:r>
            <a:rPr lang="en-GB" sz="1800" b="1" u="sng" dirty="0" smtClean="0">
              <a:latin typeface="+mn-lt"/>
            </a:rPr>
            <a:t> </a:t>
          </a:r>
          <a:r>
            <a:rPr lang="en-GB" sz="1800" b="1" u="sng" dirty="0" err="1" smtClean="0">
              <a:latin typeface="+mn-lt"/>
            </a:rPr>
            <a:t>tržištu</a:t>
          </a:r>
          <a:r>
            <a:rPr lang="en-GB" sz="1800" b="1" u="sng" dirty="0" smtClean="0">
              <a:latin typeface="+mn-lt"/>
            </a:rPr>
            <a:t> </a:t>
          </a:r>
          <a:r>
            <a:rPr lang="en-GB" sz="1800" b="1" u="sng" dirty="0" err="1" smtClean="0">
              <a:latin typeface="+mn-lt"/>
            </a:rPr>
            <a:t>rada</a:t>
          </a:r>
          <a:r>
            <a:rPr lang="en-GB" sz="1800" b="1" u="sng" dirty="0" smtClean="0">
              <a:latin typeface="+mn-lt"/>
            </a:rPr>
            <a:t>.</a:t>
          </a:r>
        </a:p>
        <a:p>
          <a:endParaRPr lang="en-GB" sz="1800" b="1" u="sng" dirty="0" smtClean="0">
            <a:latin typeface="+mn-lt"/>
          </a:endParaRPr>
        </a:p>
        <a:p>
          <a:pPr rtl="0"/>
          <a:endParaRPr lang="hr-HR" sz="1800" b="1" u="sng" dirty="0" smtClean="0">
            <a:latin typeface="+mn-lt"/>
          </a:endParaRPr>
        </a:p>
        <a:p>
          <a:pPr rtl="0"/>
          <a:endParaRPr lang="hr-HR" sz="1600" b="0" u="none" noProof="0" dirty="0">
            <a:latin typeface="Calibri" panose="020F0502020204030204" pitchFamily="34" charset="0"/>
          </a:endParaRPr>
        </a:p>
      </dgm:t>
    </dgm:pt>
    <dgm:pt modelId="{FEBCC880-C0EE-4015-893F-D55087321424}" type="parTrans" cxnId="{C0C7C3C4-CC03-4BA8-A02B-CCC522E23BA8}">
      <dgm:prSet/>
      <dgm:spPr/>
      <dgm:t>
        <a:bodyPr/>
        <a:lstStyle/>
        <a:p>
          <a:endParaRPr lang="en-GB"/>
        </a:p>
      </dgm:t>
    </dgm:pt>
    <dgm:pt modelId="{54EE2522-827B-45BC-9FBB-3EEFB6B8B680}" type="sibTrans" cxnId="{C0C7C3C4-CC03-4BA8-A02B-CCC522E23BA8}">
      <dgm:prSet/>
      <dgm:spPr/>
      <dgm:t>
        <a:bodyPr/>
        <a:lstStyle/>
        <a:p>
          <a:endParaRPr lang="en-GB"/>
        </a:p>
      </dgm:t>
    </dgm:pt>
    <dgm:pt modelId="{B6109FAE-F835-4BC4-A0C3-D26FD9D60274}">
      <dgm:prSet custT="1"/>
      <dgm:spPr/>
      <dgm:t>
        <a:bodyPr/>
        <a:lstStyle/>
        <a:p>
          <a:pPr rtl="0"/>
          <a:endParaRPr lang="hr-HR" sz="1600" noProof="0" dirty="0"/>
        </a:p>
      </dgm:t>
    </dgm:pt>
    <dgm:pt modelId="{59B72409-2F7F-4577-9EC9-DDDD2225FE61}" type="parTrans" cxnId="{BBA8525B-183C-4FBB-B486-2E9E66A140FE}">
      <dgm:prSet/>
      <dgm:spPr/>
      <dgm:t>
        <a:bodyPr/>
        <a:lstStyle/>
        <a:p>
          <a:endParaRPr lang="en-GB"/>
        </a:p>
      </dgm:t>
    </dgm:pt>
    <dgm:pt modelId="{963B405E-27FB-4727-9F1B-7BAAE18C25B8}" type="sibTrans" cxnId="{BBA8525B-183C-4FBB-B486-2E9E66A140FE}">
      <dgm:prSet/>
      <dgm:spPr/>
      <dgm:t>
        <a:bodyPr/>
        <a:lstStyle/>
        <a:p>
          <a:endParaRPr lang="en-GB"/>
        </a:p>
      </dgm:t>
    </dgm:pt>
    <dgm:pt modelId="{1B480E24-03E0-4D0F-9959-C54F9594D909}" type="pres">
      <dgm:prSet presAssocID="{4CE97EB3-1EB8-4B4B-9B79-A9F7C041A72F}" presName="Name0" presStyleCnt="0">
        <dgm:presLayoutVars>
          <dgm:chMax val="7"/>
          <dgm:chPref val="7"/>
          <dgm:dir/>
        </dgm:presLayoutVars>
      </dgm:prSet>
      <dgm:spPr/>
      <dgm:t>
        <a:bodyPr/>
        <a:lstStyle/>
        <a:p>
          <a:endParaRPr lang="en-GB"/>
        </a:p>
      </dgm:t>
    </dgm:pt>
    <dgm:pt modelId="{AB5785E3-57B8-4D75-A725-877D4AECCCD1}" type="pres">
      <dgm:prSet presAssocID="{4CE97EB3-1EB8-4B4B-9B79-A9F7C041A72F}" presName="Name1" presStyleCnt="0"/>
      <dgm:spPr/>
    </dgm:pt>
    <dgm:pt modelId="{0DA16A41-D586-4822-AE27-6B0CA9CF6F0B}" type="pres">
      <dgm:prSet presAssocID="{4CE97EB3-1EB8-4B4B-9B79-A9F7C041A72F}" presName="cycle" presStyleCnt="0"/>
      <dgm:spPr/>
    </dgm:pt>
    <dgm:pt modelId="{F2DACD27-2DF0-4DB8-A657-6B5E3AB3E58B}" type="pres">
      <dgm:prSet presAssocID="{4CE97EB3-1EB8-4B4B-9B79-A9F7C041A72F}" presName="srcNode" presStyleLbl="node1" presStyleIdx="0" presStyleCnt="2"/>
      <dgm:spPr/>
    </dgm:pt>
    <dgm:pt modelId="{D46FB122-5268-4AB7-B811-6C2E5A03D3AB}" type="pres">
      <dgm:prSet presAssocID="{4CE97EB3-1EB8-4B4B-9B79-A9F7C041A72F}" presName="conn" presStyleLbl="parChTrans1D2" presStyleIdx="0" presStyleCnt="1"/>
      <dgm:spPr/>
      <dgm:t>
        <a:bodyPr/>
        <a:lstStyle/>
        <a:p>
          <a:endParaRPr lang="en-GB"/>
        </a:p>
      </dgm:t>
    </dgm:pt>
    <dgm:pt modelId="{16C41830-6391-440B-BF48-C6D7EE95CA59}" type="pres">
      <dgm:prSet presAssocID="{4CE97EB3-1EB8-4B4B-9B79-A9F7C041A72F}" presName="extraNode" presStyleLbl="node1" presStyleIdx="0" presStyleCnt="2"/>
      <dgm:spPr/>
    </dgm:pt>
    <dgm:pt modelId="{CB14A3DE-CCF8-4DAF-966A-DD17269D1254}" type="pres">
      <dgm:prSet presAssocID="{4CE97EB3-1EB8-4B4B-9B79-A9F7C041A72F}" presName="dstNode" presStyleLbl="node1" presStyleIdx="0" presStyleCnt="2"/>
      <dgm:spPr/>
    </dgm:pt>
    <dgm:pt modelId="{5A400E06-B3FD-425E-96D1-E8B51B46640C}" type="pres">
      <dgm:prSet presAssocID="{836AC32C-3F7C-4991-B549-436F03B7A03C}" presName="text_1" presStyleLbl="node1" presStyleIdx="0" presStyleCnt="2" custScaleY="165839">
        <dgm:presLayoutVars>
          <dgm:bulletEnabled val="1"/>
        </dgm:presLayoutVars>
      </dgm:prSet>
      <dgm:spPr/>
      <dgm:t>
        <a:bodyPr/>
        <a:lstStyle/>
        <a:p>
          <a:endParaRPr lang="en-GB"/>
        </a:p>
      </dgm:t>
    </dgm:pt>
    <dgm:pt modelId="{36E58AE5-788A-4047-A262-4AB5F4E4A898}" type="pres">
      <dgm:prSet presAssocID="{836AC32C-3F7C-4991-B549-436F03B7A03C}" presName="accent_1" presStyleCnt="0"/>
      <dgm:spPr/>
    </dgm:pt>
    <dgm:pt modelId="{791F7978-8072-4D91-B6D9-219D71E3414F}" type="pres">
      <dgm:prSet presAssocID="{836AC32C-3F7C-4991-B549-436F03B7A03C}" presName="accentRepeatNode" presStyleLbl="solidFgAcc1" presStyleIdx="0" presStyleCnt="2"/>
      <dgm:spPr>
        <a:prstGeom prst="rightArrow">
          <a:avLst/>
        </a:prstGeom>
        <a:solidFill>
          <a:schemeClr val="lt1">
            <a:hueOff val="0"/>
            <a:satOff val="0"/>
            <a:lumOff val="0"/>
          </a:schemeClr>
        </a:solidFill>
      </dgm:spPr>
    </dgm:pt>
    <dgm:pt modelId="{0114149A-1C23-46FB-88BF-61F51607E2D3}" type="pres">
      <dgm:prSet presAssocID="{B6109FAE-F835-4BC4-A0C3-D26FD9D60274}" presName="text_2" presStyleLbl="node1" presStyleIdx="1" presStyleCnt="2" custScaleY="162473" custLinFactNeighborX="143" custLinFactNeighborY="-448">
        <dgm:presLayoutVars>
          <dgm:bulletEnabled val="1"/>
        </dgm:presLayoutVars>
      </dgm:prSet>
      <dgm:spPr/>
      <dgm:t>
        <a:bodyPr/>
        <a:lstStyle/>
        <a:p>
          <a:endParaRPr lang="en-GB"/>
        </a:p>
      </dgm:t>
    </dgm:pt>
    <dgm:pt modelId="{EDBC06FD-F0BB-4858-8CFB-7C6166492BE7}" type="pres">
      <dgm:prSet presAssocID="{B6109FAE-F835-4BC4-A0C3-D26FD9D60274}" presName="accent_2" presStyleCnt="0"/>
      <dgm:spPr/>
    </dgm:pt>
    <dgm:pt modelId="{F8B447A5-CEB2-473D-BB6F-D02F53E0664E}" type="pres">
      <dgm:prSet presAssocID="{B6109FAE-F835-4BC4-A0C3-D26FD9D60274}" presName="accentRepeatNode" presStyleLbl="solidFgAcc1" presStyleIdx="1" presStyleCnt="2"/>
      <dgm:spPr>
        <a:prstGeom prst="rightArrow">
          <a:avLst/>
        </a:prstGeom>
      </dgm:spPr>
    </dgm:pt>
  </dgm:ptLst>
  <dgm:cxnLst>
    <dgm:cxn modelId="{A5E6C870-1CCB-4AAE-88D9-078562FC2C7C}" type="presOf" srcId="{836AC32C-3F7C-4991-B549-436F03B7A03C}" destId="{5A400E06-B3FD-425E-96D1-E8B51B46640C}" srcOrd="0" destOrd="0" presId="urn:microsoft.com/office/officeart/2008/layout/VerticalCurvedList"/>
    <dgm:cxn modelId="{BBA8525B-183C-4FBB-B486-2E9E66A140FE}" srcId="{4CE97EB3-1EB8-4B4B-9B79-A9F7C041A72F}" destId="{B6109FAE-F835-4BC4-A0C3-D26FD9D60274}" srcOrd="1" destOrd="0" parTransId="{59B72409-2F7F-4577-9EC9-DDDD2225FE61}" sibTransId="{963B405E-27FB-4727-9F1B-7BAAE18C25B8}"/>
    <dgm:cxn modelId="{C0C7C3C4-CC03-4BA8-A02B-CCC522E23BA8}" srcId="{4CE97EB3-1EB8-4B4B-9B79-A9F7C041A72F}" destId="{836AC32C-3F7C-4991-B549-436F03B7A03C}" srcOrd="0" destOrd="0" parTransId="{FEBCC880-C0EE-4015-893F-D55087321424}" sibTransId="{54EE2522-827B-45BC-9FBB-3EEFB6B8B680}"/>
    <dgm:cxn modelId="{06DE743B-6A76-4057-9C58-15F25C3E1B11}" type="presOf" srcId="{B6109FAE-F835-4BC4-A0C3-D26FD9D60274}" destId="{0114149A-1C23-46FB-88BF-61F51607E2D3}" srcOrd="0" destOrd="0" presId="urn:microsoft.com/office/officeart/2008/layout/VerticalCurvedList"/>
    <dgm:cxn modelId="{2BD8A66D-2874-418A-B11F-7538DF2B10F8}" type="presOf" srcId="{4CE97EB3-1EB8-4B4B-9B79-A9F7C041A72F}" destId="{1B480E24-03E0-4D0F-9959-C54F9594D909}" srcOrd="0" destOrd="0" presId="urn:microsoft.com/office/officeart/2008/layout/VerticalCurvedList"/>
    <dgm:cxn modelId="{3236FEAD-694B-4D73-97A0-504CD5D2B7C6}" type="presOf" srcId="{54EE2522-827B-45BC-9FBB-3EEFB6B8B680}" destId="{D46FB122-5268-4AB7-B811-6C2E5A03D3AB}" srcOrd="0" destOrd="0" presId="urn:microsoft.com/office/officeart/2008/layout/VerticalCurvedList"/>
    <dgm:cxn modelId="{4606FA22-B2C7-4E36-8F20-79DB3DFA8C52}" type="presParOf" srcId="{1B480E24-03E0-4D0F-9959-C54F9594D909}" destId="{AB5785E3-57B8-4D75-A725-877D4AECCCD1}" srcOrd="0" destOrd="0" presId="urn:microsoft.com/office/officeart/2008/layout/VerticalCurvedList"/>
    <dgm:cxn modelId="{D016ADD9-CE45-4FF6-8C73-6A134562454B}" type="presParOf" srcId="{AB5785E3-57B8-4D75-A725-877D4AECCCD1}" destId="{0DA16A41-D586-4822-AE27-6B0CA9CF6F0B}" srcOrd="0" destOrd="0" presId="urn:microsoft.com/office/officeart/2008/layout/VerticalCurvedList"/>
    <dgm:cxn modelId="{A763F748-5074-4BC9-A135-5E8482BDD9D8}" type="presParOf" srcId="{0DA16A41-D586-4822-AE27-6B0CA9CF6F0B}" destId="{F2DACD27-2DF0-4DB8-A657-6B5E3AB3E58B}" srcOrd="0" destOrd="0" presId="urn:microsoft.com/office/officeart/2008/layout/VerticalCurvedList"/>
    <dgm:cxn modelId="{C570BCA4-5D93-4803-8975-D3563728F1A4}" type="presParOf" srcId="{0DA16A41-D586-4822-AE27-6B0CA9CF6F0B}" destId="{D46FB122-5268-4AB7-B811-6C2E5A03D3AB}" srcOrd="1" destOrd="0" presId="urn:microsoft.com/office/officeart/2008/layout/VerticalCurvedList"/>
    <dgm:cxn modelId="{06F1D742-E7EE-4EAF-85B8-F3AAA88DDBD2}" type="presParOf" srcId="{0DA16A41-D586-4822-AE27-6B0CA9CF6F0B}" destId="{16C41830-6391-440B-BF48-C6D7EE95CA59}" srcOrd="2" destOrd="0" presId="urn:microsoft.com/office/officeart/2008/layout/VerticalCurvedList"/>
    <dgm:cxn modelId="{76084E41-40AA-4F37-A3AC-94339D33813D}" type="presParOf" srcId="{0DA16A41-D586-4822-AE27-6B0CA9CF6F0B}" destId="{CB14A3DE-CCF8-4DAF-966A-DD17269D1254}" srcOrd="3" destOrd="0" presId="urn:microsoft.com/office/officeart/2008/layout/VerticalCurvedList"/>
    <dgm:cxn modelId="{7EF674C0-D46A-407B-8C78-F7BA26738062}" type="presParOf" srcId="{AB5785E3-57B8-4D75-A725-877D4AECCCD1}" destId="{5A400E06-B3FD-425E-96D1-E8B51B46640C}" srcOrd="1" destOrd="0" presId="urn:microsoft.com/office/officeart/2008/layout/VerticalCurvedList"/>
    <dgm:cxn modelId="{6441759B-9FA9-4B36-8DAF-08F12CB7102C}" type="presParOf" srcId="{AB5785E3-57B8-4D75-A725-877D4AECCCD1}" destId="{36E58AE5-788A-4047-A262-4AB5F4E4A898}" srcOrd="2" destOrd="0" presId="urn:microsoft.com/office/officeart/2008/layout/VerticalCurvedList"/>
    <dgm:cxn modelId="{C7118E2C-50FE-401D-8929-DE9A255A3E94}" type="presParOf" srcId="{36E58AE5-788A-4047-A262-4AB5F4E4A898}" destId="{791F7978-8072-4D91-B6D9-219D71E3414F}" srcOrd="0" destOrd="0" presId="urn:microsoft.com/office/officeart/2008/layout/VerticalCurvedList"/>
    <dgm:cxn modelId="{C50B0873-85EA-49C8-8E98-2DB8A08DFA87}" type="presParOf" srcId="{AB5785E3-57B8-4D75-A725-877D4AECCCD1}" destId="{0114149A-1C23-46FB-88BF-61F51607E2D3}" srcOrd="3" destOrd="0" presId="urn:microsoft.com/office/officeart/2008/layout/VerticalCurvedList"/>
    <dgm:cxn modelId="{39A15A48-CB05-4F2C-98AC-90637BC693B7}" type="presParOf" srcId="{AB5785E3-57B8-4D75-A725-877D4AECCCD1}" destId="{EDBC06FD-F0BB-4858-8CFB-7C6166492BE7}" srcOrd="4" destOrd="0" presId="urn:microsoft.com/office/officeart/2008/layout/VerticalCurvedList"/>
    <dgm:cxn modelId="{55CC727E-08F8-4F91-B576-7EB75D0EA2BC}" type="presParOf" srcId="{EDBC06FD-F0BB-4858-8CFB-7C6166492BE7}" destId="{F8B447A5-CEB2-473D-BB6F-D02F53E0664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0B6DF6-3BC2-48BE-A886-6D80F4437850}" type="doc">
      <dgm:prSet loTypeId="urn:microsoft.com/office/officeart/2005/8/layout/vList2" loCatId="list" qsTypeId="urn:microsoft.com/office/officeart/2005/8/quickstyle/simple1" qsCatId="simple" csTypeId="urn:microsoft.com/office/officeart/2005/8/colors/accent1_5" csCatId="accent1" phldr="1"/>
      <dgm:spPr/>
      <dgm:t>
        <a:bodyPr/>
        <a:lstStyle/>
        <a:p>
          <a:endParaRPr lang="en-GB"/>
        </a:p>
      </dgm:t>
    </dgm:pt>
    <dgm:pt modelId="{5025C8A5-FBA2-4A2E-9D04-4BD1E735F0AB}">
      <dgm:prSet custT="1"/>
      <dgm:spPr/>
      <dgm:t>
        <a:bodyPr/>
        <a:lstStyle/>
        <a:p>
          <a:pPr rtl="0"/>
          <a:r>
            <a:rPr lang="hr-HR" sz="2800" dirty="0" smtClean="0"/>
            <a:t>Broj projektnih prijava</a:t>
          </a:r>
          <a:r>
            <a:rPr lang="hr-HR" sz="3200" dirty="0" smtClean="0"/>
            <a:t>: </a:t>
          </a:r>
          <a:endParaRPr lang="en-GB" sz="3200" dirty="0"/>
        </a:p>
      </dgm:t>
    </dgm:pt>
    <dgm:pt modelId="{C833381A-9DA4-4C53-9DC2-25518A2CF048}" type="parTrans" cxnId="{D5B85C78-4971-4416-BE93-94B0DF1EE7D1}">
      <dgm:prSet/>
      <dgm:spPr/>
      <dgm:t>
        <a:bodyPr/>
        <a:lstStyle/>
        <a:p>
          <a:endParaRPr lang="en-GB"/>
        </a:p>
      </dgm:t>
    </dgm:pt>
    <dgm:pt modelId="{FF7AE824-864A-45AB-87DA-FAC223E4F953}" type="sibTrans" cxnId="{D5B85C78-4971-4416-BE93-94B0DF1EE7D1}">
      <dgm:prSet/>
      <dgm:spPr/>
      <dgm:t>
        <a:bodyPr/>
        <a:lstStyle/>
        <a:p>
          <a:endParaRPr lang="en-GB"/>
        </a:p>
      </dgm:t>
    </dgm:pt>
    <dgm:pt modelId="{BC60DA6E-C886-4B8A-A0B7-B8D8D1546B37}">
      <dgm:prSet/>
      <dgm:spPr/>
      <dgm:t>
        <a:bodyPr/>
        <a:lstStyle/>
        <a:p>
          <a:pPr algn="l"/>
          <a:endParaRPr lang="hr-HR" sz="3500" dirty="0"/>
        </a:p>
      </dgm:t>
    </dgm:pt>
    <dgm:pt modelId="{ED9E2E65-2044-4FD5-A561-85B018F0988A}" type="sibTrans" cxnId="{3FDEB35B-D8C2-4E34-ABB3-B2E8BB2D0717}">
      <dgm:prSet/>
      <dgm:spPr/>
      <dgm:t>
        <a:bodyPr/>
        <a:lstStyle/>
        <a:p>
          <a:endParaRPr lang="hr-HR"/>
        </a:p>
      </dgm:t>
    </dgm:pt>
    <dgm:pt modelId="{3618A5BC-E6B6-4B60-9922-2CEAD8494FCE}" type="parTrans" cxnId="{3FDEB35B-D8C2-4E34-ABB3-B2E8BB2D0717}">
      <dgm:prSet/>
      <dgm:spPr/>
      <dgm:t>
        <a:bodyPr/>
        <a:lstStyle/>
        <a:p>
          <a:endParaRPr lang="hr-HR"/>
        </a:p>
      </dgm:t>
    </dgm:pt>
    <dgm:pt modelId="{7FB6CD40-7D27-4C1E-8C6F-AF07810CCB14}">
      <dgm:prSet custT="1"/>
      <dgm:spPr/>
      <dgm:t>
        <a:bodyPr/>
        <a:lstStyle/>
        <a:p>
          <a:pPr algn="just"/>
          <a:r>
            <a:rPr lang="hr-HR" sz="2000" i="0" dirty="0" smtClean="0">
              <a:solidFill>
                <a:srgbClr val="002060"/>
              </a:solidFill>
            </a:rPr>
            <a:t>Napomena</a:t>
          </a:r>
          <a:r>
            <a:rPr lang="hr-HR" sz="2000" dirty="0" smtClean="0">
              <a:solidFill>
                <a:srgbClr val="002060"/>
              </a:solidFill>
            </a:rPr>
            <a:t>: </a:t>
          </a:r>
          <a:r>
            <a:rPr lang="hr-HR" sz="1800" i="1" dirty="0" smtClean="0">
              <a:solidFill>
                <a:srgbClr val="002060"/>
              </a:solidFill>
            </a:rPr>
            <a:t>Prijavitelji na poziv na dostavu projektnih prijedloga ne smiju prijaviti projekte za čiju su provedbu već dobili sredstva iz drugih javnih izvora. Jednako tako, prijavitelji ne smiju tražiti/dobiti sredstva iz drugih javnih izvora za troškove koji će im biti nadoknađeni u okviru prijavljenog i za financiranje odabranog projekta. U slučaju da se ustanovi dvostruko financiranje projekta prijavitelj će morati vratiti sva primljena sredstva.</a:t>
          </a:r>
          <a:endParaRPr lang="hr-HR" sz="2800" i="1" dirty="0" smtClean="0">
            <a:solidFill>
              <a:srgbClr val="002060"/>
            </a:solidFill>
          </a:endParaRPr>
        </a:p>
      </dgm:t>
    </dgm:pt>
    <dgm:pt modelId="{90F658C7-E742-4B91-92A2-C33FFB98FBEF}" type="parTrans" cxnId="{0A962E99-5B05-47F4-98FF-05C2895E5021}">
      <dgm:prSet/>
      <dgm:spPr/>
      <dgm:t>
        <a:bodyPr/>
        <a:lstStyle/>
        <a:p>
          <a:endParaRPr lang="en-GB"/>
        </a:p>
      </dgm:t>
    </dgm:pt>
    <dgm:pt modelId="{9AA66752-CA0D-4A86-89CF-59B45F997587}" type="sibTrans" cxnId="{0A962E99-5B05-47F4-98FF-05C2895E5021}">
      <dgm:prSet/>
      <dgm:spPr/>
      <dgm:t>
        <a:bodyPr/>
        <a:lstStyle/>
        <a:p>
          <a:endParaRPr lang="en-GB"/>
        </a:p>
      </dgm:t>
    </dgm:pt>
    <dgm:pt modelId="{B76C58F5-6A67-427E-8531-BFEDA9131B57}">
      <dgm:prSet custT="1"/>
      <dgm:spPr/>
      <dgm:t>
        <a:bodyPr/>
        <a:lstStyle/>
        <a:p>
          <a:pPr algn="just" rtl="0"/>
          <a:r>
            <a:rPr lang="hr-HR" sz="2200" dirty="0" smtClean="0">
              <a:solidFill>
                <a:srgbClr val="002060"/>
              </a:solidFill>
            </a:rPr>
            <a:t>Prijavitelj </a:t>
          </a:r>
          <a:r>
            <a:rPr lang="hr-HR" sz="2200" dirty="0" smtClean="0">
              <a:solidFill>
                <a:srgbClr val="C00000"/>
              </a:solidFill>
            </a:rPr>
            <a:t>ne</a:t>
          </a:r>
          <a:r>
            <a:rPr lang="hr-HR" sz="2200" dirty="0" smtClean="0">
              <a:solidFill>
                <a:srgbClr val="002060"/>
              </a:solidFill>
            </a:rPr>
            <a:t> </a:t>
          </a:r>
          <a:r>
            <a:rPr lang="hr-HR" sz="2200" dirty="0" smtClean="0">
              <a:solidFill>
                <a:srgbClr val="C00000"/>
              </a:solidFill>
            </a:rPr>
            <a:t>može dostaviti više od jedne prijave </a:t>
          </a:r>
          <a:r>
            <a:rPr lang="hr-HR" sz="2200" dirty="0" smtClean="0">
              <a:solidFill>
                <a:srgbClr val="002060"/>
              </a:solidFill>
            </a:rPr>
            <a:t>na ovaj Poziv na dostavu projektnih prijedloga</a:t>
          </a:r>
          <a:endParaRPr lang="en-GB" sz="2400" dirty="0">
            <a:solidFill>
              <a:srgbClr val="002060"/>
            </a:solidFill>
          </a:endParaRPr>
        </a:p>
      </dgm:t>
    </dgm:pt>
    <dgm:pt modelId="{665621B1-5BD5-40B1-BBB8-70DFA0766366}" type="parTrans" cxnId="{3AFA5ACB-979E-4513-8701-51337080923C}">
      <dgm:prSet/>
      <dgm:spPr/>
      <dgm:t>
        <a:bodyPr/>
        <a:lstStyle/>
        <a:p>
          <a:endParaRPr lang="en-GB"/>
        </a:p>
      </dgm:t>
    </dgm:pt>
    <dgm:pt modelId="{EFE112A3-AD8F-4DAA-9D10-AF1225D607A1}" type="sibTrans" cxnId="{3AFA5ACB-979E-4513-8701-51337080923C}">
      <dgm:prSet/>
      <dgm:spPr/>
      <dgm:t>
        <a:bodyPr/>
        <a:lstStyle/>
        <a:p>
          <a:endParaRPr lang="en-GB"/>
        </a:p>
      </dgm:t>
    </dgm:pt>
    <dgm:pt modelId="{149464D3-A54B-4AA3-9C8B-C70A120ABC61}">
      <dgm:prSet custT="1"/>
      <dgm:spPr/>
      <dgm:t>
        <a:bodyPr/>
        <a:lstStyle/>
        <a:p>
          <a:pPr algn="just" rtl="0"/>
          <a:endParaRPr lang="en-GB" sz="2400" dirty="0">
            <a:solidFill>
              <a:srgbClr val="002060"/>
            </a:solidFill>
          </a:endParaRPr>
        </a:p>
      </dgm:t>
    </dgm:pt>
    <dgm:pt modelId="{B534FC3E-DE16-496A-AA4A-351A7C66E029}" type="parTrans" cxnId="{C5308DB3-2294-4701-89E9-8ADB00E0464A}">
      <dgm:prSet/>
      <dgm:spPr/>
      <dgm:t>
        <a:bodyPr/>
        <a:lstStyle/>
        <a:p>
          <a:endParaRPr lang="en-GB"/>
        </a:p>
      </dgm:t>
    </dgm:pt>
    <dgm:pt modelId="{664211EA-C7F9-4AAA-9684-3CEAE76253C3}" type="sibTrans" cxnId="{C5308DB3-2294-4701-89E9-8ADB00E0464A}">
      <dgm:prSet/>
      <dgm:spPr/>
      <dgm:t>
        <a:bodyPr/>
        <a:lstStyle/>
        <a:p>
          <a:endParaRPr lang="en-GB"/>
        </a:p>
      </dgm:t>
    </dgm:pt>
    <dgm:pt modelId="{DF1E6954-4669-4C0D-9842-7AF951BDA9B8}" type="pres">
      <dgm:prSet presAssocID="{3F0B6DF6-3BC2-48BE-A886-6D80F4437850}" presName="linear" presStyleCnt="0">
        <dgm:presLayoutVars>
          <dgm:animLvl val="lvl"/>
          <dgm:resizeHandles val="exact"/>
        </dgm:presLayoutVars>
      </dgm:prSet>
      <dgm:spPr/>
      <dgm:t>
        <a:bodyPr/>
        <a:lstStyle/>
        <a:p>
          <a:endParaRPr lang="en-GB"/>
        </a:p>
      </dgm:t>
    </dgm:pt>
    <dgm:pt modelId="{EB3DE8DA-CAC5-414E-A736-AFC2EBD2CE4F}" type="pres">
      <dgm:prSet presAssocID="{5025C8A5-FBA2-4A2E-9D04-4BD1E735F0AB}" presName="parentText" presStyleLbl="node1" presStyleIdx="0" presStyleCnt="1" custScaleY="33167" custLinFactNeighborX="126" custLinFactNeighborY="-6263">
        <dgm:presLayoutVars>
          <dgm:chMax val="0"/>
          <dgm:bulletEnabled val="1"/>
        </dgm:presLayoutVars>
      </dgm:prSet>
      <dgm:spPr/>
      <dgm:t>
        <a:bodyPr/>
        <a:lstStyle/>
        <a:p>
          <a:endParaRPr lang="en-GB"/>
        </a:p>
      </dgm:t>
    </dgm:pt>
    <dgm:pt modelId="{E54FE8E1-28E6-470E-8BBF-27B555DC8A38}" type="pres">
      <dgm:prSet presAssocID="{5025C8A5-FBA2-4A2E-9D04-4BD1E735F0AB}" presName="childText" presStyleLbl="revTx" presStyleIdx="0" presStyleCnt="1" custScaleY="96027">
        <dgm:presLayoutVars>
          <dgm:bulletEnabled val="1"/>
        </dgm:presLayoutVars>
      </dgm:prSet>
      <dgm:spPr/>
      <dgm:t>
        <a:bodyPr/>
        <a:lstStyle/>
        <a:p>
          <a:endParaRPr lang="en-GB"/>
        </a:p>
      </dgm:t>
    </dgm:pt>
  </dgm:ptLst>
  <dgm:cxnLst>
    <dgm:cxn modelId="{3AFA5ACB-979E-4513-8701-51337080923C}" srcId="{5025C8A5-FBA2-4A2E-9D04-4BD1E735F0AB}" destId="{B76C58F5-6A67-427E-8531-BFEDA9131B57}" srcOrd="0" destOrd="0" parTransId="{665621B1-5BD5-40B1-BBB8-70DFA0766366}" sibTransId="{EFE112A3-AD8F-4DAA-9D10-AF1225D607A1}"/>
    <dgm:cxn modelId="{C5308DB3-2294-4701-89E9-8ADB00E0464A}" srcId="{5025C8A5-FBA2-4A2E-9D04-4BD1E735F0AB}" destId="{149464D3-A54B-4AA3-9C8B-C70A120ABC61}" srcOrd="1" destOrd="0" parTransId="{B534FC3E-DE16-496A-AA4A-351A7C66E029}" sibTransId="{664211EA-C7F9-4AAA-9684-3CEAE76253C3}"/>
    <dgm:cxn modelId="{3FDEB35B-D8C2-4E34-ABB3-B2E8BB2D0717}" srcId="{5025C8A5-FBA2-4A2E-9D04-4BD1E735F0AB}" destId="{BC60DA6E-C886-4B8A-A0B7-B8D8D1546B37}" srcOrd="3" destOrd="0" parTransId="{3618A5BC-E6B6-4B60-9922-2CEAD8494FCE}" sibTransId="{ED9E2E65-2044-4FD5-A561-85B018F0988A}"/>
    <dgm:cxn modelId="{CCDF393E-6265-467B-B353-9D7A3C497DBA}" type="presOf" srcId="{3F0B6DF6-3BC2-48BE-A886-6D80F4437850}" destId="{DF1E6954-4669-4C0D-9842-7AF951BDA9B8}" srcOrd="0" destOrd="0" presId="urn:microsoft.com/office/officeart/2005/8/layout/vList2"/>
    <dgm:cxn modelId="{E495EC0A-7175-40A6-A9D1-96AB6209DB61}" type="presOf" srcId="{BC60DA6E-C886-4B8A-A0B7-B8D8D1546B37}" destId="{E54FE8E1-28E6-470E-8BBF-27B555DC8A38}" srcOrd="0" destOrd="3" presId="urn:microsoft.com/office/officeart/2005/8/layout/vList2"/>
    <dgm:cxn modelId="{0A962E99-5B05-47F4-98FF-05C2895E5021}" srcId="{5025C8A5-FBA2-4A2E-9D04-4BD1E735F0AB}" destId="{7FB6CD40-7D27-4C1E-8C6F-AF07810CCB14}" srcOrd="2" destOrd="0" parTransId="{90F658C7-E742-4B91-92A2-C33FFB98FBEF}" sibTransId="{9AA66752-CA0D-4A86-89CF-59B45F997587}"/>
    <dgm:cxn modelId="{1CDB25AB-29BB-4AB2-BD1E-DDB99EFCDD98}" type="presOf" srcId="{B76C58F5-6A67-427E-8531-BFEDA9131B57}" destId="{E54FE8E1-28E6-470E-8BBF-27B555DC8A38}" srcOrd="0" destOrd="0" presId="urn:microsoft.com/office/officeart/2005/8/layout/vList2"/>
    <dgm:cxn modelId="{F55B1BAA-886B-44A3-97E3-299AB10BCC36}" type="presOf" srcId="{5025C8A5-FBA2-4A2E-9D04-4BD1E735F0AB}" destId="{EB3DE8DA-CAC5-414E-A736-AFC2EBD2CE4F}" srcOrd="0" destOrd="0" presId="urn:microsoft.com/office/officeart/2005/8/layout/vList2"/>
    <dgm:cxn modelId="{A83620E1-BA07-4CC1-A938-4349B2B606D6}" type="presOf" srcId="{149464D3-A54B-4AA3-9C8B-C70A120ABC61}" destId="{E54FE8E1-28E6-470E-8BBF-27B555DC8A38}" srcOrd="0" destOrd="1" presId="urn:microsoft.com/office/officeart/2005/8/layout/vList2"/>
    <dgm:cxn modelId="{5446EED9-FEA8-4B1B-96FC-2F9AD324A065}" type="presOf" srcId="{7FB6CD40-7D27-4C1E-8C6F-AF07810CCB14}" destId="{E54FE8E1-28E6-470E-8BBF-27B555DC8A38}" srcOrd="0" destOrd="2" presId="urn:microsoft.com/office/officeart/2005/8/layout/vList2"/>
    <dgm:cxn modelId="{D5B85C78-4971-4416-BE93-94B0DF1EE7D1}" srcId="{3F0B6DF6-3BC2-48BE-A886-6D80F4437850}" destId="{5025C8A5-FBA2-4A2E-9D04-4BD1E735F0AB}" srcOrd="0" destOrd="0" parTransId="{C833381A-9DA4-4C53-9DC2-25518A2CF048}" sibTransId="{FF7AE824-864A-45AB-87DA-FAC223E4F953}"/>
    <dgm:cxn modelId="{490C802A-43EB-4A11-83FA-EC148C9C3C8F}" type="presParOf" srcId="{DF1E6954-4669-4C0D-9842-7AF951BDA9B8}" destId="{EB3DE8DA-CAC5-414E-A736-AFC2EBD2CE4F}" srcOrd="0" destOrd="0" presId="urn:microsoft.com/office/officeart/2005/8/layout/vList2"/>
    <dgm:cxn modelId="{A0203147-8758-488F-8997-BF6B44F27144}" type="presParOf" srcId="{DF1E6954-4669-4C0D-9842-7AF951BDA9B8}" destId="{E54FE8E1-28E6-470E-8BBF-27B555DC8A38}"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FA6328B-6E1F-4926-ADA6-E3F4EB7C3FA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B1CC40AC-5F2A-4EF1-A524-198B0BC061AD}">
      <dgm:prSet phldrT="[Text]" custT="1"/>
      <dgm:spPr/>
      <dgm:t>
        <a:bodyPr/>
        <a:lstStyle/>
        <a:p>
          <a:endParaRPr lang="hr-HR" sz="2800" b="1" dirty="0" smtClean="0"/>
        </a:p>
        <a:p>
          <a:r>
            <a:rPr lang="hr-HR" sz="2800" b="1" dirty="0" smtClean="0"/>
            <a:t>Kriterij prihvatljivosti</a:t>
          </a:r>
        </a:p>
        <a:p>
          <a:endParaRPr lang="en-GB" sz="2800" b="1" dirty="0"/>
        </a:p>
      </dgm:t>
    </dgm:pt>
    <dgm:pt modelId="{BA7451AD-2251-4208-92CE-B1E940377995}" type="parTrans" cxnId="{689629D1-8FBA-45EB-B09C-8953E9EA7449}">
      <dgm:prSet/>
      <dgm:spPr/>
      <dgm:t>
        <a:bodyPr/>
        <a:lstStyle/>
        <a:p>
          <a:endParaRPr lang="en-GB"/>
        </a:p>
      </dgm:t>
    </dgm:pt>
    <dgm:pt modelId="{A2673424-1AB1-4582-896E-A372DDF704E1}" type="sibTrans" cxnId="{689629D1-8FBA-45EB-B09C-8953E9EA7449}">
      <dgm:prSet/>
      <dgm:spPr/>
      <dgm:t>
        <a:bodyPr/>
        <a:lstStyle/>
        <a:p>
          <a:endParaRPr lang="en-GB"/>
        </a:p>
      </dgm:t>
    </dgm:pt>
    <dgm:pt modelId="{3A65B556-94A3-44BF-87D4-FA36933DCA6A}">
      <dgm:prSet phldrT="[Text]" custT="1"/>
      <dgm:spPr/>
      <dgm:t>
        <a:bodyPr/>
        <a:lstStyle/>
        <a:p>
          <a:endParaRPr lang="hr-HR" sz="2000" dirty="0" smtClean="0"/>
        </a:p>
        <a:p>
          <a:r>
            <a:rPr lang="hr-HR" sz="2000" dirty="0" smtClean="0"/>
            <a:t>Sudionici</a:t>
          </a:r>
        </a:p>
        <a:p>
          <a:r>
            <a:rPr lang="hr-HR" sz="2000" dirty="0" smtClean="0"/>
            <a:t>(prijavitelji/partneri)</a:t>
          </a:r>
        </a:p>
        <a:p>
          <a:endParaRPr lang="en-GB" sz="2000" dirty="0"/>
        </a:p>
      </dgm:t>
    </dgm:pt>
    <dgm:pt modelId="{670DC527-74FB-48BF-A14D-0B42B0AB5828}" type="parTrans" cxnId="{70A8641C-5A5D-4381-B26A-405821DC176D}">
      <dgm:prSet/>
      <dgm:spPr/>
      <dgm:t>
        <a:bodyPr/>
        <a:lstStyle/>
        <a:p>
          <a:endParaRPr lang="en-GB"/>
        </a:p>
      </dgm:t>
    </dgm:pt>
    <dgm:pt modelId="{9427264F-4F23-4C95-A58B-1B7089DC8C2B}" type="sibTrans" cxnId="{70A8641C-5A5D-4381-B26A-405821DC176D}">
      <dgm:prSet/>
      <dgm:spPr/>
      <dgm:t>
        <a:bodyPr/>
        <a:lstStyle/>
        <a:p>
          <a:endParaRPr lang="en-GB"/>
        </a:p>
      </dgm:t>
    </dgm:pt>
    <dgm:pt modelId="{0137CFD1-C9E4-4642-AA31-174B581D6608}">
      <dgm:prSet phldrT="[Text]" custT="1"/>
      <dgm:spPr/>
      <dgm:t>
        <a:bodyPr/>
        <a:lstStyle/>
        <a:p>
          <a:r>
            <a:rPr lang="hr-HR" sz="2000" dirty="0" smtClean="0"/>
            <a:t>Projekt</a:t>
          </a:r>
        </a:p>
        <a:p>
          <a:r>
            <a:rPr lang="hr-HR" sz="2000" dirty="0" smtClean="0"/>
            <a:t>(aktivnosti)</a:t>
          </a:r>
          <a:endParaRPr lang="en-GB" sz="2000" dirty="0"/>
        </a:p>
      </dgm:t>
    </dgm:pt>
    <dgm:pt modelId="{4EECD5C2-7528-4938-93AE-815AD71F8B85}" type="parTrans" cxnId="{A9434742-50DD-4622-AEB4-5693A0B7D061}">
      <dgm:prSet/>
      <dgm:spPr/>
      <dgm:t>
        <a:bodyPr/>
        <a:lstStyle/>
        <a:p>
          <a:endParaRPr lang="en-GB"/>
        </a:p>
      </dgm:t>
    </dgm:pt>
    <dgm:pt modelId="{C15A7FAC-2021-48C0-B131-9FE1AD036860}" type="sibTrans" cxnId="{A9434742-50DD-4622-AEB4-5693A0B7D061}">
      <dgm:prSet/>
      <dgm:spPr/>
      <dgm:t>
        <a:bodyPr/>
        <a:lstStyle/>
        <a:p>
          <a:endParaRPr lang="en-GB"/>
        </a:p>
      </dgm:t>
    </dgm:pt>
    <dgm:pt modelId="{7FF47F92-B3D3-4716-8D4A-6BBF60F6EBB3}">
      <dgm:prSet phldrT="[Text]" custT="1"/>
      <dgm:spPr/>
      <dgm:t>
        <a:bodyPr/>
        <a:lstStyle/>
        <a:p>
          <a:r>
            <a:rPr lang="hr-HR" sz="2000" dirty="0" smtClean="0"/>
            <a:t>Troškovi</a:t>
          </a:r>
          <a:endParaRPr lang="en-GB" sz="2000" dirty="0"/>
        </a:p>
      </dgm:t>
    </dgm:pt>
    <dgm:pt modelId="{29570761-5FB9-404C-B91A-CAFD1C61C3DE}" type="parTrans" cxnId="{264E93B3-BA02-4203-83C4-A9A87AE76164}">
      <dgm:prSet/>
      <dgm:spPr/>
      <dgm:t>
        <a:bodyPr/>
        <a:lstStyle/>
        <a:p>
          <a:endParaRPr lang="en-GB"/>
        </a:p>
      </dgm:t>
    </dgm:pt>
    <dgm:pt modelId="{13966C2E-A746-4101-99F8-75E92E5BE9FC}" type="sibTrans" cxnId="{264E93B3-BA02-4203-83C4-A9A87AE76164}">
      <dgm:prSet/>
      <dgm:spPr/>
      <dgm:t>
        <a:bodyPr/>
        <a:lstStyle/>
        <a:p>
          <a:endParaRPr lang="en-GB"/>
        </a:p>
      </dgm:t>
    </dgm:pt>
    <dgm:pt modelId="{BC4F06C2-441F-4770-85CD-7B2E98B171DB}" type="pres">
      <dgm:prSet presAssocID="{7FA6328B-6E1F-4926-ADA6-E3F4EB7C3FA2}" presName="hierChild1" presStyleCnt="0">
        <dgm:presLayoutVars>
          <dgm:orgChart val="1"/>
          <dgm:chPref val="1"/>
          <dgm:dir/>
          <dgm:animOne val="branch"/>
          <dgm:animLvl val="lvl"/>
          <dgm:resizeHandles/>
        </dgm:presLayoutVars>
      </dgm:prSet>
      <dgm:spPr/>
      <dgm:t>
        <a:bodyPr/>
        <a:lstStyle/>
        <a:p>
          <a:endParaRPr lang="en-GB"/>
        </a:p>
      </dgm:t>
    </dgm:pt>
    <dgm:pt modelId="{6538B18C-14CA-4CCA-AE83-30848C6004F8}" type="pres">
      <dgm:prSet presAssocID="{B1CC40AC-5F2A-4EF1-A524-198B0BC061AD}" presName="hierRoot1" presStyleCnt="0">
        <dgm:presLayoutVars>
          <dgm:hierBranch val="init"/>
        </dgm:presLayoutVars>
      </dgm:prSet>
      <dgm:spPr/>
    </dgm:pt>
    <dgm:pt modelId="{F59C6D42-E156-4C44-8CB7-265A019C3E0E}" type="pres">
      <dgm:prSet presAssocID="{B1CC40AC-5F2A-4EF1-A524-198B0BC061AD}" presName="rootComposite1" presStyleCnt="0"/>
      <dgm:spPr/>
    </dgm:pt>
    <dgm:pt modelId="{8D959A9F-E92D-4D8A-AECF-BAA08BB00F6B}" type="pres">
      <dgm:prSet presAssocID="{B1CC40AC-5F2A-4EF1-A524-198B0BC061AD}" presName="rootText1" presStyleLbl="node0" presStyleIdx="0" presStyleCnt="1" custScaleX="114097" custScaleY="129636" custLinFactNeighborX="184" custLinFactNeighborY="-30168">
        <dgm:presLayoutVars>
          <dgm:chPref val="3"/>
        </dgm:presLayoutVars>
      </dgm:prSet>
      <dgm:spPr>
        <a:prstGeom prst="round1Rect">
          <a:avLst/>
        </a:prstGeom>
      </dgm:spPr>
      <dgm:t>
        <a:bodyPr/>
        <a:lstStyle/>
        <a:p>
          <a:endParaRPr lang="en-GB"/>
        </a:p>
      </dgm:t>
    </dgm:pt>
    <dgm:pt modelId="{447CEDD6-3C2A-4FE5-AA2E-875F05CC3A40}" type="pres">
      <dgm:prSet presAssocID="{B1CC40AC-5F2A-4EF1-A524-198B0BC061AD}" presName="rootConnector1" presStyleLbl="node1" presStyleIdx="0" presStyleCnt="0"/>
      <dgm:spPr/>
      <dgm:t>
        <a:bodyPr/>
        <a:lstStyle/>
        <a:p>
          <a:endParaRPr lang="en-GB"/>
        </a:p>
      </dgm:t>
    </dgm:pt>
    <dgm:pt modelId="{B761B0F1-10BA-430A-8E31-E783EF59983D}" type="pres">
      <dgm:prSet presAssocID="{B1CC40AC-5F2A-4EF1-A524-198B0BC061AD}" presName="hierChild2" presStyleCnt="0"/>
      <dgm:spPr/>
    </dgm:pt>
    <dgm:pt modelId="{FCAF7901-03D3-4725-85CE-35818B010496}" type="pres">
      <dgm:prSet presAssocID="{670DC527-74FB-48BF-A14D-0B42B0AB5828}" presName="Name37" presStyleLbl="parChTrans1D2" presStyleIdx="0" presStyleCnt="3"/>
      <dgm:spPr/>
      <dgm:t>
        <a:bodyPr/>
        <a:lstStyle/>
        <a:p>
          <a:endParaRPr lang="en-GB"/>
        </a:p>
      </dgm:t>
    </dgm:pt>
    <dgm:pt modelId="{4633CD24-8848-4981-90BB-705DBA8EE513}" type="pres">
      <dgm:prSet presAssocID="{3A65B556-94A3-44BF-87D4-FA36933DCA6A}" presName="hierRoot2" presStyleCnt="0">
        <dgm:presLayoutVars>
          <dgm:hierBranch val="init"/>
        </dgm:presLayoutVars>
      </dgm:prSet>
      <dgm:spPr/>
    </dgm:pt>
    <dgm:pt modelId="{DFA408EB-8178-4A7C-A851-DA55A4CA2C4D}" type="pres">
      <dgm:prSet presAssocID="{3A65B556-94A3-44BF-87D4-FA36933DCA6A}" presName="rootComposite" presStyleCnt="0"/>
      <dgm:spPr/>
    </dgm:pt>
    <dgm:pt modelId="{6F451C0E-9C8A-478F-80F0-758253514F02}" type="pres">
      <dgm:prSet presAssocID="{3A65B556-94A3-44BF-87D4-FA36933DCA6A}" presName="rootText" presStyleLbl="node2" presStyleIdx="0" presStyleCnt="3" custLinFactNeighborX="407" custLinFactNeighborY="-28218">
        <dgm:presLayoutVars>
          <dgm:chPref val="3"/>
        </dgm:presLayoutVars>
      </dgm:prSet>
      <dgm:spPr>
        <a:prstGeom prst="snipRoundRect">
          <a:avLst/>
        </a:prstGeom>
      </dgm:spPr>
      <dgm:t>
        <a:bodyPr/>
        <a:lstStyle/>
        <a:p>
          <a:endParaRPr lang="en-GB"/>
        </a:p>
      </dgm:t>
    </dgm:pt>
    <dgm:pt modelId="{E91D2262-8DAB-4680-A2AA-1ECC42620BCF}" type="pres">
      <dgm:prSet presAssocID="{3A65B556-94A3-44BF-87D4-FA36933DCA6A}" presName="rootConnector" presStyleLbl="node2" presStyleIdx="0" presStyleCnt="3"/>
      <dgm:spPr/>
      <dgm:t>
        <a:bodyPr/>
        <a:lstStyle/>
        <a:p>
          <a:endParaRPr lang="en-GB"/>
        </a:p>
      </dgm:t>
    </dgm:pt>
    <dgm:pt modelId="{EAC245BD-5257-47EA-A71E-776D9C68CFB0}" type="pres">
      <dgm:prSet presAssocID="{3A65B556-94A3-44BF-87D4-FA36933DCA6A}" presName="hierChild4" presStyleCnt="0"/>
      <dgm:spPr/>
    </dgm:pt>
    <dgm:pt modelId="{BBC87CC6-0713-4A65-85B9-A6541C3D5BFC}" type="pres">
      <dgm:prSet presAssocID="{3A65B556-94A3-44BF-87D4-FA36933DCA6A}" presName="hierChild5" presStyleCnt="0"/>
      <dgm:spPr/>
    </dgm:pt>
    <dgm:pt modelId="{C57A4FCE-53DD-4C88-9CCB-DDAAB7FFE30A}" type="pres">
      <dgm:prSet presAssocID="{4EECD5C2-7528-4938-93AE-815AD71F8B85}" presName="Name37" presStyleLbl="parChTrans1D2" presStyleIdx="1" presStyleCnt="3"/>
      <dgm:spPr/>
      <dgm:t>
        <a:bodyPr/>
        <a:lstStyle/>
        <a:p>
          <a:endParaRPr lang="en-GB"/>
        </a:p>
      </dgm:t>
    </dgm:pt>
    <dgm:pt modelId="{C6CD79B1-2054-4D5E-BEF2-85B7DAC3AE55}" type="pres">
      <dgm:prSet presAssocID="{0137CFD1-C9E4-4642-AA31-174B581D6608}" presName="hierRoot2" presStyleCnt="0">
        <dgm:presLayoutVars>
          <dgm:hierBranch val="init"/>
        </dgm:presLayoutVars>
      </dgm:prSet>
      <dgm:spPr/>
    </dgm:pt>
    <dgm:pt modelId="{67FBA318-D306-4238-828A-EE45EC50D52C}" type="pres">
      <dgm:prSet presAssocID="{0137CFD1-C9E4-4642-AA31-174B581D6608}" presName="rootComposite" presStyleCnt="0"/>
      <dgm:spPr/>
    </dgm:pt>
    <dgm:pt modelId="{D0FE2821-4D48-4D8B-B483-C33E16EAD104}" type="pres">
      <dgm:prSet presAssocID="{0137CFD1-C9E4-4642-AA31-174B581D6608}" presName="rootText" presStyleLbl="node2" presStyleIdx="1" presStyleCnt="3" custLinFactNeighborX="-879" custLinFactNeighborY="-28218">
        <dgm:presLayoutVars>
          <dgm:chPref val="3"/>
        </dgm:presLayoutVars>
      </dgm:prSet>
      <dgm:spPr>
        <a:prstGeom prst="snipRoundRect">
          <a:avLst/>
        </a:prstGeom>
      </dgm:spPr>
      <dgm:t>
        <a:bodyPr/>
        <a:lstStyle/>
        <a:p>
          <a:endParaRPr lang="en-GB"/>
        </a:p>
      </dgm:t>
    </dgm:pt>
    <dgm:pt modelId="{841E351C-838C-4D47-B868-99A30C6C7E8D}" type="pres">
      <dgm:prSet presAssocID="{0137CFD1-C9E4-4642-AA31-174B581D6608}" presName="rootConnector" presStyleLbl="node2" presStyleIdx="1" presStyleCnt="3"/>
      <dgm:spPr/>
      <dgm:t>
        <a:bodyPr/>
        <a:lstStyle/>
        <a:p>
          <a:endParaRPr lang="en-GB"/>
        </a:p>
      </dgm:t>
    </dgm:pt>
    <dgm:pt modelId="{537C9749-02DA-4F26-AF8C-34D53E8163DD}" type="pres">
      <dgm:prSet presAssocID="{0137CFD1-C9E4-4642-AA31-174B581D6608}" presName="hierChild4" presStyleCnt="0"/>
      <dgm:spPr/>
    </dgm:pt>
    <dgm:pt modelId="{47576C13-A989-4C99-9A32-A1B4FFAA822A}" type="pres">
      <dgm:prSet presAssocID="{0137CFD1-C9E4-4642-AA31-174B581D6608}" presName="hierChild5" presStyleCnt="0"/>
      <dgm:spPr/>
    </dgm:pt>
    <dgm:pt modelId="{3E71AD54-EC2C-45C4-A427-FDBDFA4A6DB2}" type="pres">
      <dgm:prSet presAssocID="{29570761-5FB9-404C-B91A-CAFD1C61C3DE}" presName="Name37" presStyleLbl="parChTrans1D2" presStyleIdx="2" presStyleCnt="3"/>
      <dgm:spPr/>
      <dgm:t>
        <a:bodyPr/>
        <a:lstStyle/>
        <a:p>
          <a:endParaRPr lang="en-GB"/>
        </a:p>
      </dgm:t>
    </dgm:pt>
    <dgm:pt modelId="{85DA5027-45CF-4DFA-9A93-7CEF67DFAC78}" type="pres">
      <dgm:prSet presAssocID="{7FF47F92-B3D3-4716-8D4A-6BBF60F6EBB3}" presName="hierRoot2" presStyleCnt="0">
        <dgm:presLayoutVars>
          <dgm:hierBranch val="init"/>
        </dgm:presLayoutVars>
      </dgm:prSet>
      <dgm:spPr/>
    </dgm:pt>
    <dgm:pt modelId="{CCF65F28-119F-40D8-AA52-74C110A9B6A5}" type="pres">
      <dgm:prSet presAssocID="{7FF47F92-B3D3-4716-8D4A-6BBF60F6EBB3}" presName="rootComposite" presStyleCnt="0"/>
      <dgm:spPr/>
    </dgm:pt>
    <dgm:pt modelId="{5D8A1B82-026A-43A9-BB19-CAFBDF02CF62}" type="pres">
      <dgm:prSet presAssocID="{7FF47F92-B3D3-4716-8D4A-6BBF60F6EBB3}" presName="rootText" presStyleLbl="node2" presStyleIdx="2" presStyleCnt="3" custLinFactNeighborX="829" custLinFactNeighborY="-28218">
        <dgm:presLayoutVars>
          <dgm:chPref val="3"/>
        </dgm:presLayoutVars>
      </dgm:prSet>
      <dgm:spPr>
        <a:prstGeom prst="snipRoundRect">
          <a:avLst/>
        </a:prstGeom>
      </dgm:spPr>
      <dgm:t>
        <a:bodyPr/>
        <a:lstStyle/>
        <a:p>
          <a:endParaRPr lang="en-GB"/>
        </a:p>
      </dgm:t>
    </dgm:pt>
    <dgm:pt modelId="{3C03F50A-4273-465B-A0B1-5EC827512B8D}" type="pres">
      <dgm:prSet presAssocID="{7FF47F92-B3D3-4716-8D4A-6BBF60F6EBB3}" presName="rootConnector" presStyleLbl="node2" presStyleIdx="2" presStyleCnt="3"/>
      <dgm:spPr/>
      <dgm:t>
        <a:bodyPr/>
        <a:lstStyle/>
        <a:p>
          <a:endParaRPr lang="en-GB"/>
        </a:p>
      </dgm:t>
    </dgm:pt>
    <dgm:pt modelId="{85D7152A-571D-4060-9EE4-805B0B6D39D8}" type="pres">
      <dgm:prSet presAssocID="{7FF47F92-B3D3-4716-8D4A-6BBF60F6EBB3}" presName="hierChild4" presStyleCnt="0"/>
      <dgm:spPr/>
    </dgm:pt>
    <dgm:pt modelId="{FB7D4578-A50B-49D7-8476-4E1BE8349718}" type="pres">
      <dgm:prSet presAssocID="{7FF47F92-B3D3-4716-8D4A-6BBF60F6EBB3}" presName="hierChild5" presStyleCnt="0"/>
      <dgm:spPr/>
    </dgm:pt>
    <dgm:pt modelId="{C51669B5-2160-4884-849F-A21AA40E4B4E}" type="pres">
      <dgm:prSet presAssocID="{B1CC40AC-5F2A-4EF1-A524-198B0BC061AD}" presName="hierChild3" presStyleCnt="0"/>
      <dgm:spPr/>
    </dgm:pt>
  </dgm:ptLst>
  <dgm:cxnLst>
    <dgm:cxn modelId="{A9434742-50DD-4622-AEB4-5693A0B7D061}" srcId="{B1CC40AC-5F2A-4EF1-A524-198B0BC061AD}" destId="{0137CFD1-C9E4-4642-AA31-174B581D6608}" srcOrd="1" destOrd="0" parTransId="{4EECD5C2-7528-4938-93AE-815AD71F8B85}" sibTransId="{C15A7FAC-2021-48C0-B131-9FE1AD036860}"/>
    <dgm:cxn modelId="{357804AB-081E-4FC6-83E2-BE6AC743804C}" type="presOf" srcId="{B1CC40AC-5F2A-4EF1-A524-198B0BC061AD}" destId="{447CEDD6-3C2A-4FE5-AA2E-875F05CC3A40}" srcOrd="1" destOrd="0" presId="urn:microsoft.com/office/officeart/2005/8/layout/orgChart1"/>
    <dgm:cxn modelId="{0EF5127A-7235-4367-A691-20FFF676F13B}" type="presOf" srcId="{4EECD5C2-7528-4938-93AE-815AD71F8B85}" destId="{C57A4FCE-53DD-4C88-9CCB-DDAAB7FFE30A}" srcOrd="0" destOrd="0" presId="urn:microsoft.com/office/officeart/2005/8/layout/orgChart1"/>
    <dgm:cxn modelId="{F02246AC-6CA7-47FC-AEA4-58E5A36A8FF0}" type="presOf" srcId="{0137CFD1-C9E4-4642-AA31-174B581D6608}" destId="{841E351C-838C-4D47-B868-99A30C6C7E8D}" srcOrd="1" destOrd="0" presId="urn:microsoft.com/office/officeart/2005/8/layout/orgChart1"/>
    <dgm:cxn modelId="{28DFC8B8-DB68-43FD-8965-0FC8A9374AC4}" type="presOf" srcId="{7FA6328B-6E1F-4926-ADA6-E3F4EB7C3FA2}" destId="{BC4F06C2-441F-4770-85CD-7B2E98B171DB}" srcOrd="0" destOrd="0" presId="urn:microsoft.com/office/officeart/2005/8/layout/orgChart1"/>
    <dgm:cxn modelId="{5C2AB7DF-29E6-47C0-AC81-5154E0BF395C}" type="presOf" srcId="{29570761-5FB9-404C-B91A-CAFD1C61C3DE}" destId="{3E71AD54-EC2C-45C4-A427-FDBDFA4A6DB2}" srcOrd="0" destOrd="0" presId="urn:microsoft.com/office/officeart/2005/8/layout/orgChart1"/>
    <dgm:cxn modelId="{264E93B3-BA02-4203-83C4-A9A87AE76164}" srcId="{B1CC40AC-5F2A-4EF1-A524-198B0BC061AD}" destId="{7FF47F92-B3D3-4716-8D4A-6BBF60F6EBB3}" srcOrd="2" destOrd="0" parTransId="{29570761-5FB9-404C-B91A-CAFD1C61C3DE}" sibTransId="{13966C2E-A746-4101-99F8-75E92E5BE9FC}"/>
    <dgm:cxn modelId="{2255E03B-AD8C-431D-9AA7-0B78AA697BF9}" type="presOf" srcId="{670DC527-74FB-48BF-A14D-0B42B0AB5828}" destId="{FCAF7901-03D3-4725-85CE-35818B010496}" srcOrd="0" destOrd="0" presId="urn:microsoft.com/office/officeart/2005/8/layout/orgChart1"/>
    <dgm:cxn modelId="{F334728A-4ED8-4DE7-BEF3-BFBCB84C29C9}" type="presOf" srcId="{3A65B556-94A3-44BF-87D4-FA36933DCA6A}" destId="{E91D2262-8DAB-4680-A2AA-1ECC42620BCF}" srcOrd="1" destOrd="0" presId="urn:microsoft.com/office/officeart/2005/8/layout/orgChart1"/>
    <dgm:cxn modelId="{689629D1-8FBA-45EB-B09C-8953E9EA7449}" srcId="{7FA6328B-6E1F-4926-ADA6-E3F4EB7C3FA2}" destId="{B1CC40AC-5F2A-4EF1-A524-198B0BC061AD}" srcOrd="0" destOrd="0" parTransId="{BA7451AD-2251-4208-92CE-B1E940377995}" sibTransId="{A2673424-1AB1-4582-896E-A372DDF704E1}"/>
    <dgm:cxn modelId="{17B11EA7-3720-42D6-8B48-066325E0CEAA}" type="presOf" srcId="{7FF47F92-B3D3-4716-8D4A-6BBF60F6EBB3}" destId="{5D8A1B82-026A-43A9-BB19-CAFBDF02CF62}" srcOrd="0" destOrd="0" presId="urn:microsoft.com/office/officeart/2005/8/layout/orgChart1"/>
    <dgm:cxn modelId="{26880694-AF38-40DF-8A59-5042D79D37C5}" type="presOf" srcId="{B1CC40AC-5F2A-4EF1-A524-198B0BC061AD}" destId="{8D959A9F-E92D-4D8A-AECF-BAA08BB00F6B}" srcOrd="0" destOrd="0" presId="urn:microsoft.com/office/officeart/2005/8/layout/orgChart1"/>
    <dgm:cxn modelId="{85185E48-BB73-4513-BBA9-58479840C580}" type="presOf" srcId="{3A65B556-94A3-44BF-87D4-FA36933DCA6A}" destId="{6F451C0E-9C8A-478F-80F0-758253514F02}" srcOrd="0" destOrd="0" presId="urn:microsoft.com/office/officeart/2005/8/layout/orgChart1"/>
    <dgm:cxn modelId="{70A8641C-5A5D-4381-B26A-405821DC176D}" srcId="{B1CC40AC-5F2A-4EF1-A524-198B0BC061AD}" destId="{3A65B556-94A3-44BF-87D4-FA36933DCA6A}" srcOrd="0" destOrd="0" parTransId="{670DC527-74FB-48BF-A14D-0B42B0AB5828}" sibTransId="{9427264F-4F23-4C95-A58B-1B7089DC8C2B}"/>
    <dgm:cxn modelId="{AF6581DD-162B-432B-B02F-DDE74D24CA6D}" type="presOf" srcId="{7FF47F92-B3D3-4716-8D4A-6BBF60F6EBB3}" destId="{3C03F50A-4273-465B-A0B1-5EC827512B8D}" srcOrd="1" destOrd="0" presId="urn:microsoft.com/office/officeart/2005/8/layout/orgChart1"/>
    <dgm:cxn modelId="{0B2DDD30-F6FA-44DD-A2F5-E9D9EC417ED8}" type="presOf" srcId="{0137CFD1-C9E4-4642-AA31-174B581D6608}" destId="{D0FE2821-4D48-4D8B-B483-C33E16EAD104}" srcOrd="0" destOrd="0" presId="urn:microsoft.com/office/officeart/2005/8/layout/orgChart1"/>
    <dgm:cxn modelId="{A30B8F2E-FDC3-43F3-802D-4F1C11D7C3A6}" type="presParOf" srcId="{BC4F06C2-441F-4770-85CD-7B2E98B171DB}" destId="{6538B18C-14CA-4CCA-AE83-30848C6004F8}" srcOrd="0" destOrd="0" presId="urn:microsoft.com/office/officeart/2005/8/layout/orgChart1"/>
    <dgm:cxn modelId="{14AFE74B-0DAB-4231-AA8B-54BD03E4FCE0}" type="presParOf" srcId="{6538B18C-14CA-4CCA-AE83-30848C6004F8}" destId="{F59C6D42-E156-4C44-8CB7-265A019C3E0E}" srcOrd="0" destOrd="0" presId="urn:microsoft.com/office/officeart/2005/8/layout/orgChart1"/>
    <dgm:cxn modelId="{79585FAA-11BE-4CC6-BFC4-3AA2A88F2556}" type="presParOf" srcId="{F59C6D42-E156-4C44-8CB7-265A019C3E0E}" destId="{8D959A9F-E92D-4D8A-AECF-BAA08BB00F6B}" srcOrd="0" destOrd="0" presId="urn:microsoft.com/office/officeart/2005/8/layout/orgChart1"/>
    <dgm:cxn modelId="{02ECC64C-24B9-49E9-8CFF-50287265B796}" type="presParOf" srcId="{F59C6D42-E156-4C44-8CB7-265A019C3E0E}" destId="{447CEDD6-3C2A-4FE5-AA2E-875F05CC3A40}" srcOrd="1" destOrd="0" presId="urn:microsoft.com/office/officeart/2005/8/layout/orgChart1"/>
    <dgm:cxn modelId="{8E292A67-D64F-46B9-ACE4-7E7DFEFC8EBC}" type="presParOf" srcId="{6538B18C-14CA-4CCA-AE83-30848C6004F8}" destId="{B761B0F1-10BA-430A-8E31-E783EF59983D}" srcOrd="1" destOrd="0" presId="urn:microsoft.com/office/officeart/2005/8/layout/orgChart1"/>
    <dgm:cxn modelId="{F59709D2-ED19-4734-9D86-9CF19FFC3C1B}" type="presParOf" srcId="{B761B0F1-10BA-430A-8E31-E783EF59983D}" destId="{FCAF7901-03D3-4725-85CE-35818B010496}" srcOrd="0" destOrd="0" presId="urn:microsoft.com/office/officeart/2005/8/layout/orgChart1"/>
    <dgm:cxn modelId="{99264F92-38FA-4B9D-8F0D-9A49D1D515EC}" type="presParOf" srcId="{B761B0F1-10BA-430A-8E31-E783EF59983D}" destId="{4633CD24-8848-4981-90BB-705DBA8EE513}" srcOrd="1" destOrd="0" presId="urn:microsoft.com/office/officeart/2005/8/layout/orgChart1"/>
    <dgm:cxn modelId="{F46ADAB3-E720-4E83-9C1E-5DAB99A785FA}" type="presParOf" srcId="{4633CD24-8848-4981-90BB-705DBA8EE513}" destId="{DFA408EB-8178-4A7C-A851-DA55A4CA2C4D}" srcOrd="0" destOrd="0" presId="urn:microsoft.com/office/officeart/2005/8/layout/orgChart1"/>
    <dgm:cxn modelId="{D528CB47-1A0D-458F-BE55-939AF5E9D142}" type="presParOf" srcId="{DFA408EB-8178-4A7C-A851-DA55A4CA2C4D}" destId="{6F451C0E-9C8A-478F-80F0-758253514F02}" srcOrd="0" destOrd="0" presId="urn:microsoft.com/office/officeart/2005/8/layout/orgChart1"/>
    <dgm:cxn modelId="{4151EF83-F953-4D72-A7F5-F3756874C986}" type="presParOf" srcId="{DFA408EB-8178-4A7C-A851-DA55A4CA2C4D}" destId="{E91D2262-8DAB-4680-A2AA-1ECC42620BCF}" srcOrd="1" destOrd="0" presId="urn:microsoft.com/office/officeart/2005/8/layout/orgChart1"/>
    <dgm:cxn modelId="{FB1BB88C-2E28-4A19-BEF3-99966DA10D0B}" type="presParOf" srcId="{4633CD24-8848-4981-90BB-705DBA8EE513}" destId="{EAC245BD-5257-47EA-A71E-776D9C68CFB0}" srcOrd="1" destOrd="0" presId="urn:microsoft.com/office/officeart/2005/8/layout/orgChart1"/>
    <dgm:cxn modelId="{18F9AA32-06E9-4D48-9E4C-7E1BF441EACD}" type="presParOf" srcId="{4633CD24-8848-4981-90BB-705DBA8EE513}" destId="{BBC87CC6-0713-4A65-85B9-A6541C3D5BFC}" srcOrd="2" destOrd="0" presId="urn:microsoft.com/office/officeart/2005/8/layout/orgChart1"/>
    <dgm:cxn modelId="{6E58612B-E390-4262-BCAB-81D4AAE6AEB6}" type="presParOf" srcId="{B761B0F1-10BA-430A-8E31-E783EF59983D}" destId="{C57A4FCE-53DD-4C88-9CCB-DDAAB7FFE30A}" srcOrd="2" destOrd="0" presId="urn:microsoft.com/office/officeart/2005/8/layout/orgChart1"/>
    <dgm:cxn modelId="{ED26F0DE-7902-434C-971E-3A0BE919F41E}" type="presParOf" srcId="{B761B0F1-10BA-430A-8E31-E783EF59983D}" destId="{C6CD79B1-2054-4D5E-BEF2-85B7DAC3AE55}" srcOrd="3" destOrd="0" presId="urn:microsoft.com/office/officeart/2005/8/layout/orgChart1"/>
    <dgm:cxn modelId="{EAE5E3E8-C6B2-4222-9D8F-9C1704549371}" type="presParOf" srcId="{C6CD79B1-2054-4D5E-BEF2-85B7DAC3AE55}" destId="{67FBA318-D306-4238-828A-EE45EC50D52C}" srcOrd="0" destOrd="0" presId="urn:microsoft.com/office/officeart/2005/8/layout/orgChart1"/>
    <dgm:cxn modelId="{E0BBEB20-0D6C-4ADB-BAD4-ABCE638A97DE}" type="presParOf" srcId="{67FBA318-D306-4238-828A-EE45EC50D52C}" destId="{D0FE2821-4D48-4D8B-B483-C33E16EAD104}" srcOrd="0" destOrd="0" presId="urn:microsoft.com/office/officeart/2005/8/layout/orgChart1"/>
    <dgm:cxn modelId="{9E8A6BC6-2101-42C8-9D64-974724AF5A83}" type="presParOf" srcId="{67FBA318-D306-4238-828A-EE45EC50D52C}" destId="{841E351C-838C-4D47-B868-99A30C6C7E8D}" srcOrd="1" destOrd="0" presId="urn:microsoft.com/office/officeart/2005/8/layout/orgChart1"/>
    <dgm:cxn modelId="{5D88347A-BAAB-4920-866B-57E8745B3E45}" type="presParOf" srcId="{C6CD79B1-2054-4D5E-BEF2-85B7DAC3AE55}" destId="{537C9749-02DA-4F26-AF8C-34D53E8163DD}" srcOrd="1" destOrd="0" presId="urn:microsoft.com/office/officeart/2005/8/layout/orgChart1"/>
    <dgm:cxn modelId="{D0B86234-7671-4EC6-8414-31F1064C1CBD}" type="presParOf" srcId="{C6CD79B1-2054-4D5E-BEF2-85B7DAC3AE55}" destId="{47576C13-A989-4C99-9A32-A1B4FFAA822A}" srcOrd="2" destOrd="0" presId="urn:microsoft.com/office/officeart/2005/8/layout/orgChart1"/>
    <dgm:cxn modelId="{CA635AE7-69DD-43D6-A3D1-9BA3199ED5A7}" type="presParOf" srcId="{B761B0F1-10BA-430A-8E31-E783EF59983D}" destId="{3E71AD54-EC2C-45C4-A427-FDBDFA4A6DB2}" srcOrd="4" destOrd="0" presId="urn:microsoft.com/office/officeart/2005/8/layout/orgChart1"/>
    <dgm:cxn modelId="{AABE52AC-14FB-4036-860A-EF82017833B2}" type="presParOf" srcId="{B761B0F1-10BA-430A-8E31-E783EF59983D}" destId="{85DA5027-45CF-4DFA-9A93-7CEF67DFAC78}" srcOrd="5" destOrd="0" presId="urn:microsoft.com/office/officeart/2005/8/layout/orgChart1"/>
    <dgm:cxn modelId="{CA00D7B1-51CB-4389-A6C6-E71EFAFD67BE}" type="presParOf" srcId="{85DA5027-45CF-4DFA-9A93-7CEF67DFAC78}" destId="{CCF65F28-119F-40D8-AA52-74C110A9B6A5}" srcOrd="0" destOrd="0" presId="urn:microsoft.com/office/officeart/2005/8/layout/orgChart1"/>
    <dgm:cxn modelId="{F01C1C62-6134-4D20-85E7-3406C5B3C85B}" type="presParOf" srcId="{CCF65F28-119F-40D8-AA52-74C110A9B6A5}" destId="{5D8A1B82-026A-43A9-BB19-CAFBDF02CF62}" srcOrd="0" destOrd="0" presId="urn:microsoft.com/office/officeart/2005/8/layout/orgChart1"/>
    <dgm:cxn modelId="{AD8A49D5-75D3-41CE-800B-08C09E220C6E}" type="presParOf" srcId="{CCF65F28-119F-40D8-AA52-74C110A9B6A5}" destId="{3C03F50A-4273-465B-A0B1-5EC827512B8D}" srcOrd="1" destOrd="0" presId="urn:microsoft.com/office/officeart/2005/8/layout/orgChart1"/>
    <dgm:cxn modelId="{F1F66174-7157-48D2-8B5A-677F0F8D78CB}" type="presParOf" srcId="{85DA5027-45CF-4DFA-9A93-7CEF67DFAC78}" destId="{85D7152A-571D-4060-9EE4-805B0B6D39D8}" srcOrd="1" destOrd="0" presId="urn:microsoft.com/office/officeart/2005/8/layout/orgChart1"/>
    <dgm:cxn modelId="{1203C219-147A-4CE2-8F09-F6D25EAD507E}" type="presParOf" srcId="{85DA5027-45CF-4DFA-9A93-7CEF67DFAC78}" destId="{FB7D4578-A50B-49D7-8476-4E1BE8349718}" srcOrd="2" destOrd="0" presId="urn:microsoft.com/office/officeart/2005/8/layout/orgChart1"/>
    <dgm:cxn modelId="{C9C77A95-4457-47E7-8711-9B07BE5D1FD9}" type="presParOf" srcId="{6538B18C-14CA-4CCA-AE83-30848C6004F8}" destId="{C51669B5-2160-4884-849F-A21AA40E4B4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43010F8-FE7A-439A-B534-80F50F528982}" type="doc">
      <dgm:prSet loTypeId="urn:microsoft.com/office/officeart/2005/8/layout/vList3#1" loCatId="list" qsTypeId="urn:microsoft.com/office/officeart/2005/8/quickstyle/simple1" qsCatId="simple" csTypeId="urn:microsoft.com/office/officeart/2005/8/colors/accent1_2" csCatId="accent1" phldr="1"/>
      <dgm:spPr/>
      <dgm:t>
        <a:bodyPr/>
        <a:lstStyle/>
        <a:p>
          <a:endParaRPr lang="en-GB"/>
        </a:p>
      </dgm:t>
    </dgm:pt>
    <dgm:pt modelId="{A5528538-872A-44AE-AE62-C9092F3995B9}">
      <dgm:prSet custT="1"/>
      <dgm:spPr/>
      <dgm:t>
        <a:bodyPr/>
        <a:lstStyle/>
        <a:p>
          <a:pPr rtl="0"/>
          <a:r>
            <a:rPr lang="en-GB" sz="1400" dirty="0" smtClean="0">
              <a:solidFill>
                <a:schemeClr val="bg1"/>
              </a:solidFill>
            </a:rPr>
            <a:t>1.</a:t>
          </a:r>
          <a:r>
            <a:rPr lang="hr-HR" sz="1400" dirty="0" smtClean="0">
              <a:solidFill>
                <a:schemeClr val="bg1"/>
              </a:solidFill>
            </a:rPr>
            <a:t> </a:t>
          </a:r>
          <a:r>
            <a:rPr lang="en-GB" sz="1400" dirty="0" smtClean="0">
              <a:solidFill>
                <a:schemeClr val="bg1"/>
              </a:solidFill>
            </a:rPr>
            <a:t>biti pravna osoba  </a:t>
          </a:r>
          <a:endParaRPr lang="en-GB" sz="1400" dirty="0">
            <a:solidFill>
              <a:schemeClr val="bg1"/>
            </a:solidFill>
          </a:endParaRPr>
        </a:p>
      </dgm:t>
    </dgm:pt>
    <dgm:pt modelId="{AA41BA1D-F0DA-4C24-BEEB-A3BAD0D0A3C4}" type="parTrans" cxnId="{10D46009-4507-45A3-A5F9-A244B5C541F1}">
      <dgm:prSet/>
      <dgm:spPr/>
      <dgm:t>
        <a:bodyPr/>
        <a:lstStyle/>
        <a:p>
          <a:endParaRPr lang="en-GB">
            <a:solidFill>
              <a:schemeClr val="bg1"/>
            </a:solidFill>
          </a:endParaRPr>
        </a:p>
      </dgm:t>
    </dgm:pt>
    <dgm:pt modelId="{94CA609B-A71F-404E-AEE8-DA27FFDF4EAE}" type="sibTrans" cxnId="{10D46009-4507-45A3-A5F9-A244B5C541F1}">
      <dgm:prSet/>
      <dgm:spPr/>
      <dgm:t>
        <a:bodyPr/>
        <a:lstStyle/>
        <a:p>
          <a:endParaRPr lang="en-GB">
            <a:solidFill>
              <a:schemeClr val="bg1"/>
            </a:solidFill>
          </a:endParaRPr>
        </a:p>
      </dgm:t>
    </dgm:pt>
    <dgm:pt modelId="{0E8E0714-669B-4755-87E6-7CD1AC164696}">
      <dgm:prSet custT="1"/>
      <dgm:spPr/>
      <dgm:t>
        <a:bodyPr/>
        <a:lstStyle/>
        <a:p>
          <a:pPr rtl="0"/>
          <a:r>
            <a:rPr lang="en-GB" sz="1400" dirty="0" smtClean="0">
              <a:solidFill>
                <a:schemeClr val="bg1"/>
              </a:solidFill>
            </a:rPr>
            <a:t>2.</a:t>
          </a:r>
          <a:r>
            <a:rPr lang="hr-HR" sz="1400" dirty="0" smtClean="0">
              <a:solidFill>
                <a:schemeClr val="bg1"/>
              </a:solidFill>
            </a:rPr>
            <a:t> </a:t>
          </a:r>
          <a:r>
            <a:rPr lang="en-GB" sz="1400" dirty="0" smtClean="0">
              <a:solidFill>
                <a:schemeClr val="bg1"/>
              </a:solidFill>
            </a:rPr>
            <a:t>biti </a:t>
          </a:r>
          <a:r>
            <a:rPr lang="hr-HR" sz="1400" dirty="0" smtClean="0">
              <a:solidFill>
                <a:schemeClr val="bg1"/>
              </a:solidFill>
            </a:rPr>
            <a:t>registriran za obavljanje djelatnosti u RH</a:t>
          </a:r>
          <a:endParaRPr lang="en-GB" sz="1400" dirty="0">
            <a:solidFill>
              <a:schemeClr val="bg1"/>
            </a:solidFill>
          </a:endParaRPr>
        </a:p>
      </dgm:t>
    </dgm:pt>
    <dgm:pt modelId="{D07CFAE9-177A-45DC-8D6F-F5DA82D075EB}" type="parTrans" cxnId="{628DC0C1-CD10-464B-9752-95BFB8219201}">
      <dgm:prSet/>
      <dgm:spPr/>
      <dgm:t>
        <a:bodyPr/>
        <a:lstStyle/>
        <a:p>
          <a:endParaRPr lang="en-GB">
            <a:solidFill>
              <a:schemeClr val="bg1"/>
            </a:solidFill>
          </a:endParaRPr>
        </a:p>
      </dgm:t>
    </dgm:pt>
    <dgm:pt modelId="{549AB6F0-96F6-4714-B214-5EAE588E1B26}" type="sibTrans" cxnId="{628DC0C1-CD10-464B-9752-95BFB8219201}">
      <dgm:prSet/>
      <dgm:spPr/>
      <dgm:t>
        <a:bodyPr/>
        <a:lstStyle/>
        <a:p>
          <a:endParaRPr lang="en-GB">
            <a:solidFill>
              <a:schemeClr val="bg1"/>
            </a:solidFill>
          </a:endParaRPr>
        </a:p>
      </dgm:t>
    </dgm:pt>
    <dgm:pt modelId="{F7DFDE5C-41A7-4616-8988-DA226E78BEB3}">
      <dgm:prSet custT="1"/>
      <dgm:spPr/>
      <dgm:t>
        <a:bodyPr/>
        <a:lstStyle/>
        <a:p>
          <a:pPr rtl="0"/>
          <a:r>
            <a:rPr lang="en-GB" sz="1400" dirty="0" smtClean="0">
              <a:solidFill>
                <a:schemeClr val="bg1"/>
              </a:solidFill>
            </a:rPr>
            <a:t>3.</a:t>
          </a:r>
          <a:r>
            <a:rPr lang="hr-HR" sz="1400" dirty="0" smtClean="0">
              <a:solidFill>
                <a:schemeClr val="bg1"/>
              </a:solidFill>
            </a:rPr>
            <a:t> </a:t>
          </a:r>
          <a:r>
            <a:rPr lang="en-GB" sz="1400" dirty="0" smtClean="0">
              <a:solidFill>
                <a:schemeClr val="bg1"/>
              </a:solidFill>
            </a:rPr>
            <a:t>imati plaćene sve poreze i druga obvezna davanja u skladu s </a:t>
          </a:r>
          <a:r>
            <a:rPr lang="en-GB" sz="1400" dirty="0" err="1" smtClean="0">
              <a:solidFill>
                <a:schemeClr val="bg1"/>
              </a:solidFill>
            </a:rPr>
            <a:t>nacionalnim</a:t>
          </a:r>
          <a:r>
            <a:rPr lang="en-GB" sz="1400" dirty="0" smtClean="0">
              <a:solidFill>
                <a:schemeClr val="bg1"/>
              </a:solidFill>
            </a:rPr>
            <a:t> </a:t>
          </a:r>
          <a:r>
            <a:rPr lang="en-GB" sz="1400" dirty="0" err="1" smtClean="0">
              <a:solidFill>
                <a:schemeClr val="bg1"/>
              </a:solidFill>
            </a:rPr>
            <a:t>zakonodavstvom</a:t>
          </a:r>
          <a:endParaRPr lang="en-GB" sz="1400" dirty="0">
            <a:solidFill>
              <a:schemeClr val="bg1"/>
            </a:solidFill>
          </a:endParaRPr>
        </a:p>
      </dgm:t>
    </dgm:pt>
    <dgm:pt modelId="{97C9311E-836E-4302-8ABC-BBCA9F1A8A3B}" type="parTrans" cxnId="{944E3CBA-BC07-4B16-AA41-0801063A9D20}">
      <dgm:prSet/>
      <dgm:spPr/>
      <dgm:t>
        <a:bodyPr/>
        <a:lstStyle/>
        <a:p>
          <a:endParaRPr lang="en-GB">
            <a:solidFill>
              <a:schemeClr val="bg1"/>
            </a:solidFill>
          </a:endParaRPr>
        </a:p>
      </dgm:t>
    </dgm:pt>
    <dgm:pt modelId="{1765B2D2-5568-481E-B783-C778AAECACA4}" type="sibTrans" cxnId="{944E3CBA-BC07-4B16-AA41-0801063A9D20}">
      <dgm:prSet/>
      <dgm:spPr/>
      <dgm:t>
        <a:bodyPr/>
        <a:lstStyle/>
        <a:p>
          <a:endParaRPr lang="en-GB">
            <a:solidFill>
              <a:schemeClr val="bg1"/>
            </a:solidFill>
          </a:endParaRPr>
        </a:p>
      </dgm:t>
    </dgm:pt>
    <dgm:pt modelId="{431D27A4-4D8D-49FB-A9AC-6EE78D0C822A}">
      <dgm:prSet custT="1"/>
      <dgm:spPr/>
      <dgm:t>
        <a:bodyPr/>
        <a:lstStyle/>
        <a:p>
          <a:pPr rtl="0"/>
          <a:r>
            <a:rPr lang="en-GB" sz="1400" dirty="0" smtClean="0">
              <a:solidFill>
                <a:schemeClr val="bg1"/>
              </a:solidFill>
            </a:rPr>
            <a:t>4.</a:t>
          </a:r>
          <a:r>
            <a:rPr lang="hr-HR" sz="1400" dirty="0" smtClean="0">
              <a:solidFill>
                <a:schemeClr val="bg1"/>
              </a:solidFill>
            </a:rPr>
            <a:t> </a:t>
          </a:r>
          <a:r>
            <a:rPr lang="en-GB" sz="1400" dirty="0" smtClean="0">
              <a:solidFill>
                <a:schemeClr val="bg1"/>
              </a:solidFill>
            </a:rPr>
            <a:t>nije u postupku prestanka rada</a:t>
          </a:r>
          <a:r>
            <a:rPr lang="hr-HR" sz="1400" dirty="0" smtClean="0">
              <a:solidFill>
                <a:schemeClr val="bg1"/>
              </a:solidFill>
            </a:rPr>
            <a:t>;  </a:t>
          </a:r>
          <a:endParaRPr lang="en-GB" sz="1400" dirty="0">
            <a:solidFill>
              <a:schemeClr val="bg1"/>
            </a:solidFill>
          </a:endParaRPr>
        </a:p>
      </dgm:t>
    </dgm:pt>
    <dgm:pt modelId="{466DECC3-77A8-4866-9FF4-8143FD5772DB}" type="parTrans" cxnId="{A0577091-EA23-40AC-B866-175D8F07BA99}">
      <dgm:prSet/>
      <dgm:spPr/>
      <dgm:t>
        <a:bodyPr/>
        <a:lstStyle/>
        <a:p>
          <a:endParaRPr lang="en-GB">
            <a:solidFill>
              <a:schemeClr val="bg1"/>
            </a:solidFill>
          </a:endParaRPr>
        </a:p>
      </dgm:t>
    </dgm:pt>
    <dgm:pt modelId="{DC4CB270-3B7B-4FE1-B64E-88436F33536D}" type="sibTrans" cxnId="{A0577091-EA23-40AC-B866-175D8F07BA99}">
      <dgm:prSet/>
      <dgm:spPr/>
      <dgm:t>
        <a:bodyPr/>
        <a:lstStyle/>
        <a:p>
          <a:endParaRPr lang="en-GB">
            <a:solidFill>
              <a:schemeClr val="bg1"/>
            </a:solidFill>
          </a:endParaRPr>
        </a:p>
      </dgm:t>
    </dgm:pt>
    <dgm:pt modelId="{9D48B698-C367-47E4-823B-C2D7DCC75BC7}">
      <dgm:prSet custT="1"/>
      <dgm:spPr/>
      <dgm:t>
        <a:bodyPr/>
        <a:lstStyle/>
        <a:p>
          <a:pPr rtl="0"/>
          <a:r>
            <a:rPr lang="en-GB" sz="1400" dirty="0" smtClean="0">
              <a:solidFill>
                <a:schemeClr val="bg1"/>
              </a:solidFill>
            </a:rPr>
            <a:t>5.</a:t>
          </a:r>
          <a:r>
            <a:rPr lang="hr-HR" sz="1400" dirty="0" smtClean="0">
              <a:solidFill>
                <a:schemeClr val="bg1"/>
              </a:solidFill>
            </a:rPr>
            <a:t> nije u stečajnom postupku, postupku prisilne naplate ili postupku likvidacije</a:t>
          </a:r>
          <a:r>
            <a:rPr lang="en-GB" sz="1400" dirty="0" smtClean="0">
              <a:solidFill>
                <a:schemeClr val="bg1"/>
              </a:solidFill>
            </a:rPr>
            <a:t>;</a:t>
          </a:r>
          <a:endParaRPr lang="en-GB" sz="1400" dirty="0">
            <a:solidFill>
              <a:schemeClr val="bg1"/>
            </a:solidFill>
          </a:endParaRPr>
        </a:p>
      </dgm:t>
    </dgm:pt>
    <dgm:pt modelId="{6612CD3B-989B-4976-88B6-0732E59E0C37}" type="parTrans" cxnId="{0A0EF28F-7BD8-4D7C-B72A-87375C2359DB}">
      <dgm:prSet/>
      <dgm:spPr/>
      <dgm:t>
        <a:bodyPr/>
        <a:lstStyle/>
        <a:p>
          <a:endParaRPr lang="en-GB">
            <a:solidFill>
              <a:schemeClr val="bg1"/>
            </a:solidFill>
          </a:endParaRPr>
        </a:p>
      </dgm:t>
    </dgm:pt>
    <dgm:pt modelId="{D941D913-149B-4DDA-B930-0AF400A11DB5}" type="sibTrans" cxnId="{0A0EF28F-7BD8-4D7C-B72A-87375C2359DB}">
      <dgm:prSet/>
      <dgm:spPr/>
      <dgm:t>
        <a:bodyPr/>
        <a:lstStyle/>
        <a:p>
          <a:endParaRPr lang="en-GB">
            <a:solidFill>
              <a:schemeClr val="bg1"/>
            </a:solidFill>
          </a:endParaRPr>
        </a:p>
      </dgm:t>
    </dgm:pt>
    <dgm:pt modelId="{616B5E2E-FE67-4115-9B91-C6683E27A435}">
      <dgm:prSet custT="1"/>
      <dgm:spPr/>
      <dgm:t>
        <a:bodyPr/>
        <a:lstStyle/>
        <a:p>
          <a:pPr rtl="0"/>
          <a:r>
            <a:rPr lang="en-GB" sz="1400" dirty="0" smtClean="0">
              <a:solidFill>
                <a:schemeClr val="bg1"/>
              </a:solidFill>
            </a:rPr>
            <a:t>6.</a:t>
          </a:r>
          <a:r>
            <a:rPr lang="hr-HR" sz="1400" dirty="0" smtClean="0">
              <a:solidFill>
                <a:schemeClr val="bg1"/>
              </a:solidFill>
            </a:rPr>
            <a:t> </a:t>
          </a:r>
          <a:r>
            <a:rPr lang="en-GB" sz="1400" dirty="0" smtClean="0">
              <a:solidFill>
                <a:schemeClr val="bg1"/>
              </a:solidFill>
            </a:rPr>
            <a:t>nije prekršio odredbe o namjenskom korištenju sredstava iz Europskog socijalnog fonda i drugih izvora javnih sredstava.</a:t>
          </a:r>
          <a:endParaRPr lang="en-GB" sz="1400" dirty="0">
            <a:solidFill>
              <a:schemeClr val="bg1"/>
            </a:solidFill>
          </a:endParaRPr>
        </a:p>
      </dgm:t>
    </dgm:pt>
    <dgm:pt modelId="{E634E2E4-2D90-48C0-908D-E6ED9F77138F}" type="parTrans" cxnId="{0B033923-A223-4A89-B285-22F72509340E}">
      <dgm:prSet/>
      <dgm:spPr/>
      <dgm:t>
        <a:bodyPr/>
        <a:lstStyle/>
        <a:p>
          <a:endParaRPr lang="en-GB">
            <a:solidFill>
              <a:schemeClr val="bg1"/>
            </a:solidFill>
          </a:endParaRPr>
        </a:p>
      </dgm:t>
    </dgm:pt>
    <dgm:pt modelId="{8B9CC997-CCB5-4D63-866E-47F20BE20291}" type="sibTrans" cxnId="{0B033923-A223-4A89-B285-22F72509340E}">
      <dgm:prSet/>
      <dgm:spPr/>
      <dgm:t>
        <a:bodyPr/>
        <a:lstStyle/>
        <a:p>
          <a:endParaRPr lang="en-GB">
            <a:solidFill>
              <a:schemeClr val="bg1"/>
            </a:solidFill>
          </a:endParaRPr>
        </a:p>
      </dgm:t>
    </dgm:pt>
    <dgm:pt modelId="{DEE66DB0-35E6-4D10-9644-C195ACFC77D7}" type="pres">
      <dgm:prSet presAssocID="{643010F8-FE7A-439A-B534-80F50F528982}" presName="linearFlow" presStyleCnt="0">
        <dgm:presLayoutVars>
          <dgm:dir/>
          <dgm:resizeHandles val="exact"/>
        </dgm:presLayoutVars>
      </dgm:prSet>
      <dgm:spPr/>
      <dgm:t>
        <a:bodyPr/>
        <a:lstStyle/>
        <a:p>
          <a:endParaRPr lang="en-GB"/>
        </a:p>
      </dgm:t>
    </dgm:pt>
    <dgm:pt modelId="{31097ED0-81DD-4EA0-B6CE-9064E6692AA3}" type="pres">
      <dgm:prSet presAssocID="{A5528538-872A-44AE-AE62-C9092F3995B9}" presName="composite" presStyleCnt="0"/>
      <dgm:spPr/>
    </dgm:pt>
    <dgm:pt modelId="{29B25B1E-E51F-4E5E-8D9C-35B1FF247E1C}" type="pres">
      <dgm:prSet presAssocID="{A5528538-872A-44AE-AE62-C9092F3995B9}" presName="imgShp" presStyleLbl="fgImgPlace1" presStyleIdx="0" presStyleCnt="6" custLinFactX="-19601" custLinFactNeighborX="-100000" custLinFactNeighborY="-184"/>
      <dgm:spPr>
        <a:blipFill rotWithShape="1">
          <a:blip xmlns:r="http://schemas.openxmlformats.org/officeDocument/2006/relationships" r:embed="rId1"/>
          <a:stretch>
            <a:fillRect/>
          </a:stretch>
        </a:blipFill>
      </dgm:spPr>
    </dgm:pt>
    <dgm:pt modelId="{7A81BA13-289D-4FDD-A1C1-AF8D290CC838}" type="pres">
      <dgm:prSet presAssocID="{A5528538-872A-44AE-AE62-C9092F3995B9}" presName="txShp" presStyleLbl="node1" presStyleIdx="0" presStyleCnt="6" custScaleX="123462" custLinFactNeighborX="-110" custLinFactNeighborY="-202">
        <dgm:presLayoutVars>
          <dgm:bulletEnabled val="1"/>
        </dgm:presLayoutVars>
      </dgm:prSet>
      <dgm:spPr/>
      <dgm:t>
        <a:bodyPr/>
        <a:lstStyle/>
        <a:p>
          <a:endParaRPr lang="en-GB"/>
        </a:p>
      </dgm:t>
    </dgm:pt>
    <dgm:pt modelId="{4CB8C49A-51B4-4DB9-9024-E3164145D4AE}" type="pres">
      <dgm:prSet presAssocID="{94CA609B-A71F-404E-AEE8-DA27FFDF4EAE}" presName="spacing" presStyleCnt="0"/>
      <dgm:spPr/>
    </dgm:pt>
    <dgm:pt modelId="{2B15A7C0-A1B6-4703-806F-3F37A4D65DE4}" type="pres">
      <dgm:prSet presAssocID="{0E8E0714-669B-4755-87E6-7CD1AC164696}" presName="composite" presStyleCnt="0"/>
      <dgm:spPr/>
    </dgm:pt>
    <dgm:pt modelId="{18314AF5-1B41-4A68-869B-332558B8D4E4}" type="pres">
      <dgm:prSet presAssocID="{0E8E0714-669B-4755-87E6-7CD1AC164696}" presName="imgShp" presStyleLbl="fgImgPlace1" presStyleIdx="1" presStyleCnt="6" custScaleX="102173" custLinFactX="-18515" custLinFactNeighborX="-100000" custLinFactNeighborY="433"/>
      <dgm:spPr>
        <a:blipFill rotWithShape="1">
          <a:blip xmlns:r="http://schemas.openxmlformats.org/officeDocument/2006/relationships" r:embed="rId1"/>
          <a:stretch>
            <a:fillRect/>
          </a:stretch>
        </a:blipFill>
      </dgm:spPr>
    </dgm:pt>
    <dgm:pt modelId="{E2BAC74F-AFB0-44D5-88FA-0CCAA6514846}" type="pres">
      <dgm:prSet presAssocID="{0E8E0714-669B-4755-87E6-7CD1AC164696}" presName="txShp" presStyleLbl="node1" presStyleIdx="1" presStyleCnt="6" custScaleX="123682">
        <dgm:presLayoutVars>
          <dgm:bulletEnabled val="1"/>
        </dgm:presLayoutVars>
      </dgm:prSet>
      <dgm:spPr/>
      <dgm:t>
        <a:bodyPr/>
        <a:lstStyle/>
        <a:p>
          <a:endParaRPr lang="en-GB"/>
        </a:p>
      </dgm:t>
    </dgm:pt>
    <dgm:pt modelId="{238491C7-C501-4701-96F0-9AD2051CA4B8}" type="pres">
      <dgm:prSet presAssocID="{549AB6F0-96F6-4714-B214-5EAE588E1B26}" presName="spacing" presStyleCnt="0"/>
      <dgm:spPr/>
    </dgm:pt>
    <dgm:pt modelId="{B5BC8CD2-9EE6-4FC9-90F2-EF2484244A6B}" type="pres">
      <dgm:prSet presAssocID="{F7DFDE5C-41A7-4616-8988-DA226E78BEB3}" presName="composite" presStyleCnt="0"/>
      <dgm:spPr/>
    </dgm:pt>
    <dgm:pt modelId="{263DF6E0-CE0F-42F1-B51E-A783C0CD99BE}" type="pres">
      <dgm:prSet presAssocID="{F7DFDE5C-41A7-4616-8988-DA226E78BEB3}" presName="imgShp" presStyleLbl="fgImgPlace1" presStyleIdx="2" presStyleCnt="6" custLinFactX="-19601" custLinFactNeighborX="-100000" custLinFactNeighborY="1050"/>
      <dgm:spPr>
        <a:blipFill rotWithShape="1">
          <a:blip xmlns:r="http://schemas.openxmlformats.org/officeDocument/2006/relationships" r:embed="rId1"/>
          <a:stretch>
            <a:fillRect/>
          </a:stretch>
        </a:blipFill>
      </dgm:spPr>
    </dgm:pt>
    <dgm:pt modelId="{25B8AFFA-C31B-4180-A809-21524805B644}" type="pres">
      <dgm:prSet presAssocID="{F7DFDE5C-41A7-4616-8988-DA226E78BEB3}" presName="txShp" presStyleLbl="node1" presStyleIdx="2" presStyleCnt="6" custScaleX="123682">
        <dgm:presLayoutVars>
          <dgm:bulletEnabled val="1"/>
        </dgm:presLayoutVars>
      </dgm:prSet>
      <dgm:spPr/>
      <dgm:t>
        <a:bodyPr/>
        <a:lstStyle/>
        <a:p>
          <a:endParaRPr lang="en-GB"/>
        </a:p>
      </dgm:t>
    </dgm:pt>
    <dgm:pt modelId="{5974EAFA-A616-4A84-AAC7-9C4FF3A28107}" type="pres">
      <dgm:prSet presAssocID="{1765B2D2-5568-481E-B783-C778AAECACA4}" presName="spacing" presStyleCnt="0"/>
      <dgm:spPr/>
    </dgm:pt>
    <dgm:pt modelId="{C1AA956F-012E-41A4-B250-D3FB9C488CF3}" type="pres">
      <dgm:prSet presAssocID="{431D27A4-4D8D-49FB-A9AC-6EE78D0C822A}" presName="composite" presStyleCnt="0"/>
      <dgm:spPr/>
    </dgm:pt>
    <dgm:pt modelId="{50E3D2A1-8009-4444-97B2-229ED3BEE555}" type="pres">
      <dgm:prSet presAssocID="{431D27A4-4D8D-49FB-A9AC-6EE78D0C822A}" presName="imgShp" presStyleLbl="fgImgPlace1" presStyleIdx="3" presStyleCnt="6" custLinFactX="-19601" custLinFactNeighborX="-100000" custLinFactNeighborY="1667"/>
      <dgm:spPr>
        <a:blipFill rotWithShape="1">
          <a:blip xmlns:r="http://schemas.openxmlformats.org/officeDocument/2006/relationships" r:embed="rId1"/>
          <a:stretch>
            <a:fillRect/>
          </a:stretch>
        </a:blipFill>
      </dgm:spPr>
    </dgm:pt>
    <dgm:pt modelId="{BCE6BF67-2B3C-44E5-8EE9-C980F10B94EA}" type="pres">
      <dgm:prSet presAssocID="{431D27A4-4D8D-49FB-A9AC-6EE78D0C822A}" presName="txShp" presStyleLbl="node1" presStyleIdx="3" presStyleCnt="6" custScaleX="123682" custLinFactNeighborX="0" custLinFactNeighborY="1667">
        <dgm:presLayoutVars>
          <dgm:bulletEnabled val="1"/>
        </dgm:presLayoutVars>
      </dgm:prSet>
      <dgm:spPr/>
      <dgm:t>
        <a:bodyPr/>
        <a:lstStyle/>
        <a:p>
          <a:endParaRPr lang="en-GB"/>
        </a:p>
      </dgm:t>
    </dgm:pt>
    <dgm:pt modelId="{8CD10735-DF83-4E8C-A631-CBF90F426A5C}" type="pres">
      <dgm:prSet presAssocID="{DC4CB270-3B7B-4FE1-B64E-88436F33536D}" presName="spacing" presStyleCnt="0"/>
      <dgm:spPr/>
    </dgm:pt>
    <dgm:pt modelId="{E57CE4A7-B6BC-4924-B53C-6DA73321C995}" type="pres">
      <dgm:prSet presAssocID="{9D48B698-C367-47E4-823B-C2D7DCC75BC7}" presName="composite" presStyleCnt="0"/>
      <dgm:spPr/>
    </dgm:pt>
    <dgm:pt modelId="{AE866A7D-72A6-460C-A7DA-80EA72F072BF}" type="pres">
      <dgm:prSet presAssocID="{9D48B698-C367-47E4-823B-C2D7DCC75BC7}" presName="imgShp" presStyleLbl="fgImgPlace1" presStyleIdx="4" presStyleCnt="6" custLinFactX="-19601" custLinFactNeighborX="-100000" custLinFactNeighborY="2284"/>
      <dgm:spPr>
        <a:blipFill rotWithShape="1">
          <a:blip xmlns:r="http://schemas.openxmlformats.org/officeDocument/2006/relationships" r:embed="rId1"/>
          <a:stretch>
            <a:fillRect/>
          </a:stretch>
        </a:blipFill>
      </dgm:spPr>
    </dgm:pt>
    <dgm:pt modelId="{C508729E-2387-4460-B29D-B5C3F0C2FAA5}" type="pres">
      <dgm:prSet presAssocID="{9D48B698-C367-47E4-823B-C2D7DCC75BC7}" presName="txShp" presStyleLbl="node1" presStyleIdx="4" presStyleCnt="6" custScaleX="123683">
        <dgm:presLayoutVars>
          <dgm:bulletEnabled val="1"/>
        </dgm:presLayoutVars>
      </dgm:prSet>
      <dgm:spPr/>
      <dgm:t>
        <a:bodyPr/>
        <a:lstStyle/>
        <a:p>
          <a:endParaRPr lang="en-GB"/>
        </a:p>
      </dgm:t>
    </dgm:pt>
    <dgm:pt modelId="{1F2BE7AF-5E39-4C06-93C2-22B9D98766FB}" type="pres">
      <dgm:prSet presAssocID="{D941D913-149B-4DDA-B930-0AF400A11DB5}" presName="spacing" presStyleCnt="0"/>
      <dgm:spPr/>
    </dgm:pt>
    <dgm:pt modelId="{E59F1364-5C90-4ADF-B5A3-8FEFA246644B}" type="pres">
      <dgm:prSet presAssocID="{616B5E2E-FE67-4115-9B91-C6683E27A435}" presName="composite" presStyleCnt="0"/>
      <dgm:spPr/>
    </dgm:pt>
    <dgm:pt modelId="{A02E8AFB-48E5-4393-ADCF-997BC0096FD9}" type="pres">
      <dgm:prSet presAssocID="{616B5E2E-FE67-4115-9B91-C6683E27A435}" presName="imgShp" presStyleLbl="fgImgPlace1" presStyleIdx="5" presStyleCnt="6" custLinFactX="-19601" custLinFactNeighborX="-100000" custLinFactNeighborY="2901"/>
      <dgm:spPr>
        <a:blipFill rotWithShape="1">
          <a:blip xmlns:r="http://schemas.openxmlformats.org/officeDocument/2006/relationships" r:embed="rId1"/>
          <a:stretch>
            <a:fillRect/>
          </a:stretch>
        </a:blipFill>
      </dgm:spPr>
    </dgm:pt>
    <dgm:pt modelId="{B6474C7B-F887-4630-BD83-1C0E920B736D}" type="pres">
      <dgm:prSet presAssocID="{616B5E2E-FE67-4115-9B91-C6683E27A435}" presName="txShp" presStyleLbl="node1" presStyleIdx="5" presStyleCnt="6" custScaleX="123682">
        <dgm:presLayoutVars>
          <dgm:bulletEnabled val="1"/>
        </dgm:presLayoutVars>
      </dgm:prSet>
      <dgm:spPr/>
      <dgm:t>
        <a:bodyPr/>
        <a:lstStyle/>
        <a:p>
          <a:endParaRPr lang="en-GB"/>
        </a:p>
      </dgm:t>
    </dgm:pt>
  </dgm:ptLst>
  <dgm:cxnLst>
    <dgm:cxn modelId="{0B033923-A223-4A89-B285-22F72509340E}" srcId="{643010F8-FE7A-439A-B534-80F50F528982}" destId="{616B5E2E-FE67-4115-9B91-C6683E27A435}" srcOrd="5" destOrd="0" parTransId="{E634E2E4-2D90-48C0-908D-E6ED9F77138F}" sibTransId="{8B9CC997-CCB5-4D63-866E-47F20BE20291}"/>
    <dgm:cxn modelId="{0A0EF28F-7BD8-4D7C-B72A-87375C2359DB}" srcId="{643010F8-FE7A-439A-B534-80F50F528982}" destId="{9D48B698-C367-47E4-823B-C2D7DCC75BC7}" srcOrd="4" destOrd="0" parTransId="{6612CD3B-989B-4976-88B6-0732E59E0C37}" sibTransId="{D941D913-149B-4DDA-B930-0AF400A11DB5}"/>
    <dgm:cxn modelId="{8032C570-3D86-481B-B8D7-15ADCF655230}" type="presOf" srcId="{F7DFDE5C-41A7-4616-8988-DA226E78BEB3}" destId="{25B8AFFA-C31B-4180-A809-21524805B644}" srcOrd="0" destOrd="0" presId="urn:microsoft.com/office/officeart/2005/8/layout/vList3#1"/>
    <dgm:cxn modelId="{A830EC35-652A-491C-9524-4DABAEF5998C}" type="presOf" srcId="{9D48B698-C367-47E4-823B-C2D7DCC75BC7}" destId="{C508729E-2387-4460-B29D-B5C3F0C2FAA5}" srcOrd="0" destOrd="0" presId="urn:microsoft.com/office/officeart/2005/8/layout/vList3#1"/>
    <dgm:cxn modelId="{628DC0C1-CD10-464B-9752-95BFB8219201}" srcId="{643010F8-FE7A-439A-B534-80F50F528982}" destId="{0E8E0714-669B-4755-87E6-7CD1AC164696}" srcOrd="1" destOrd="0" parTransId="{D07CFAE9-177A-45DC-8D6F-F5DA82D075EB}" sibTransId="{549AB6F0-96F6-4714-B214-5EAE588E1B26}"/>
    <dgm:cxn modelId="{AAF83174-774B-44D9-96E8-E28906DE98A8}" type="presOf" srcId="{643010F8-FE7A-439A-B534-80F50F528982}" destId="{DEE66DB0-35E6-4D10-9644-C195ACFC77D7}" srcOrd="0" destOrd="0" presId="urn:microsoft.com/office/officeart/2005/8/layout/vList3#1"/>
    <dgm:cxn modelId="{A55367FF-FE63-4261-A2C4-9D7ACDC8A191}" type="presOf" srcId="{0E8E0714-669B-4755-87E6-7CD1AC164696}" destId="{E2BAC74F-AFB0-44D5-88FA-0CCAA6514846}" srcOrd="0" destOrd="0" presId="urn:microsoft.com/office/officeart/2005/8/layout/vList3#1"/>
    <dgm:cxn modelId="{79BC4263-7062-468D-BFC7-9D57686DEBB0}" type="presOf" srcId="{431D27A4-4D8D-49FB-A9AC-6EE78D0C822A}" destId="{BCE6BF67-2B3C-44E5-8EE9-C980F10B94EA}" srcOrd="0" destOrd="0" presId="urn:microsoft.com/office/officeart/2005/8/layout/vList3#1"/>
    <dgm:cxn modelId="{74BDA585-AD97-47DE-8AE1-58C8DA6EDAC0}" type="presOf" srcId="{A5528538-872A-44AE-AE62-C9092F3995B9}" destId="{7A81BA13-289D-4FDD-A1C1-AF8D290CC838}" srcOrd="0" destOrd="0" presId="urn:microsoft.com/office/officeart/2005/8/layout/vList3#1"/>
    <dgm:cxn modelId="{10D46009-4507-45A3-A5F9-A244B5C541F1}" srcId="{643010F8-FE7A-439A-B534-80F50F528982}" destId="{A5528538-872A-44AE-AE62-C9092F3995B9}" srcOrd="0" destOrd="0" parTransId="{AA41BA1D-F0DA-4C24-BEEB-A3BAD0D0A3C4}" sibTransId="{94CA609B-A71F-404E-AEE8-DA27FFDF4EAE}"/>
    <dgm:cxn modelId="{944E3CBA-BC07-4B16-AA41-0801063A9D20}" srcId="{643010F8-FE7A-439A-B534-80F50F528982}" destId="{F7DFDE5C-41A7-4616-8988-DA226E78BEB3}" srcOrd="2" destOrd="0" parTransId="{97C9311E-836E-4302-8ABC-BBCA9F1A8A3B}" sibTransId="{1765B2D2-5568-481E-B783-C778AAECACA4}"/>
    <dgm:cxn modelId="{A0577091-EA23-40AC-B866-175D8F07BA99}" srcId="{643010F8-FE7A-439A-B534-80F50F528982}" destId="{431D27A4-4D8D-49FB-A9AC-6EE78D0C822A}" srcOrd="3" destOrd="0" parTransId="{466DECC3-77A8-4866-9FF4-8143FD5772DB}" sibTransId="{DC4CB270-3B7B-4FE1-B64E-88436F33536D}"/>
    <dgm:cxn modelId="{EB7404FA-73C4-44FA-83DF-2FA03397CBA8}" type="presOf" srcId="{616B5E2E-FE67-4115-9B91-C6683E27A435}" destId="{B6474C7B-F887-4630-BD83-1C0E920B736D}" srcOrd="0" destOrd="0" presId="urn:microsoft.com/office/officeart/2005/8/layout/vList3#1"/>
    <dgm:cxn modelId="{CD7F4E96-53D9-47F1-A1B0-DA082E06BA79}" type="presParOf" srcId="{DEE66DB0-35E6-4D10-9644-C195ACFC77D7}" destId="{31097ED0-81DD-4EA0-B6CE-9064E6692AA3}" srcOrd="0" destOrd="0" presId="urn:microsoft.com/office/officeart/2005/8/layout/vList3#1"/>
    <dgm:cxn modelId="{5768638B-2372-46D7-B654-F6FEE6A833FD}" type="presParOf" srcId="{31097ED0-81DD-4EA0-B6CE-9064E6692AA3}" destId="{29B25B1E-E51F-4E5E-8D9C-35B1FF247E1C}" srcOrd="0" destOrd="0" presId="urn:microsoft.com/office/officeart/2005/8/layout/vList3#1"/>
    <dgm:cxn modelId="{FE4BE079-63C3-4181-988A-FFCD1698EAAF}" type="presParOf" srcId="{31097ED0-81DD-4EA0-B6CE-9064E6692AA3}" destId="{7A81BA13-289D-4FDD-A1C1-AF8D290CC838}" srcOrd="1" destOrd="0" presId="urn:microsoft.com/office/officeart/2005/8/layout/vList3#1"/>
    <dgm:cxn modelId="{592A9C33-27AE-4AEF-BAD7-0CA706B0920C}" type="presParOf" srcId="{DEE66DB0-35E6-4D10-9644-C195ACFC77D7}" destId="{4CB8C49A-51B4-4DB9-9024-E3164145D4AE}" srcOrd="1" destOrd="0" presId="urn:microsoft.com/office/officeart/2005/8/layout/vList3#1"/>
    <dgm:cxn modelId="{51D104A5-36A3-4B5C-978C-803C598079F3}" type="presParOf" srcId="{DEE66DB0-35E6-4D10-9644-C195ACFC77D7}" destId="{2B15A7C0-A1B6-4703-806F-3F37A4D65DE4}" srcOrd="2" destOrd="0" presId="urn:microsoft.com/office/officeart/2005/8/layout/vList3#1"/>
    <dgm:cxn modelId="{360D8BA8-2E29-42A9-91F5-989C1C57D1ED}" type="presParOf" srcId="{2B15A7C0-A1B6-4703-806F-3F37A4D65DE4}" destId="{18314AF5-1B41-4A68-869B-332558B8D4E4}" srcOrd="0" destOrd="0" presId="urn:microsoft.com/office/officeart/2005/8/layout/vList3#1"/>
    <dgm:cxn modelId="{D18582C9-4725-438D-AD8F-BC1F2D0B2D99}" type="presParOf" srcId="{2B15A7C0-A1B6-4703-806F-3F37A4D65DE4}" destId="{E2BAC74F-AFB0-44D5-88FA-0CCAA6514846}" srcOrd="1" destOrd="0" presId="urn:microsoft.com/office/officeart/2005/8/layout/vList3#1"/>
    <dgm:cxn modelId="{43814C5C-52BD-4A41-A616-0A49BAEE27E0}" type="presParOf" srcId="{DEE66DB0-35E6-4D10-9644-C195ACFC77D7}" destId="{238491C7-C501-4701-96F0-9AD2051CA4B8}" srcOrd="3" destOrd="0" presId="urn:microsoft.com/office/officeart/2005/8/layout/vList3#1"/>
    <dgm:cxn modelId="{0591C2B0-3DDC-42E4-9965-4B7BC72C0043}" type="presParOf" srcId="{DEE66DB0-35E6-4D10-9644-C195ACFC77D7}" destId="{B5BC8CD2-9EE6-4FC9-90F2-EF2484244A6B}" srcOrd="4" destOrd="0" presId="urn:microsoft.com/office/officeart/2005/8/layout/vList3#1"/>
    <dgm:cxn modelId="{C5AB3D5D-3B93-411D-96D6-D3C3B39CEE02}" type="presParOf" srcId="{B5BC8CD2-9EE6-4FC9-90F2-EF2484244A6B}" destId="{263DF6E0-CE0F-42F1-B51E-A783C0CD99BE}" srcOrd="0" destOrd="0" presId="urn:microsoft.com/office/officeart/2005/8/layout/vList3#1"/>
    <dgm:cxn modelId="{DD12B08A-A647-4045-9C08-F01E08E704C5}" type="presParOf" srcId="{B5BC8CD2-9EE6-4FC9-90F2-EF2484244A6B}" destId="{25B8AFFA-C31B-4180-A809-21524805B644}" srcOrd="1" destOrd="0" presId="urn:microsoft.com/office/officeart/2005/8/layout/vList3#1"/>
    <dgm:cxn modelId="{E38CDED7-8655-408F-A8C1-3DC1735FF911}" type="presParOf" srcId="{DEE66DB0-35E6-4D10-9644-C195ACFC77D7}" destId="{5974EAFA-A616-4A84-AAC7-9C4FF3A28107}" srcOrd="5" destOrd="0" presId="urn:microsoft.com/office/officeart/2005/8/layout/vList3#1"/>
    <dgm:cxn modelId="{9E0E31B0-F916-408A-AA33-2D3EF6EB87A4}" type="presParOf" srcId="{DEE66DB0-35E6-4D10-9644-C195ACFC77D7}" destId="{C1AA956F-012E-41A4-B250-D3FB9C488CF3}" srcOrd="6" destOrd="0" presId="urn:microsoft.com/office/officeart/2005/8/layout/vList3#1"/>
    <dgm:cxn modelId="{AD45FA2B-04CA-4414-A97E-E5CFD9A2ED26}" type="presParOf" srcId="{C1AA956F-012E-41A4-B250-D3FB9C488CF3}" destId="{50E3D2A1-8009-4444-97B2-229ED3BEE555}" srcOrd="0" destOrd="0" presId="urn:microsoft.com/office/officeart/2005/8/layout/vList3#1"/>
    <dgm:cxn modelId="{C1ED21D9-41F9-4D3C-B094-7A8610B6252B}" type="presParOf" srcId="{C1AA956F-012E-41A4-B250-D3FB9C488CF3}" destId="{BCE6BF67-2B3C-44E5-8EE9-C980F10B94EA}" srcOrd="1" destOrd="0" presId="urn:microsoft.com/office/officeart/2005/8/layout/vList3#1"/>
    <dgm:cxn modelId="{29D54465-8338-4EE0-9C3C-9CEC3732B421}" type="presParOf" srcId="{DEE66DB0-35E6-4D10-9644-C195ACFC77D7}" destId="{8CD10735-DF83-4E8C-A631-CBF90F426A5C}" srcOrd="7" destOrd="0" presId="urn:microsoft.com/office/officeart/2005/8/layout/vList3#1"/>
    <dgm:cxn modelId="{DD579C1B-0C55-4AC4-9FAD-6CF6A33F0035}" type="presParOf" srcId="{DEE66DB0-35E6-4D10-9644-C195ACFC77D7}" destId="{E57CE4A7-B6BC-4924-B53C-6DA73321C995}" srcOrd="8" destOrd="0" presId="urn:microsoft.com/office/officeart/2005/8/layout/vList3#1"/>
    <dgm:cxn modelId="{E76ED8BF-96A0-4BD3-A864-30D6F66689B7}" type="presParOf" srcId="{E57CE4A7-B6BC-4924-B53C-6DA73321C995}" destId="{AE866A7D-72A6-460C-A7DA-80EA72F072BF}" srcOrd="0" destOrd="0" presId="urn:microsoft.com/office/officeart/2005/8/layout/vList3#1"/>
    <dgm:cxn modelId="{B01CB357-431A-4442-823A-E3F1A82F2C73}" type="presParOf" srcId="{E57CE4A7-B6BC-4924-B53C-6DA73321C995}" destId="{C508729E-2387-4460-B29D-B5C3F0C2FAA5}" srcOrd="1" destOrd="0" presId="urn:microsoft.com/office/officeart/2005/8/layout/vList3#1"/>
    <dgm:cxn modelId="{869079EE-B611-48B6-BD63-0EA90D1B4C5F}" type="presParOf" srcId="{DEE66DB0-35E6-4D10-9644-C195ACFC77D7}" destId="{1F2BE7AF-5E39-4C06-93C2-22B9D98766FB}" srcOrd="9" destOrd="0" presId="urn:microsoft.com/office/officeart/2005/8/layout/vList3#1"/>
    <dgm:cxn modelId="{8E91AC44-D459-444C-AF32-FD922409FC39}" type="presParOf" srcId="{DEE66DB0-35E6-4D10-9644-C195ACFC77D7}" destId="{E59F1364-5C90-4ADF-B5A3-8FEFA246644B}" srcOrd="10" destOrd="0" presId="urn:microsoft.com/office/officeart/2005/8/layout/vList3#1"/>
    <dgm:cxn modelId="{6268DAAD-DC2E-4B87-BBD2-FCAB3E886163}" type="presParOf" srcId="{E59F1364-5C90-4ADF-B5A3-8FEFA246644B}" destId="{A02E8AFB-48E5-4393-ADCF-997BC0096FD9}" srcOrd="0" destOrd="0" presId="urn:microsoft.com/office/officeart/2005/8/layout/vList3#1"/>
    <dgm:cxn modelId="{E6E24BB2-2BDD-4D95-81AA-7D8E410D09D9}" type="presParOf" srcId="{E59F1364-5C90-4ADF-B5A3-8FEFA246644B}" destId="{B6474C7B-F887-4630-BD83-1C0E920B736D}"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2E32C63-A7BB-451F-81D3-9FB966719F26}" type="datetimeFigureOut">
              <a:rPr lang="en-GB" smtClean="0"/>
              <a:t>10/03/2015</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56BEACB9-5010-4AA3-A783-0C6AFB003D0B}" type="slidenum">
              <a:rPr lang="en-GB" smtClean="0"/>
              <a:t>‹#›</a:t>
            </a:fld>
            <a:endParaRPr lang="en-GB"/>
          </a:p>
        </p:txBody>
      </p:sp>
    </p:spTree>
    <p:extLst>
      <p:ext uri="{BB962C8B-B14F-4D97-AF65-F5344CB8AC3E}">
        <p14:creationId xmlns:p14="http://schemas.microsoft.com/office/powerpoint/2010/main" val="390074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339588B-A997-4C82-A8C9-8E5E170E66B4}" type="datetimeFigureOut">
              <a:rPr lang="en-GB" smtClean="0"/>
              <a:pPr/>
              <a:t>10/03/2015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7445994-E5F9-4A98-A07A-19F760292A5E}" type="slidenum">
              <a:rPr lang="en-GB" smtClean="0"/>
              <a:pPr/>
              <a:t>‹#›</a:t>
            </a:fld>
            <a:endParaRPr lang="en-GB"/>
          </a:p>
        </p:txBody>
      </p:sp>
    </p:spTree>
    <p:extLst>
      <p:ext uri="{BB962C8B-B14F-4D97-AF65-F5344CB8AC3E}">
        <p14:creationId xmlns:p14="http://schemas.microsoft.com/office/powerpoint/2010/main" val="1592417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D7445994-E5F9-4A98-A07A-19F760292A5E}" type="slidenum">
              <a:rPr lang="en-GB" smtClean="0"/>
              <a:pPr/>
              <a:t>1</a:t>
            </a:fld>
            <a:endParaRPr lang="en-GB"/>
          </a:p>
        </p:txBody>
      </p:sp>
    </p:spTree>
    <p:extLst>
      <p:ext uri="{BB962C8B-B14F-4D97-AF65-F5344CB8AC3E}">
        <p14:creationId xmlns:p14="http://schemas.microsoft.com/office/powerpoint/2010/main" val="1788923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D7445994-E5F9-4A98-A07A-19F760292A5E}" type="slidenum">
              <a:rPr lang="en-GB" smtClean="0"/>
              <a:pPr/>
              <a:t>2</a:t>
            </a:fld>
            <a:endParaRPr lang="en-GB"/>
          </a:p>
        </p:txBody>
      </p:sp>
    </p:spTree>
    <p:extLst>
      <p:ext uri="{BB962C8B-B14F-4D97-AF65-F5344CB8AC3E}">
        <p14:creationId xmlns:p14="http://schemas.microsoft.com/office/powerpoint/2010/main" val="1611078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Tree>
    <p:extLst>
      <p:ext uri="{BB962C8B-B14F-4D97-AF65-F5344CB8AC3E}">
        <p14:creationId xmlns:p14="http://schemas.microsoft.com/office/powerpoint/2010/main" val="62709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r-HR" dirty="0" smtClean="0"/>
              <a:t>- značajna motorička oštećenja zbog kojih nisu u mogućnosti obavljati osnovne životne radnje i/ili samostalno sudjelovati u odgojno-obrazovnim aktivnostima,</a:t>
            </a:r>
          </a:p>
          <a:p>
            <a:r>
              <a:rPr lang="hr-HR" dirty="0" smtClean="0"/>
              <a:t>- značajne teškoće u komunikaciji i socijalnim interakcijama koje onemogućavaju učenika u samostalnom izvršavanju odgojno-obrazovnih aktivnosti (poremećaji iz autističnog spektra, poremećaji socijalnog funkcioniranja, neurotski i somatsko-psihološki poremećaji), </a:t>
            </a:r>
          </a:p>
          <a:p>
            <a:r>
              <a:rPr lang="hr-HR" dirty="0" smtClean="0"/>
              <a:t>- teškoće u intelektualnom funkcioniranju zbog kojih nisu u mogućnosti samostalno sudjelovati u odgojno-obrazovnim aktivnostima u uvjetima koje redovita ili posebna ustanova ima osigurane, ali mogu pratiti utvrđen primjereni program odgoja i obrazovanja, </a:t>
            </a:r>
          </a:p>
          <a:p>
            <a:r>
              <a:rPr lang="hr-HR" dirty="0" smtClean="0"/>
              <a:t>- senzoričke teškoće povezane s oštećenjem vida ili oštećenjem sluha zbog kojih nisu u mogućnosti samostalno sudjelovati u odgojno-obrazovnim aktivnostima,</a:t>
            </a:r>
          </a:p>
          <a:p>
            <a:r>
              <a:rPr lang="hr-HR" dirty="0" smtClean="0"/>
              <a:t>- ponašanja koja ih značajno ometaju u funkcioniranju i ugrožavaju njihovu fizičku sigurnost i fizičku sigurnost drugih učenika, a uključeni su u neki od oblika psihosocijalnih tretmana izvan školske ustanove. </a:t>
            </a:r>
          </a:p>
          <a:p>
            <a:endParaRPr lang="hr-HR" dirty="0"/>
          </a:p>
        </p:txBody>
      </p:sp>
      <p:sp>
        <p:nvSpPr>
          <p:cNvPr id="4" name="Slide Number Placeholder 3"/>
          <p:cNvSpPr>
            <a:spLocks noGrp="1"/>
          </p:cNvSpPr>
          <p:nvPr>
            <p:ph type="sldNum" sz="quarter" idx="10"/>
          </p:nvPr>
        </p:nvSpPr>
        <p:spPr/>
        <p:txBody>
          <a:bodyPr/>
          <a:lstStyle/>
          <a:p>
            <a:fld id="{D7445994-E5F9-4A98-A07A-19F760292A5E}" type="slidenum">
              <a:rPr lang="en-GB" smtClean="0"/>
              <a:pPr/>
              <a:t>12</a:t>
            </a:fld>
            <a:endParaRPr lang="en-GB"/>
          </a:p>
        </p:txBody>
      </p:sp>
    </p:spTree>
    <p:extLst>
      <p:ext uri="{BB962C8B-B14F-4D97-AF65-F5344CB8AC3E}">
        <p14:creationId xmlns:p14="http://schemas.microsoft.com/office/powerpoint/2010/main" val="2060341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D7445994-E5F9-4A98-A07A-19F760292A5E}" type="slidenum">
              <a:rPr lang="en-GB" smtClean="0"/>
              <a:pPr/>
              <a:t>16</a:t>
            </a:fld>
            <a:endParaRPr lang="en-GB"/>
          </a:p>
        </p:txBody>
      </p:sp>
    </p:spTree>
    <p:extLst>
      <p:ext uri="{BB962C8B-B14F-4D97-AF65-F5344CB8AC3E}">
        <p14:creationId xmlns:p14="http://schemas.microsoft.com/office/powerpoint/2010/main" val="2955756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p:spPr>
        <p:txBody>
          <a:bodyPr/>
          <a:lstStyle/>
          <a:p>
            <a:endParaRPr lang="en-US" smtClean="0"/>
          </a:p>
        </p:txBody>
      </p:sp>
      <p:sp>
        <p:nvSpPr>
          <p:cNvPr id="73732" name="Slide Number Placeholder 3"/>
          <p:cNvSpPr>
            <a:spLocks noGrp="1"/>
          </p:cNvSpPr>
          <p:nvPr>
            <p:ph type="sldNum" sz="quarter" idx="5"/>
          </p:nvPr>
        </p:nvSpPr>
        <p:spPr>
          <a:noFill/>
          <a:ln>
            <a:miter lim="800000"/>
            <a:headEnd/>
            <a:tailEnd/>
          </a:ln>
        </p:spPr>
        <p:txBody>
          <a:bodyPr/>
          <a:lstStyle/>
          <a:p>
            <a:fld id="{D60CE830-B18B-4AA9-B2E8-A1ADEF335AEB}" type="slidenum">
              <a:rPr lang="hr-HR" smtClean="0"/>
              <a:pPr/>
              <a:t>68</a:t>
            </a:fld>
            <a:endParaRPr lang="hr-HR" smtClean="0"/>
          </a:p>
        </p:txBody>
      </p:sp>
    </p:spTree>
    <p:extLst>
      <p:ext uri="{BB962C8B-B14F-4D97-AF65-F5344CB8AC3E}">
        <p14:creationId xmlns:p14="http://schemas.microsoft.com/office/powerpoint/2010/main" val="811446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D7445994-E5F9-4A98-A07A-19F760292A5E}" type="slidenum">
              <a:rPr lang="en-GB" smtClean="0"/>
              <a:pPr/>
              <a:t>70</a:t>
            </a:fld>
            <a:endParaRPr lang="en-GB"/>
          </a:p>
        </p:txBody>
      </p:sp>
    </p:spTree>
    <p:extLst>
      <p:ext uri="{BB962C8B-B14F-4D97-AF65-F5344CB8AC3E}">
        <p14:creationId xmlns:p14="http://schemas.microsoft.com/office/powerpoint/2010/main" val="643125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730623"/>
          </a:xfrm>
        </p:spPr>
        <p:txBody>
          <a:bodyPr/>
          <a:lstStyle>
            <a:lvl1pPr>
              <a:defRPr b="1">
                <a:solidFill>
                  <a:srgbClr val="002395"/>
                </a:solidFill>
              </a:defRPr>
            </a:lvl1pPr>
          </a:lstStyle>
          <a:p>
            <a:r>
              <a:rPr lang="en-US" dirty="0" smtClean="0"/>
              <a:t>Click to edit Master title style</a:t>
            </a:r>
            <a:endParaRPr lang="hr-H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hr-HR" dirty="0"/>
          </a:p>
        </p:txBody>
      </p:sp>
    </p:spTree>
    <p:extLst>
      <p:ext uri="{BB962C8B-B14F-4D97-AF65-F5344CB8AC3E}">
        <p14:creationId xmlns:p14="http://schemas.microsoft.com/office/powerpoint/2010/main" val="185806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hr-HR"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Tree>
    <p:extLst>
      <p:ext uri="{BB962C8B-B14F-4D97-AF65-F5344CB8AC3E}">
        <p14:creationId xmlns:p14="http://schemas.microsoft.com/office/powerpoint/2010/main" val="4281638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16832"/>
            <a:ext cx="2057400" cy="4209331"/>
          </a:xfrm>
        </p:spPr>
        <p:txBody>
          <a:bodyPr vert="eaVert"/>
          <a:lstStyle/>
          <a:p>
            <a:r>
              <a:rPr lang="en-US" dirty="0" smtClean="0"/>
              <a:t>Click to edit Master title style</a:t>
            </a:r>
            <a:endParaRPr lang="hr-HR" dirty="0"/>
          </a:p>
        </p:txBody>
      </p:sp>
      <p:sp>
        <p:nvSpPr>
          <p:cNvPr id="3" name="Vertical Text Placeholder 2"/>
          <p:cNvSpPr>
            <a:spLocks noGrp="1"/>
          </p:cNvSpPr>
          <p:nvPr>
            <p:ph type="body" orient="vert" idx="1"/>
          </p:nvPr>
        </p:nvSpPr>
        <p:spPr>
          <a:xfrm>
            <a:off x="457200" y="1916832"/>
            <a:ext cx="6019800" cy="420933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Tree>
    <p:extLst>
      <p:ext uri="{BB962C8B-B14F-4D97-AF65-F5344CB8AC3E}">
        <p14:creationId xmlns:p14="http://schemas.microsoft.com/office/powerpoint/2010/main" val="81176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hr-HR"/>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Slide Number Placeholder 4"/>
          <p:cNvSpPr>
            <a:spLocks noGrp="1"/>
          </p:cNvSpPr>
          <p:nvPr>
            <p:ph type="sldNum" sz="quarter" idx="10"/>
          </p:nvPr>
        </p:nvSpPr>
        <p:spPr>
          <a:xfrm>
            <a:off x="8051800" y="6457950"/>
            <a:ext cx="635000" cy="263525"/>
          </a:xfrm>
          <a:prstGeom prst="rect">
            <a:avLst/>
          </a:prstGeom>
        </p:spPr>
        <p:txBody>
          <a:bodyPr/>
          <a:lstStyle>
            <a:lvl1pPr>
              <a:defRPr/>
            </a:lvl1pPr>
          </a:lstStyle>
          <a:p>
            <a:fld id="{5EFD5E46-C0A0-477A-811A-D457AE5D9D2F}" type="slidenum">
              <a:rPr lang="hr-HR"/>
              <a:pPr/>
              <a:t>‹#›</a:t>
            </a:fld>
            <a:endParaRPr lang="hr-HR"/>
          </a:p>
        </p:txBody>
      </p:sp>
    </p:spTree>
    <p:extLst>
      <p:ext uri="{BB962C8B-B14F-4D97-AF65-F5344CB8AC3E}">
        <p14:creationId xmlns:p14="http://schemas.microsoft.com/office/powerpoint/2010/main" val="217952807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51720" y="274638"/>
            <a:ext cx="6624735" cy="1282154"/>
          </a:xfrm>
        </p:spPr>
        <p:txBody>
          <a:bodyPr/>
          <a:lstStyle/>
          <a:p>
            <a:r>
              <a:rPr lang="en-US" dirty="0" smtClean="0"/>
              <a:t>Click to edit Master title style</a:t>
            </a:r>
            <a:endParaRPr lang="hr-HR"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r-HR" dirty="0"/>
          </a:p>
        </p:txBody>
      </p:sp>
    </p:spTree>
    <p:extLst>
      <p:ext uri="{BB962C8B-B14F-4D97-AF65-F5344CB8AC3E}">
        <p14:creationId xmlns:p14="http://schemas.microsoft.com/office/powerpoint/2010/main" val="408001286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824261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hr-HR" dirty="0"/>
          </a:p>
        </p:txBody>
      </p:sp>
      <p:sp>
        <p:nvSpPr>
          <p:cNvPr id="3" name="Content Placeholder 2"/>
          <p:cNvSpPr>
            <a:spLocks noGrp="1"/>
          </p:cNvSpPr>
          <p:nvPr>
            <p:ph sz="half" idx="1"/>
          </p:nvPr>
        </p:nvSpPr>
        <p:spPr>
          <a:xfrm>
            <a:off x="457200" y="1916832"/>
            <a:ext cx="4038600" cy="42093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r-HR" dirty="0"/>
          </a:p>
        </p:txBody>
      </p:sp>
      <p:sp>
        <p:nvSpPr>
          <p:cNvPr id="4" name="Content Placeholder 3"/>
          <p:cNvSpPr>
            <a:spLocks noGrp="1"/>
          </p:cNvSpPr>
          <p:nvPr>
            <p:ph sz="half" idx="2"/>
          </p:nvPr>
        </p:nvSpPr>
        <p:spPr>
          <a:xfrm>
            <a:off x="4648200" y="1916832"/>
            <a:ext cx="4038600" cy="42093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r-HR" dirty="0"/>
          </a:p>
        </p:txBody>
      </p:sp>
    </p:spTree>
    <p:extLst>
      <p:ext uri="{BB962C8B-B14F-4D97-AF65-F5344CB8AC3E}">
        <p14:creationId xmlns:p14="http://schemas.microsoft.com/office/powerpoint/2010/main" val="4040409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67544" y="1916832"/>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564905"/>
            <a:ext cx="4040188" cy="35612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r-HR" dirty="0"/>
          </a:p>
        </p:txBody>
      </p:sp>
      <p:sp>
        <p:nvSpPr>
          <p:cNvPr id="5" name="Text Placeholder 4"/>
          <p:cNvSpPr>
            <a:spLocks noGrp="1"/>
          </p:cNvSpPr>
          <p:nvPr>
            <p:ph type="body" sz="quarter" idx="3"/>
          </p:nvPr>
        </p:nvSpPr>
        <p:spPr>
          <a:xfrm>
            <a:off x="4644008" y="1916832"/>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564905"/>
            <a:ext cx="4041775" cy="35612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r-HR" dirty="0"/>
          </a:p>
        </p:txBody>
      </p:sp>
    </p:spTree>
    <p:extLst>
      <p:ext uri="{BB962C8B-B14F-4D97-AF65-F5344CB8AC3E}">
        <p14:creationId xmlns:p14="http://schemas.microsoft.com/office/powerpoint/2010/main" val="3448026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Tree>
    <p:extLst>
      <p:ext uri="{BB962C8B-B14F-4D97-AF65-F5344CB8AC3E}">
        <p14:creationId xmlns:p14="http://schemas.microsoft.com/office/powerpoint/2010/main" val="352533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1925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7544" y="1916832"/>
            <a:ext cx="3008313" cy="1162050"/>
          </a:xfrm>
        </p:spPr>
        <p:txBody>
          <a:bodyPr anchor="b"/>
          <a:lstStyle>
            <a:lvl1pPr algn="l">
              <a:defRPr sz="2000" b="1"/>
            </a:lvl1pPr>
          </a:lstStyle>
          <a:p>
            <a:r>
              <a:rPr lang="en-US" dirty="0" smtClean="0"/>
              <a:t>Click to edit Master title style</a:t>
            </a:r>
            <a:endParaRPr lang="hr-HR" dirty="0"/>
          </a:p>
        </p:txBody>
      </p:sp>
      <p:sp>
        <p:nvSpPr>
          <p:cNvPr id="3" name="Content Placeholder 2"/>
          <p:cNvSpPr>
            <a:spLocks noGrp="1"/>
          </p:cNvSpPr>
          <p:nvPr>
            <p:ph idx="1"/>
          </p:nvPr>
        </p:nvSpPr>
        <p:spPr>
          <a:xfrm>
            <a:off x="3575050" y="1916832"/>
            <a:ext cx="5111750" cy="42093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3140968"/>
            <a:ext cx="3008313" cy="298519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871649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1916831"/>
            <a:ext cx="5486400" cy="281074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74760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4"/>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 y="1663799"/>
            <a:ext cx="9144000" cy="600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 y="0"/>
            <a:ext cx="9144001" cy="1865671"/>
          </a:xfrm>
          <a:prstGeom prst="rect">
            <a:avLst/>
          </a:prstGeom>
        </p:spPr>
      </p:pic>
      <p:sp>
        <p:nvSpPr>
          <p:cNvPr id="2" name="Title Placeholder 1"/>
          <p:cNvSpPr>
            <a:spLocks noGrp="1"/>
          </p:cNvSpPr>
          <p:nvPr>
            <p:ph type="title"/>
          </p:nvPr>
        </p:nvSpPr>
        <p:spPr>
          <a:xfrm>
            <a:off x="2051720" y="274638"/>
            <a:ext cx="6624735" cy="1282154"/>
          </a:xfrm>
          <a:prstGeom prst="rect">
            <a:avLst/>
          </a:prstGeom>
        </p:spPr>
        <p:txBody>
          <a:bodyPr vert="horz" lIns="91440" tIns="45720" rIns="91440" bIns="45720" rtlCol="0" anchor="b" anchorCtr="1">
            <a:normAutofit/>
          </a:bodyPr>
          <a:lstStyle/>
          <a:p>
            <a:r>
              <a:rPr lang="en-US" dirty="0" smtClean="0"/>
              <a:t>Click to edit Master title style</a:t>
            </a:r>
            <a:endParaRPr lang="hr-HR" dirty="0"/>
          </a:p>
        </p:txBody>
      </p:sp>
      <p:sp>
        <p:nvSpPr>
          <p:cNvPr id="3" name="Text Placeholder 2"/>
          <p:cNvSpPr>
            <a:spLocks noGrp="1"/>
          </p:cNvSpPr>
          <p:nvPr>
            <p:ph type="body" idx="1"/>
          </p:nvPr>
        </p:nvSpPr>
        <p:spPr>
          <a:xfrm>
            <a:off x="457200" y="1988840"/>
            <a:ext cx="8229600" cy="413732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r-HR" dirty="0"/>
          </a:p>
        </p:txBody>
      </p:sp>
      <p:pic>
        <p:nvPicPr>
          <p:cNvPr id="5" name="Slika 4"/>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74893" y="1409672"/>
            <a:ext cx="152285" cy="455996"/>
          </a:xfrm>
          <a:prstGeom prst="rect">
            <a:avLst/>
          </a:prstGeom>
          <a:solidFill>
            <a:schemeClr val="bg1"/>
          </a:solidFill>
        </p:spPr>
      </p:pic>
    </p:spTree>
    <p:extLst>
      <p:ext uri="{BB962C8B-B14F-4D97-AF65-F5344CB8AC3E}">
        <p14:creationId xmlns:p14="http://schemas.microsoft.com/office/powerpoint/2010/main" val="7489952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000" kern="1200">
          <a:solidFill>
            <a:schemeClr val="tx1">
              <a:lumMod val="50000"/>
              <a:lumOff val="50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002395"/>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002395"/>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2395"/>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2395"/>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002395"/>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mfin.hr/hr/drzavne-potpor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Esf.Projekt@mrms.hr" TargetMode="External"/><Relationship Id="rId2" Type="http://schemas.openxmlformats.org/officeDocument/2006/relationships/hyperlink" Target="mailto:esf.pomoc@mrms.h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www.strukturnifondovi.hr/natjecaji/44"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scf-wf.mrrfeu.hr/ap"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scf-wf.mrrfeu.hr/ap"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strukturnifondovi.hr/" TargetMode="External"/><Relationship Id="rId2" Type="http://schemas.openxmlformats.org/officeDocument/2006/relationships/hyperlink" Target="mailto:esf@mzos.hr"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www.asoo.hr/defco/default.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mrrfeu.hr/" TargetMode="External"/><Relationship Id="rId4" Type="http://schemas.openxmlformats.org/officeDocument/2006/relationships/hyperlink" Target="http://www.strukturnifondovi.hr/"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hyperlink" Target="http://www.mzos.hr/"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mailto:esf@mzos.hr" TargetMode="External"/><Relationship Id="rId4" Type="http://schemas.openxmlformats.org/officeDocument/2006/relationships/hyperlink" Target="http://www.strukturnifondovi.hr/"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dirty="0" smtClean="0"/>
              <a:t/>
            </a:r>
            <a:br>
              <a:rPr lang="hr-HR" dirty="0" smtClean="0"/>
            </a:br>
            <a:r>
              <a:rPr lang="hr-HR" dirty="0"/>
              <a:t/>
            </a:r>
            <a:br>
              <a:rPr lang="hr-HR" dirty="0"/>
            </a:br>
            <a:r>
              <a:rPr lang="hr-HR" dirty="0" smtClean="0"/>
              <a:t/>
            </a:r>
            <a:br>
              <a:rPr lang="hr-HR" dirty="0" smtClean="0"/>
            </a:br>
            <a:r>
              <a:rPr lang="hr-HR" dirty="0" smtClean="0"/>
              <a:t/>
            </a:r>
            <a:br>
              <a:rPr lang="hr-HR" dirty="0" smtClean="0"/>
            </a:br>
            <a:r>
              <a:rPr lang="hr-HR" dirty="0"/>
              <a:t/>
            </a:r>
            <a:br>
              <a:rPr lang="hr-HR" dirty="0"/>
            </a:br>
            <a:r>
              <a:rPr lang="hr-HR" sz="2200" dirty="0"/>
              <a:t/>
            </a:r>
            <a:br>
              <a:rPr lang="hr-HR" sz="2200" dirty="0"/>
            </a:br>
            <a:r>
              <a:rPr lang="hr-HR" sz="2200" dirty="0" smtClean="0"/>
              <a:t/>
            </a:r>
            <a:br>
              <a:rPr lang="hr-HR" sz="2200" dirty="0" smtClean="0"/>
            </a:br>
            <a:r>
              <a:rPr lang="hr-HR" sz="2200" dirty="0" smtClean="0">
                <a:latin typeface="Calibri" panose="020F0502020204030204" pitchFamily="34" charset="0"/>
              </a:rPr>
              <a:t>Ministarstvo </a:t>
            </a:r>
            <a:r>
              <a:rPr lang="hr-HR" sz="2200" dirty="0">
                <a:latin typeface="Calibri" panose="020F0502020204030204" pitchFamily="34" charset="0"/>
              </a:rPr>
              <a:t>znanosti, obrazovanja i sporta</a:t>
            </a:r>
            <a:br>
              <a:rPr lang="hr-HR" sz="2200" dirty="0">
                <a:latin typeface="Calibri" panose="020F0502020204030204" pitchFamily="34" charset="0"/>
              </a:rPr>
            </a:br>
            <a:r>
              <a:rPr lang="hr-HR" sz="2200" dirty="0">
                <a:latin typeface="Calibri" panose="020F0502020204030204" pitchFamily="34" charset="0"/>
              </a:rPr>
              <a:t/>
            </a:r>
            <a:br>
              <a:rPr lang="hr-HR" sz="2200" dirty="0">
                <a:latin typeface="Calibri" panose="020F0502020204030204" pitchFamily="34" charset="0"/>
              </a:rPr>
            </a:br>
            <a:r>
              <a:rPr lang="hr-HR" sz="2200" dirty="0">
                <a:latin typeface="Calibri" panose="020F0502020204030204" pitchFamily="34" charset="0"/>
              </a:rPr>
              <a:t/>
            </a:r>
            <a:br>
              <a:rPr lang="hr-HR" sz="2200" dirty="0">
                <a:latin typeface="Calibri" panose="020F0502020204030204" pitchFamily="34" charset="0"/>
              </a:rPr>
            </a:br>
            <a:r>
              <a:rPr lang="hr-HR" sz="2400" dirty="0">
                <a:ea typeface="Calibri"/>
                <a:cs typeface="Times New Roman"/>
              </a:rPr>
              <a:t> </a:t>
            </a:r>
            <a:r>
              <a:rPr lang="hr-HR" sz="2200" dirty="0">
                <a:latin typeface="Calibri" panose="020F0502020204030204" pitchFamily="34" charset="0"/>
              </a:rPr>
              <a:t/>
            </a:r>
            <a:br>
              <a:rPr lang="hr-HR" sz="2200" dirty="0">
                <a:latin typeface="Calibri" panose="020F0502020204030204" pitchFamily="34" charset="0"/>
              </a:rPr>
            </a:br>
            <a:r>
              <a:rPr lang="hr-HR" sz="2200" dirty="0">
                <a:latin typeface="Calibri" panose="020F0502020204030204" pitchFamily="34" charset="0"/>
              </a:rPr>
              <a:t/>
            </a:r>
            <a:br>
              <a:rPr lang="hr-HR" sz="2200" dirty="0">
                <a:latin typeface="Calibri" panose="020F0502020204030204" pitchFamily="34" charset="0"/>
              </a:rPr>
            </a:br>
            <a:endParaRPr lang="hr-HR" sz="2200" dirty="0">
              <a:latin typeface="Calibri" panose="020F0502020204030204" pitchFamily="34" charset="0"/>
            </a:endParaRPr>
          </a:p>
        </p:txBody>
      </p:sp>
      <p:sp>
        <p:nvSpPr>
          <p:cNvPr id="3" name="Podnaslov 2"/>
          <p:cNvSpPr>
            <a:spLocks noGrp="1"/>
          </p:cNvSpPr>
          <p:nvPr>
            <p:ph idx="1"/>
          </p:nvPr>
        </p:nvSpPr>
        <p:spPr>
          <a:xfrm>
            <a:off x="446855" y="1961456"/>
            <a:ext cx="8229600" cy="5355976"/>
          </a:xfrm>
        </p:spPr>
        <p:txBody>
          <a:bodyPr>
            <a:normAutofit/>
          </a:bodyPr>
          <a:lstStyle/>
          <a:p>
            <a:pPr marL="0" indent="0" algn="ctr">
              <a:buNone/>
            </a:pPr>
            <a:r>
              <a:rPr lang="hr-HR" sz="2800" b="1" dirty="0" smtClean="0">
                <a:solidFill>
                  <a:srgbClr val="002060"/>
                </a:solidFill>
                <a:latin typeface="Calibri" panose="020F0502020204030204" pitchFamily="34" charset="0"/>
              </a:rPr>
              <a:t>Operativni program „Razvoj ljudskih potencijala” 2007. – 2013.</a:t>
            </a:r>
          </a:p>
          <a:p>
            <a:pPr marL="0" indent="0" algn="ctr">
              <a:buNone/>
            </a:pPr>
            <a:endParaRPr lang="hr-HR" sz="2800" dirty="0">
              <a:solidFill>
                <a:srgbClr val="002060"/>
              </a:solidFill>
              <a:latin typeface="Calibri" panose="020F0502020204030204" pitchFamily="34" charset="0"/>
            </a:endParaRPr>
          </a:p>
          <a:p>
            <a:pPr marL="0" indent="0" algn="ctr">
              <a:buNone/>
            </a:pPr>
            <a:endParaRPr lang="hr-HR" sz="2400" i="1" dirty="0" smtClean="0">
              <a:solidFill>
                <a:srgbClr val="002060"/>
              </a:solidFill>
              <a:latin typeface="Calibri" panose="020F0502020204030204" pitchFamily="34" charset="0"/>
            </a:endParaRPr>
          </a:p>
          <a:p>
            <a:pPr marL="0" indent="0" algn="ctr">
              <a:buNone/>
            </a:pPr>
            <a:r>
              <a:rPr lang="hr-HR" sz="2400" i="1" dirty="0" smtClean="0">
                <a:solidFill>
                  <a:srgbClr val="002060"/>
                </a:solidFill>
                <a:latin typeface="Calibri" panose="020F0502020204030204" pitchFamily="34" charset="0"/>
              </a:rPr>
              <a:t>Jačanje kapaciteta ustanova za obrazovanje odraslih – faza II</a:t>
            </a:r>
          </a:p>
          <a:p>
            <a:pPr marL="0" indent="0" algn="ctr">
              <a:buNone/>
            </a:pPr>
            <a:endParaRPr lang="hr-HR" sz="2400" i="1" dirty="0" smtClean="0">
              <a:solidFill>
                <a:srgbClr val="002060"/>
              </a:solidFill>
              <a:latin typeface="Calibri" panose="020F0502020204030204" pitchFamily="34" charset="0"/>
            </a:endParaRPr>
          </a:p>
          <a:p>
            <a:pPr marL="0" indent="0" algn="ctr">
              <a:buNone/>
            </a:pPr>
            <a:r>
              <a:rPr lang="hr-HR" sz="2400" i="1" dirty="0" smtClean="0">
                <a:solidFill>
                  <a:srgbClr val="002060"/>
                </a:solidFill>
                <a:latin typeface="Calibri" panose="020F0502020204030204" pitchFamily="34" charset="0"/>
              </a:rPr>
              <a:t>Zagreb, 12. i 13. ožujka 2015.</a:t>
            </a:r>
            <a:endParaRPr lang="hr-HR" sz="2400" i="1" dirty="0">
              <a:solidFill>
                <a:srgbClr val="002060"/>
              </a:solidFill>
              <a:latin typeface="Calibri" panose="020F0502020204030204" pitchFamily="34" charset="0"/>
            </a:endParaRPr>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0312" y="521295"/>
            <a:ext cx="1296143" cy="8194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p:cNvPicPr>
            <a:picLocks noChangeAspect="1"/>
          </p:cNvPicPr>
          <p:nvPr/>
        </p:nvPicPr>
        <p:blipFill>
          <a:blip r:embed="rId4"/>
          <a:stretch>
            <a:fillRect/>
          </a:stretch>
        </p:blipFill>
        <p:spPr>
          <a:xfrm>
            <a:off x="4113560" y="6266637"/>
            <a:ext cx="896190" cy="591363"/>
          </a:xfrm>
          <a:prstGeom prst="rect">
            <a:avLst/>
          </a:prstGeom>
        </p:spPr>
      </p:pic>
    </p:spTree>
    <p:extLst>
      <p:ext uri="{BB962C8B-B14F-4D97-AF65-F5344CB8AC3E}">
        <p14:creationId xmlns:p14="http://schemas.microsoft.com/office/powerpoint/2010/main" val="9382593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852" y="2348880"/>
            <a:ext cx="8229600" cy="3417243"/>
          </a:xfrm>
        </p:spPr>
        <p:txBody>
          <a:bodyPr anchor="ctr"/>
          <a:lstStyle/>
          <a:p>
            <a:r>
              <a:rPr lang="hr-HR" i="1" u="sng" dirty="0" smtClean="0">
                <a:solidFill>
                  <a:srgbClr val="002060"/>
                </a:solidFill>
              </a:rPr>
              <a:t>Lokacija</a:t>
            </a:r>
            <a:r>
              <a:rPr lang="hr-HR" dirty="0" smtClean="0">
                <a:solidFill>
                  <a:srgbClr val="002060"/>
                </a:solidFill>
              </a:rPr>
              <a:t> – </a:t>
            </a:r>
            <a:r>
              <a:rPr lang="hr-HR" sz="2800" dirty="0" smtClean="0">
                <a:solidFill>
                  <a:srgbClr val="002060"/>
                </a:solidFill>
              </a:rPr>
              <a:t>projektne aktivnosti se moraju provoditi u RH</a:t>
            </a:r>
          </a:p>
          <a:p>
            <a:r>
              <a:rPr lang="hr-HR" i="1" u="sng" dirty="0" smtClean="0">
                <a:solidFill>
                  <a:srgbClr val="002060"/>
                </a:solidFill>
              </a:rPr>
              <a:t>Trajanje</a:t>
            </a:r>
            <a:r>
              <a:rPr lang="hr-HR" dirty="0" smtClean="0">
                <a:solidFill>
                  <a:srgbClr val="002060"/>
                </a:solidFill>
              </a:rPr>
              <a:t> – 12 mjeseci (početak provedbe počinje danom sklapanja ugovora o dodjeli bespovratnih sredstava) </a:t>
            </a:r>
            <a:endParaRPr lang="en-GB" sz="2800" dirty="0">
              <a:solidFill>
                <a:srgbClr val="002060"/>
              </a:solidFill>
            </a:endParaRPr>
          </a:p>
        </p:txBody>
      </p:sp>
    </p:spTree>
    <p:extLst>
      <p:ext uri="{BB962C8B-B14F-4D97-AF65-F5344CB8AC3E}">
        <p14:creationId xmlns:p14="http://schemas.microsoft.com/office/powerpoint/2010/main" val="10365094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89992347"/>
              </p:ext>
            </p:extLst>
          </p:nvPr>
        </p:nvGraphicFramePr>
        <p:xfrm>
          <a:off x="323528" y="1700808"/>
          <a:ext cx="8517632"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a:spLocks noGrp="1"/>
          </p:cNvSpPr>
          <p:nvPr>
            <p:ph type="title"/>
          </p:nvPr>
        </p:nvSpPr>
        <p:spPr>
          <a:xfrm>
            <a:off x="2267744" y="476672"/>
            <a:ext cx="4752527" cy="936104"/>
          </a:xfrm>
        </p:spPr>
        <p:txBody>
          <a:bodyPr>
            <a:normAutofit/>
          </a:bodyPr>
          <a:lstStyle/>
          <a:p>
            <a:r>
              <a:rPr lang="hr-HR" sz="3200" dirty="0" smtClean="0">
                <a:solidFill>
                  <a:srgbClr val="002060"/>
                </a:solidFill>
                <a:effectLst>
                  <a:outerShdw blurRad="38100" dist="38100" dir="2700000" algn="tl">
                    <a:srgbClr val="000000">
                      <a:alpha val="43137"/>
                    </a:srgbClr>
                  </a:outerShdw>
                </a:effectLst>
              </a:rPr>
              <a:t>Ciljevi Poziva</a:t>
            </a:r>
            <a:endParaRPr lang="en-GB" sz="3200" dirty="0">
              <a:solidFill>
                <a:srgbClr val="002060"/>
              </a:solidFill>
              <a:effectLst>
                <a:outerShdw blurRad="38100" dist="38100" dir="2700000" algn="tl">
                  <a:srgbClr val="000000">
                    <a:alpha val="43137"/>
                  </a:srgbClr>
                </a:outerShdw>
              </a:effectLst>
            </a:endParaRPr>
          </a:p>
        </p:txBody>
      </p:sp>
      <p:sp>
        <p:nvSpPr>
          <p:cNvPr id="6" name="Rectangle 5"/>
          <p:cNvSpPr/>
          <p:nvPr/>
        </p:nvSpPr>
        <p:spPr>
          <a:xfrm>
            <a:off x="2051720" y="4077072"/>
            <a:ext cx="2376264"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Specifični ciljevi:</a:t>
            </a:r>
            <a:endParaRPr lang="en-GB" dirty="0"/>
          </a:p>
        </p:txBody>
      </p:sp>
      <p:sp>
        <p:nvSpPr>
          <p:cNvPr id="7" name="Rectangle 6"/>
          <p:cNvSpPr/>
          <p:nvPr/>
        </p:nvSpPr>
        <p:spPr>
          <a:xfrm>
            <a:off x="2267744" y="4365104"/>
            <a:ext cx="6264696"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GB" sz="1400" b="1" dirty="0" err="1" smtClean="0"/>
              <a:t>Razvoj</a:t>
            </a:r>
            <a:r>
              <a:rPr lang="en-GB" sz="1400" b="1" dirty="0" smtClean="0"/>
              <a:t> </a:t>
            </a:r>
            <a:r>
              <a:rPr lang="en-GB" sz="1400" b="1" dirty="0" err="1"/>
              <a:t>standarda</a:t>
            </a:r>
            <a:r>
              <a:rPr lang="en-GB" sz="1400" b="1" dirty="0"/>
              <a:t> </a:t>
            </a:r>
            <a:r>
              <a:rPr lang="en-GB" sz="1400" b="1" dirty="0" err="1"/>
              <a:t>kvalifikacija</a:t>
            </a:r>
            <a:r>
              <a:rPr lang="en-GB" sz="1400" b="1" dirty="0"/>
              <a:t> </a:t>
            </a:r>
            <a:r>
              <a:rPr lang="en-GB" sz="1400" b="1" dirty="0" err="1"/>
              <a:t>i</a:t>
            </a:r>
            <a:r>
              <a:rPr lang="en-GB" sz="1400" b="1" dirty="0"/>
              <a:t> </a:t>
            </a:r>
            <a:r>
              <a:rPr lang="en-GB" sz="1400" b="1" dirty="0" err="1"/>
              <a:t>modernizacija</a:t>
            </a:r>
            <a:r>
              <a:rPr lang="en-GB" sz="1400" b="1" dirty="0"/>
              <a:t> </a:t>
            </a:r>
            <a:r>
              <a:rPr lang="en-GB" sz="1400" b="1" dirty="0" err="1"/>
              <a:t>postojećih</a:t>
            </a:r>
            <a:r>
              <a:rPr lang="en-GB" sz="1400" b="1" dirty="0"/>
              <a:t> </a:t>
            </a:r>
            <a:r>
              <a:rPr lang="en-GB" sz="1400" b="1" dirty="0" err="1"/>
              <a:t>i</a:t>
            </a:r>
            <a:r>
              <a:rPr lang="en-GB" sz="1400" b="1" dirty="0"/>
              <a:t> /</a:t>
            </a:r>
            <a:r>
              <a:rPr lang="en-GB" sz="1400" b="1" dirty="0" err="1"/>
              <a:t>ili</a:t>
            </a:r>
            <a:r>
              <a:rPr lang="en-GB" sz="1400" b="1" dirty="0"/>
              <a:t> </a:t>
            </a:r>
            <a:r>
              <a:rPr lang="en-GB" sz="1400" b="1" dirty="0" err="1"/>
              <a:t>razvoj</a:t>
            </a:r>
            <a:r>
              <a:rPr lang="en-GB" sz="1400" b="1" dirty="0"/>
              <a:t> </a:t>
            </a:r>
            <a:r>
              <a:rPr lang="en-GB" sz="1400" b="1" dirty="0" err="1" smtClean="0"/>
              <a:t>novih</a:t>
            </a:r>
            <a:r>
              <a:rPr lang="en-GB" sz="1400" b="1" dirty="0" smtClean="0"/>
              <a:t> </a:t>
            </a:r>
            <a:r>
              <a:rPr lang="en-GB" sz="1400" b="1" dirty="0" err="1" smtClean="0"/>
              <a:t>obrazovnih</a:t>
            </a:r>
            <a:r>
              <a:rPr lang="en-GB" sz="1400" b="1" dirty="0" smtClean="0"/>
              <a:t> </a:t>
            </a:r>
            <a:r>
              <a:rPr lang="en-GB" sz="1400" b="1" dirty="0" err="1"/>
              <a:t>programa</a:t>
            </a:r>
            <a:r>
              <a:rPr lang="en-GB" sz="1400" b="1" dirty="0"/>
              <a:t> </a:t>
            </a:r>
            <a:r>
              <a:rPr lang="en-GB" sz="1400" b="1" dirty="0" err="1"/>
              <a:t>temeljenih</a:t>
            </a:r>
            <a:r>
              <a:rPr lang="en-GB" sz="1400" b="1" dirty="0"/>
              <a:t> </a:t>
            </a:r>
            <a:r>
              <a:rPr lang="en-GB" sz="1400" b="1" dirty="0" err="1"/>
              <a:t>na</a:t>
            </a:r>
            <a:r>
              <a:rPr lang="en-GB" sz="1400" b="1" dirty="0"/>
              <a:t> </a:t>
            </a:r>
            <a:r>
              <a:rPr lang="en-GB" sz="1400" b="1" dirty="0" err="1"/>
              <a:t>ishodima</a:t>
            </a:r>
            <a:r>
              <a:rPr lang="en-GB" sz="1400" b="1" dirty="0"/>
              <a:t> </a:t>
            </a:r>
            <a:r>
              <a:rPr lang="en-GB" sz="1400" b="1" dirty="0" err="1"/>
              <a:t>učenja</a:t>
            </a:r>
            <a:r>
              <a:rPr lang="en-GB" sz="1400" b="1" dirty="0"/>
              <a:t> </a:t>
            </a:r>
            <a:endParaRPr lang="hr-HR" sz="1400" b="1" dirty="0" smtClean="0"/>
          </a:p>
          <a:p>
            <a:pPr algn="just"/>
            <a:r>
              <a:rPr lang="en-GB" sz="1400" b="1" dirty="0" err="1" smtClean="0"/>
              <a:t>Uspostava</a:t>
            </a:r>
            <a:r>
              <a:rPr lang="en-GB" sz="1400" b="1" dirty="0" smtClean="0"/>
              <a:t> </a:t>
            </a:r>
            <a:r>
              <a:rPr lang="en-GB" sz="1400" b="1" dirty="0" err="1"/>
              <a:t>trajnih</a:t>
            </a:r>
            <a:r>
              <a:rPr lang="en-GB" sz="1400" b="1" dirty="0"/>
              <a:t> </a:t>
            </a:r>
            <a:r>
              <a:rPr lang="en-GB" sz="1400" b="1" dirty="0" err="1"/>
              <a:t>oblika</a:t>
            </a:r>
            <a:r>
              <a:rPr lang="en-GB" sz="1400" b="1" dirty="0"/>
              <a:t> </a:t>
            </a:r>
            <a:r>
              <a:rPr lang="en-GB" sz="1400" b="1" dirty="0" err="1"/>
              <a:t>međusobne</a:t>
            </a:r>
            <a:r>
              <a:rPr lang="en-GB" sz="1400" b="1" dirty="0"/>
              <a:t> </a:t>
            </a:r>
            <a:r>
              <a:rPr lang="en-GB" sz="1400" b="1" dirty="0" err="1"/>
              <a:t>suradnje</a:t>
            </a:r>
            <a:r>
              <a:rPr lang="en-GB" sz="1400" b="1" dirty="0"/>
              <a:t> </a:t>
            </a:r>
            <a:r>
              <a:rPr lang="en-GB" sz="1400" b="1" dirty="0" err="1"/>
              <a:t>i</a:t>
            </a:r>
            <a:r>
              <a:rPr lang="en-GB" sz="1400" b="1" dirty="0"/>
              <a:t> </a:t>
            </a:r>
            <a:r>
              <a:rPr lang="en-GB" sz="1400" b="1" dirty="0" err="1"/>
              <a:t>suradnje</a:t>
            </a:r>
            <a:r>
              <a:rPr lang="en-GB" sz="1400" b="1" dirty="0"/>
              <a:t> s </a:t>
            </a:r>
            <a:r>
              <a:rPr lang="en-GB" sz="1400" b="1" dirty="0" err="1"/>
              <a:t>poslodavcima</a:t>
            </a:r>
            <a:r>
              <a:rPr lang="en-GB" sz="1400" b="1" dirty="0"/>
              <a:t> </a:t>
            </a:r>
            <a:r>
              <a:rPr lang="en-GB" sz="1400" b="1" dirty="0" err="1"/>
              <a:t>i</a:t>
            </a:r>
            <a:r>
              <a:rPr lang="en-GB" sz="1400" b="1" dirty="0"/>
              <a:t> </a:t>
            </a:r>
            <a:r>
              <a:rPr lang="en-GB" sz="1400" b="1" dirty="0" err="1"/>
              <a:t>lokalnim</a:t>
            </a:r>
            <a:r>
              <a:rPr lang="en-GB" sz="1400" b="1" dirty="0"/>
              <a:t> </a:t>
            </a:r>
            <a:r>
              <a:rPr lang="en-GB" sz="1400" b="1" dirty="0" err="1"/>
              <a:t>ili</a:t>
            </a:r>
            <a:r>
              <a:rPr lang="en-GB" sz="1400" b="1" dirty="0"/>
              <a:t> </a:t>
            </a:r>
            <a:r>
              <a:rPr lang="en-GB" sz="1400" b="1" dirty="0" err="1"/>
              <a:t>regionalnim</a:t>
            </a:r>
            <a:r>
              <a:rPr lang="en-GB" sz="1400" b="1" dirty="0"/>
              <a:t> </a:t>
            </a:r>
            <a:r>
              <a:rPr lang="en-GB" sz="1400" b="1" dirty="0" err="1"/>
              <a:t>zajednicama</a:t>
            </a:r>
            <a:r>
              <a:rPr lang="en-GB" sz="1400" b="1" dirty="0"/>
              <a:t> s </a:t>
            </a:r>
            <a:r>
              <a:rPr lang="en-GB" sz="1400" b="1" dirty="0" err="1"/>
              <a:t>ciljem</a:t>
            </a:r>
            <a:r>
              <a:rPr lang="en-GB" sz="1400" b="1" dirty="0"/>
              <a:t> </a:t>
            </a:r>
            <a:r>
              <a:rPr lang="en-GB" sz="1400" b="1" dirty="0" err="1"/>
              <a:t>razmjene</a:t>
            </a:r>
            <a:r>
              <a:rPr lang="en-GB" sz="1400" b="1" dirty="0"/>
              <a:t> </a:t>
            </a:r>
            <a:r>
              <a:rPr lang="en-GB" sz="1400" b="1" dirty="0" err="1"/>
              <a:t>dobre</a:t>
            </a:r>
            <a:r>
              <a:rPr lang="en-GB" sz="1400" b="1" dirty="0"/>
              <a:t> </a:t>
            </a:r>
            <a:r>
              <a:rPr lang="en-GB" sz="1400" b="1" dirty="0" err="1"/>
              <a:t>prakse</a:t>
            </a:r>
            <a:r>
              <a:rPr lang="en-GB" sz="1400" b="1" dirty="0"/>
              <a:t>, </a:t>
            </a:r>
            <a:r>
              <a:rPr lang="en-GB" sz="1400" b="1" dirty="0" err="1"/>
              <a:t>potreba</a:t>
            </a:r>
            <a:r>
              <a:rPr lang="en-GB" sz="1400" b="1" dirty="0"/>
              <a:t> </a:t>
            </a:r>
            <a:r>
              <a:rPr lang="en-GB" sz="1400" b="1" dirty="0" err="1"/>
              <a:t>i</a:t>
            </a:r>
            <a:r>
              <a:rPr lang="en-GB" sz="1400" b="1" dirty="0"/>
              <a:t> </a:t>
            </a:r>
            <a:r>
              <a:rPr lang="en-GB" sz="1400" b="1" dirty="0" err="1"/>
              <a:t>usklađenosti</a:t>
            </a:r>
            <a:r>
              <a:rPr lang="en-GB" sz="1400" b="1" dirty="0"/>
              <a:t> </a:t>
            </a:r>
            <a:r>
              <a:rPr lang="en-GB" sz="1400" b="1" dirty="0" err="1"/>
              <a:t>ponude</a:t>
            </a:r>
            <a:r>
              <a:rPr lang="en-GB" sz="1400" b="1" dirty="0"/>
              <a:t> </a:t>
            </a:r>
            <a:r>
              <a:rPr lang="en-GB" sz="1400" b="1" dirty="0" err="1"/>
              <a:t>i</a:t>
            </a:r>
            <a:r>
              <a:rPr lang="en-GB" sz="1400" b="1" dirty="0"/>
              <a:t> </a:t>
            </a:r>
            <a:r>
              <a:rPr lang="en-GB" sz="1400" b="1" dirty="0" err="1"/>
              <a:t>potražnje</a:t>
            </a:r>
            <a:r>
              <a:rPr lang="en-GB" sz="1400" b="1" dirty="0"/>
              <a:t> </a:t>
            </a:r>
            <a:r>
              <a:rPr lang="en-GB" sz="1400" b="1" dirty="0" err="1"/>
              <a:t>za</a:t>
            </a:r>
            <a:r>
              <a:rPr lang="en-GB" sz="1400" b="1" dirty="0"/>
              <a:t> </a:t>
            </a:r>
            <a:r>
              <a:rPr lang="en-GB" sz="1400" b="1" dirty="0" err="1"/>
              <a:t>bržu</a:t>
            </a:r>
            <a:r>
              <a:rPr lang="en-GB" sz="1400" b="1" dirty="0"/>
              <a:t> </a:t>
            </a:r>
            <a:r>
              <a:rPr lang="en-GB" sz="1400" b="1" dirty="0" err="1"/>
              <a:t>i</a:t>
            </a:r>
            <a:r>
              <a:rPr lang="en-GB" sz="1400" b="1" dirty="0"/>
              <a:t> </a:t>
            </a:r>
            <a:r>
              <a:rPr lang="en-GB" sz="1400" b="1" dirty="0" err="1"/>
              <a:t>kvalitetniju</a:t>
            </a:r>
            <a:r>
              <a:rPr lang="en-GB" sz="1400" b="1" dirty="0"/>
              <a:t> </a:t>
            </a:r>
            <a:r>
              <a:rPr lang="en-GB" sz="1400" b="1" dirty="0" err="1"/>
              <a:t>zapošljivost</a:t>
            </a:r>
            <a:r>
              <a:rPr lang="en-GB" sz="1400" b="1" dirty="0"/>
              <a:t>.</a:t>
            </a:r>
          </a:p>
          <a:p>
            <a:pPr algn="just"/>
            <a:r>
              <a:rPr lang="en-GB" sz="1400" b="1" dirty="0" err="1" smtClean="0"/>
              <a:t>Razvoj</a:t>
            </a:r>
            <a:r>
              <a:rPr lang="en-GB" sz="1400" b="1" dirty="0" smtClean="0"/>
              <a:t> </a:t>
            </a:r>
            <a:r>
              <a:rPr lang="en-GB" sz="1400" b="1" dirty="0" err="1"/>
              <a:t>novih</a:t>
            </a:r>
            <a:r>
              <a:rPr lang="en-GB" sz="1400" b="1" dirty="0"/>
              <a:t> </a:t>
            </a:r>
            <a:r>
              <a:rPr lang="en-GB" sz="1400" b="1" dirty="0" err="1"/>
              <a:t>i</a:t>
            </a:r>
            <a:r>
              <a:rPr lang="en-GB" sz="1400" b="1" dirty="0"/>
              <a:t> </a:t>
            </a:r>
            <a:r>
              <a:rPr lang="en-GB" sz="1400" b="1" dirty="0" err="1"/>
              <a:t>jačanje</a:t>
            </a:r>
            <a:r>
              <a:rPr lang="en-GB" sz="1400" b="1" dirty="0"/>
              <a:t> </a:t>
            </a:r>
            <a:r>
              <a:rPr lang="en-GB" sz="1400" b="1" dirty="0" err="1"/>
              <a:t>postojećih</a:t>
            </a:r>
            <a:r>
              <a:rPr lang="en-GB" sz="1400" b="1" dirty="0"/>
              <a:t> </a:t>
            </a:r>
            <a:r>
              <a:rPr lang="en-GB" sz="1400" b="1" dirty="0" err="1"/>
              <a:t>materijalnih</a:t>
            </a:r>
            <a:r>
              <a:rPr lang="en-GB" sz="1400" b="1" dirty="0"/>
              <a:t> </a:t>
            </a:r>
            <a:r>
              <a:rPr lang="en-GB" sz="1400" b="1" dirty="0" err="1"/>
              <a:t>i</a:t>
            </a:r>
            <a:r>
              <a:rPr lang="en-GB" sz="1400" b="1" dirty="0"/>
              <a:t> </a:t>
            </a:r>
            <a:r>
              <a:rPr lang="en-GB" sz="1400" b="1" dirty="0" err="1"/>
              <a:t>kadrovskih</a:t>
            </a:r>
            <a:r>
              <a:rPr lang="en-GB" sz="1400" b="1" dirty="0"/>
              <a:t> </a:t>
            </a:r>
            <a:r>
              <a:rPr lang="en-GB" sz="1400" b="1" dirty="0" err="1"/>
              <a:t>uvjeta</a:t>
            </a:r>
            <a:r>
              <a:rPr lang="en-GB" sz="1400" b="1" dirty="0"/>
              <a:t> </a:t>
            </a:r>
            <a:r>
              <a:rPr lang="en-GB" sz="1400" b="1" dirty="0" err="1"/>
              <a:t>za</a:t>
            </a:r>
            <a:r>
              <a:rPr lang="en-GB" sz="1400" b="1" dirty="0"/>
              <a:t> </a:t>
            </a:r>
            <a:r>
              <a:rPr lang="en-GB" sz="1400" b="1" dirty="0" err="1"/>
              <a:t>provođenje</a:t>
            </a:r>
            <a:r>
              <a:rPr lang="en-GB" sz="1400" b="1" dirty="0"/>
              <a:t> </a:t>
            </a:r>
            <a:r>
              <a:rPr lang="en-GB" sz="1400" b="1" dirty="0" err="1"/>
              <a:t>učenja</a:t>
            </a:r>
            <a:r>
              <a:rPr lang="en-GB" sz="1400" b="1" dirty="0"/>
              <a:t> </a:t>
            </a:r>
            <a:r>
              <a:rPr lang="en-GB" sz="1400" b="1" dirty="0" err="1"/>
              <a:t>temeljenog</a:t>
            </a:r>
            <a:r>
              <a:rPr lang="en-GB" sz="1400" b="1" dirty="0"/>
              <a:t> </a:t>
            </a:r>
            <a:r>
              <a:rPr lang="en-GB" sz="1400" b="1" dirty="0" err="1"/>
              <a:t>na</a:t>
            </a:r>
            <a:r>
              <a:rPr lang="en-GB" sz="1400" b="1" dirty="0"/>
              <a:t> </a:t>
            </a:r>
            <a:r>
              <a:rPr lang="en-GB" sz="1400" b="1" dirty="0" err="1"/>
              <a:t>kompetencijskim</a:t>
            </a:r>
            <a:r>
              <a:rPr lang="en-GB" sz="1400" b="1" dirty="0"/>
              <a:t> </a:t>
            </a:r>
            <a:r>
              <a:rPr lang="en-GB" sz="1400" b="1" dirty="0" err="1"/>
              <a:t>pristupu</a:t>
            </a:r>
            <a:r>
              <a:rPr lang="en-GB" sz="1400" b="1" dirty="0"/>
              <a:t> </a:t>
            </a:r>
            <a:r>
              <a:rPr lang="en-GB" sz="1400" b="1" dirty="0" err="1"/>
              <a:t>koje</a:t>
            </a:r>
            <a:r>
              <a:rPr lang="en-GB" sz="1400" b="1" dirty="0"/>
              <a:t> u </a:t>
            </a:r>
            <a:r>
              <a:rPr lang="en-GB" sz="1400" b="1" dirty="0" err="1"/>
              <a:t>središte</a:t>
            </a:r>
            <a:r>
              <a:rPr lang="en-GB" sz="1400" b="1" dirty="0"/>
              <a:t> </a:t>
            </a:r>
            <a:r>
              <a:rPr lang="en-GB" sz="1400" b="1" dirty="0" err="1"/>
              <a:t>stavlja</a:t>
            </a:r>
            <a:r>
              <a:rPr lang="en-GB" sz="1400" b="1" dirty="0"/>
              <a:t> </a:t>
            </a:r>
            <a:r>
              <a:rPr lang="en-GB" sz="1400" b="1" dirty="0" err="1"/>
              <a:t>polaznike</a:t>
            </a:r>
            <a:r>
              <a:rPr lang="en-GB" sz="1400" b="1" dirty="0"/>
              <a:t>.</a:t>
            </a:r>
          </a:p>
        </p:txBody>
      </p:sp>
    </p:spTree>
    <p:extLst>
      <p:ext uri="{BB962C8B-B14F-4D97-AF65-F5344CB8AC3E}">
        <p14:creationId xmlns:p14="http://schemas.microsoft.com/office/powerpoint/2010/main" val="13455308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476672"/>
            <a:ext cx="5544616" cy="936104"/>
          </a:xfrm>
        </p:spPr>
        <p:txBody>
          <a:bodyPr>
            <a:normAutofit fontScale="90000"/>
          </a:bodyPr>
          <a:lstStyle/>
          <a:p>
            <a:r>
              <a:rPr lang="hr-HR" sz="3200" dirty="0" smtClean="0">
                <a:solidFill>
                  <a:srgbClr val="002060"/>
                </a:solidFill>
                <a:effectLst>
                  <a:outerShdw blurRad="38100" dist="38100" dir="2700000" algn="tl">
                    <a:srgbClr val="000000">
                      <a:alpha val="43137"/>
                    </a:srgbClr>
                  </a:outerShdw>
                </a:effectLst>
              </a:rPr>
              <a:t>Ciljne skupine i pokazatelji (indikatori)</a:t>
            </a:r>
            <a:endParaRPr lang="hr-HR" sz="3200"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95536" y="2060848"/>
            <a:ext cx="2880320" cy="4536504"/>
          </a:xfrm>
        </p:spPr>
        <p:txBody>
          <a:bodyPr>
            <a:normAutofit/>
          </a:bodyPr>
          <a:lstStyle/>
          <a:p>
            <a:pPr marL="0" lvl="0" indent="0">
              <a:buNone/>
            </a:pPr>
            <a:r>
              <a:rPr lang="hr-HR" sz="2800" dirty="0">
                <a:solidFill>
                  <a:srgbClr val="002060"/>
                </a:solidFill>
              </a:rPr>
              <a:t>Ciljne skupine</a:t>
            </a:r>
            <a:endParaRPr lang="hr-HR" sz="2800" dirty="0" smtClean="0">
              <a:solidFill>
                <a:srgbClr val="002060"/>
              </a:solidFill>
            </a:endParaRPr>
          </a:p>
          <a:p>
            <a:pPr lvl="0">
              <a:buFont typeface="Wingdings" panose="05000000000000000000" pitchFamily="2" charset="2"/>
              <a:buChar char="ü"/>
            </a:pPr>
            <a:r>
              <a:rPr lang="hr-HR" sz="2800" dirty="0" smtClean="0">
                <a:solidFill>
                  <a:srgbClr val="002060"/>
                </a:solidFill>
              </a:rPr>
              <a:t>odrasli </a:t>
            </a:r>
            <a:r>
              <a:rPr lang="hr-HR" sz="2800" dirty="0">
                <a:solidFill>
                  <a:srgbClr val="002060"/>
                </a:solidFill>
              </a:rPr>
              <a:t>nezaposleni polaznici </a:t>
            </a:r>
          </a:p>
          <a:p>
            <a:pPr lvl="0">
              <a:buFont typeface="Wingdings" panose="05000000000000000000" pitchFamily="2" charset="2"/>
              <a:buChar char="ü"/>
            </a:pPr>
            <a:r>
              <a:rPr lang="hr-HR" sz="2800" dirty="0" smtClean="0">
                <a:solidFill>
                  <a:srgbClr val="002060"/>
                </a:solidFill>
              </a:rPr>
              <a:t>nastavnici </a:t>
            </a:r>
            <a:r>
              <a:rPr lang="hr-HR" sz="2800" dirty="0">
                <a:solidFill>
                  <a:srgbClr val="002060"/>
                </a:solidFill>
              </a:rPr>
              <a:t>i voditelji u ustanovama za </a:t>
            </a:r>
            <a:r>
              <a:rPr lang="hr-HR" sz="2800" dirty="0" smtClean="0">
                <a:solidFill>
                  <a:srgbClr val="002060"/>
                </a:solidFill>
              </a:rPr>
              <a:t>obrazovanje </a:t>
            </a:r>
            <a:r>
              <a:rPr lang="hr-HR" sz="2800" dirty="0">
                <a:solidFill>
                  <a:srgbClr val="002060"/>
                </a:solidFill>
              </a:rPr>
              <a:t>odraslih</a:t>
            </a:r>
          </a:p>
          <a:p>
            <a:pPr lvl="0">
              <a:buFont typeface="Wingdings" panose="05000000000000000000" pitchFamily="2" charset="2"/>
              <a:buChar char="ü"/>
            </a:pPr>
            <a:endParaRPr lang="hr-HR" sz="2400" dirty="0" smtClean="0">
              <a:solidFill>
                <a:srgbClr val="002060"/>
              </a:solidFill>
            </a:endParaRPr>
          </a:p>
        </p:txBody>
      </p:sp>
      <p:sp>
        <p:nvSpPr>
          <p:cNvPr id="5" name="Rectangle 4"/>
          <p:cNvSpPr/>
          <p:nvPr/>
        </p:nvSpPr>
        <p:spPr>
          <a:xfrm>
            <a:off x="4139952" y="1829677"/>
            <a:ext cx="4248472" cy="47525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hr-HR" sz="2800" dirty="0" smtClean="0"/>
              <a:t>Praćenjem pokazatelja prati se uspješnost provedbe Operativnog programa</a:t>
            </a:r>
          </a:p>
          <a:p>
            <a:pPr algn="just"/>
            <a:endParaRPr lang="en-GB" sz="2800" dirty="0"/>
          </a:p>
          <a:p>
            <a:pPr algn="just"/>
            <a:r>
              <a:rPr lang="hr-HR" sz="2800" dirty="0" smtClean="0"/>
              <a:t>Projektni prijedlozi moraju pridonijeti ispunjavanju svih ciljeva ovog poziva</a:t>
            </a:r>
            <a:endParaRPr lang="hr-HR" sz="2800" dirty="0"/>
          </a:p>
        </p:txBody>
      </p:sp>
      <p:sp>
        <p:nvSpPr>
          <p:cNvPr id="6" name="Rectangle 5"/>
          <p:cNvSpPr/>
          <p:nvPr/>
        </p:nvSpPr>
        <p:spPr>
          <a:xfrm>
            <a:off x="4499992" y="1488063"/>
            <a:ext cx="2952328" cy="7888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400" b="1" dirty="0" smtClean="0"/>
              <a:t>Pokazatelji</a:t>
            </a:r>
            <a:endParaRPr lang="en-GB" sz="2400" b="1" dirty="0"/>
          </a:p>
        </p:txBody>
      </p:sp>
    </p:spTree>
    <p:extLst>
      <p:ext uri="{BB962C8B-B14F-4D97-AF65-F5344CB8AC3E}">
        <p14:creationId xmlns:p14="http://schemas.microsoft.com/office/powerpoint/2010/main" val="24514804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764704"/>
            <a:ext cx="7128792" cy="739652"/>
          </a:xfrm>
        </p:spPr>
        <p:txBody>
          <a:bodyPr>
            <a:noAutofit/>
          </a:bodyPr>
          <a:lstStyle/>
          <a:p>
            <a:r>
              <a:rPr lang="hr-HR" sz="3600" dirty="0" smtClean="0">
                <a:solidFill>
                  <a:srgbClr val="002060"/>
                </a:solidFill>
                <a:effectLst>
                  <a:outerShdw blurRad="38100" dist="38100" dir="2700000" algn="tl">
                    <a:srgbClr val="000000">
                      <a:alpha val="43137"/>
                    </a:srgbClr>
                  </a:outerShdw>
                </a:effectLst>
              </a:rPr>
              <a:t>    </a:t>
            </a:r>
            <a:r>
              <a:rPr lang="hr-HR" sz="3200" dirty="0" smtClean="0">
                <a:solidFill>
                  <a:srgbClr val="002060"/>
                </a:solidFill>
                <a:effectLst>
                  <a:outerShdw blurRad="38100" dist="38100" dir="2700000" algn="tl">
                    <a:srgbClr val="000000">
                      <a:alpha val="43137"/>
                    </a:srgbClr>
                  </a:outerShdw>
                </a:effectLst>
              </a:rPr>
              <a:t>Pokazatelji provedbe (indikatori)</a:t>
            </a:r>
            <a:endParaRPr lang="hr-HR" sz="3200"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844824"/>
            <a:ext cx="8229600" cy="4209331"/>
          </a:xfrm>
        </p:spPr>
        <p:txBody>
          <a:bodyPr>
            <a:normAutofit/>
          </a:bodyPr>
          <a:lstStyle/>
          <a:p>
            <a:pPr>
              <a:buFont typeface="Wingdings" panose="05000000000000000000" pitchFamily="2" charset="2"/>
              <a:buChar char="§"/>
            </a:pPr>
            <a:endParaRPr lang="hr-HR" i="1" u="sng" dirty="0">
              <a:solidFill>
                <a:srgbClr val="002060"/>
              </a:solidFill>
            </a:endParaRPr>
          </a:p>
          <a:p>
            <a:pPr>
              <a:buFont typeface="Wingdings" panose="05000000000000000000" pitchFamily="2" charset="2"/>
              <a:buChar char="§"/>
            </a:pPr>
            <a:endParaRPr lang="hr-HR" i="1" u="sng" dirty="0" smtClean="0">
              <a:solidFill>
                <a:srgbClr val="C00000"/>
              </a:solidFill>
            </a:endParaRPr>
          </a:p>
          <a:p>
            <a:pPr marL="0" indent="0">
              <a:buNone/>
            </a:pPr>
            <a:endParaRPr lang="hr-HR" i="1" u="sng" dirty="0">
              <a:solidFill>
                <a:srgbClr val="002060"/>
              </a:solidFill>
            </a:endParaRPr>
          </a:p>
        </p:txBody>
      </p:sp>
      <p:sp>
        <p:nvSpPr>
          <p:cNvPr id="4" name="Rounded Rectangle 3"/>
          <p:cNvSpPr/>
          <p:nvPr/>
        </p:nvSpPr>
        <p:spPr>
          <a:xfrm>
            <a:off x="863588" y="1844824"/>
            <a:ext cx="7416824" cy="4752528"/>
          </a:xfrm>
          <a:prstGeom prst="roundRect">
            <a:avLst/>
          </a:prstGeom>
          <a:effectLst>
            <a:glow rad="635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rtlCol="0" anchor="ctr"/>
          <a:lstStyle/>
          <a:p>
            <a:pPr marL="342900" indent="-342900">
              <a:buFont typeface="Arial" panose="020B0604020202020204" pitchFamily="34" charset="0"/>
              <a:buChar char="•"/>
            </a:pPr>
            <a:r>
              <a:rPr lang="hr-HR" sz="2000" b="1" dirty="0" smtClean="0"/>
              <a:t>Broj </a:t>
            </a:r>
            <a:r>
              <a:rPr lang="hr-HR" sz="2000" b="1" dirty="0"/>
              <a:t>zaposlenika odgojno-obrazovnih ustanova koji je sudjelovao </a:t>
            </a:r>
            <a:r>
              <a:rPr lang="hr-HR" sz="2000" b="1" dirty="0" smtClean="0"/>
              <a:t>u specifičnim </a:t>
            </a:r>
            <a:r>
              <a:rPr lang="hr-HR" sz="2000" b="1" dirty="0"/>
              <a:t>aktivnostima stručnog  </a:t>
            </a:r>
            <a:r>
              <a:rPr lang="hr-HR" sz="2000" b="1" dirty="0" smtClean="0"/>
              <a:t>usavršavanja</a:t>
            </a:r>
          </a:p>
          <a:p>
            <a:pPr marL="342900" indent="-342900" algn="just">
              <a:buFont typeface="Arial" panose="020B0604020202020204" pitchFamily="34" charset="0"/>
              <a:buChar char="•"/>
            </a:pPr>
            <a:r>
              <a:rPr lang="hr-HR" sz="2000" b="1" dirty="0" smtClean="0"/>
              <a:t>Broj  </a:t>
            </a:r>
            <a:r>
              <a:rPr lang="hr-HR" sz="2000" b="1" dirty="0"/>
              <a:t>polaznika programa obrazovanja odraslih</a:t>
            </a:r>
          </a:p>
          <a:p>
            <a:pPr marL="342900" indent="-342900" algn="just">
              <a:buFont typeface="Arial" panose="020B0604020202020204" pitchFamily="34" charset="0"/>
              <a:buChar char="•"/>
            </a:pPr>
            <a:r>
              <a:rPr lang="hr-HR" sz="2000" b="1" dirty="0" smtClean="0"/>
              <a:t>Broj </a:t>
            </a:r>
            <a:r>
              <a:rPr lang="hr-HR" sz="2000" b="1" dirty="0"/>
              <a:t>razvijenih standarda kvalifikacija</a:t>
            </a:r>
          </a:p>
          <a:p>
            <a:pPr marL="342900" indent="-342900" algn="just">
              <a:buFont typeface="Arial" panose="020B0604020202020204" pitchFamily="34" charset="0"/>
              <a:buChar char="•"/>
            </a:pPr>
            <a:r>
              <a:rPr lang="hr-HR" sz="2000" b="1" dirty="0" smtClean="0"/>
              <a:t>Broj </a:t>
            </a:r>
            <a:r>
              <a:rPr lang="hr-HR" sz="2000" b="1" dirty="0"/>
              <a:t>razvijenih studijskih programa/kurikuluma temeljenih na ishodima </a:t>
            </a:r>
            <a:r>
              <a:rPr lang="hr-HR" sz="2000" b="1" dirty="0" smtClean="0"/>
              <a:t>učenja* </a:t>
            </a:r>
          </a:p>
          <a:p>
            <a:pPr algn="just"/>
            <a:endParaRPr lang="hr-HR" sz="2000" b="1" dirty="0"/>
          </a:p>
          <a:p>
            <a:pPr algn="just"/>
            <a:r>
              <a:rPr lang="hr-HR" sz="2000" dirty="0" smtClean="0"/>
              <a:t>Svi </a:t>
            </a:r>
            <a:r>
              <a:rPr lang="hr-HR" sz="2000" dirty="0"/>
              <a:t>navedeni pokazatelji bit će uvršteni u obrazac </a:t>
            </a:r>
            <a:r>
              <a:rPr lang="hr-HR" sz="2000" dirty="0" smtClean="0"/>
              <a:t>izvješća</a:t>
            </a:r>
          </a:p>
          <a:p>
            <a:pPr algn="just"/>
            <a:endParaRPr lang="hr-HR" sz="2000" dirty="0" smtClean="0"/>
          </a:p>
          <a:p>
            <a:pPr algn="just"/>
            <a:r>
              <a:rPr lang="hr-HR" sz="2000" b="1" dirty="0" smtClean="0"/>
              <a:t>*</a:t>
            </a:r>
            <a:r>
              <a:rPr lang="hr-HR" sz="2000" dirty="0" smtClean="0"/>
              <a:t> Za </a:t>
            </a:r>
            <a:r>
              <a:rPr lang="hr-HR" sz="2000" dirty="0"/>
              <a:t>potrebe ovog Poziva pokazatelj se odnosi na obrazovne programe obrazovanja odraslih sukladno Zakonu o obrazovanju odraslih</a:t>
            </a:r>
          </a:p>
          <a:p>
            <a:pPr algn="ctr"/>
            <a:endParaRPr lang="hr-HR" sz="2000" dirty="0"/>
          </a:p>
        </p:txBody>
      </p:sp>
    </p:spTree>
    <p:extLst>
      <p:ext uri="{BB962C8B-B14F-4D97-AF65-F5344CB8AC3E}">
        <p14:creationId xmlns:p14="http://schemas.microsoft.com/office/powerpoint/2010/main" val="9306528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620688"/>
            <a:ext cx="6624735" cy="1152128"/>
          </a:xfrm>
        </p:spPr>
        <p:txBody>
          <a:bodyPr>
            <a:normAutofit fontScale="90000"/>
          </a:bodyPr>
          <a:lstStyle/>
          <a:p>
            <a:pPr lvl="0">
              <a:spcBef>
                <a:spcPct val="20000"/>
              </a:spcBef>
            </a:pPr>
            <a:r>
              <a:rPr lang="en-GB" sz="3200" dirty="0" err="1">
                <a:solidFill>
                  <a:srgbClr val="002060"/>
                </a:solidFill>
                <a:effectLst>
                  <a:outerShdw blurRad="38100" dist="38100" dir="2700000" algn="tl">
                    <a:srgbClr val="000000">
                      <a:alpha val="43137"/>
                    </a:srgbClr>
                  </a:outerShdw>
                </a:effectLst>
              </a:rPr>
              <a:t>Nacionalni</a:t>
            </a:r>
            <a:r>
              <a:rPr lang="en-GB" sz="3200" dirty="0">
                <a:solidFill>
                  <a:srgbClr val="002060"/>
                </a:solidFill>
                <a:effectLst>
                  <a:outerShdw blurRad="38100" dist="38100" dir="2700000" algn="tl">
                    <a:srgbClr val="000000">
                      <a:alpha val="43137"/>
                    </a:srgbClr>
                  </a:outerShdw>
                </a:effectLst>
              </a:rPr>
              <a:t> </a:t>
            </a:r>
            <a:r>
              <a:rPr lang="en-GB" sz="3200" dirty="0" err="1">
                <a:solidFill>
                  <a:srgbClr val="002060"/>
                </a:solidFill>
                <a:effectLst>
                  <a:outerShdw blurRad="38100" dist="38100" dir="2700000" algn="tl">
                    <a:srgbClr val="000000">
                      <a:alpha val="43137"/>
                    </a:srgbClr>
                  </a:outerShdw>
                </a:effectLst>
              </a:rPr>
              <a:t>i</a:t>
            </a:r>
            <a:r>
              <a:rPr lang="en-GB" sz="3200" dirty="0">
                <a:solidFill>
                  <a:srgbClr val="002060"/>
                </a:solidFill>
                <a:effectLst>
                  <a:outerShdw blurRad="38100" dist="38100" dir="2700000" algn="tl">
                    <a:srgbClr val="000000">
                      <a:alpha val="43137"/>
                    </a:srgbClr>
                  </a:outerShdw>
                </a:effectLst>
              </a:rPr>
              <a:t> EU </a:t>
            </a:r>
            <a:r>
              <a:rPr lang="en-GB" sz="3200" dirty="0" err="1" smtClean="0">
                <a:solidFill>
                  <a:srgbClr val="002060"/>
                </a:solidFill>
                <a:effectLst>
                  <a:outerShdw blurRad="38100" dist="38100" dir="2700000" algn="tl">
                    <a:srgbClr val="000000">
                      <a:alpha val="43137"/>
                    </a:srgbClr>
                  </a:outerShdw>
                </a:effectLst>
              </a:rPr>
              <a:t>dokumenti</a:t>
            </a:r>
            <a:r>
              <a:rPr lang="hr-HR" sz="3600" dirty="0" smtClean="0">
                <a:solidFill>
                  <a:srgbClr val="002060"/>
                </a:solidFill>
              </a:rPr>
              <a:t/>
            </a:r>
            <a:br>
              <a:rPr lang="hr-HR" sz="3600" dirty="0" smtClean="0">
                <a:solidFill>
                  <a:srgbClr val="002060"/>
                </a:solidFill>
              </a:rPr>
            </a:br>
            <a:r>
              <a:rPr lang="en-GB" sz="2000" b="1" dirty="0">
                <a:solidFill>
                  <a:srgbClr val="002060"/>
                </a:solidFill>
                <a:ea typeface="+mn-ea"/>
                <a:cs typeface="+mn-cs"/>
              </a:rPr>
              <a:t/>
            </a:r>
            <a:br>
              <a:rPr lang="en-GB" sz="2000" b="1" dirty="0">
                <a:solidFill>
                  <a:srgbClr val="002060"/>
                </a:solidFill>
                <a:ea typeface="+mn-ea"/>
                <a:cs typeface="+mn-cs"/>
              </a:rPr>
            </a:br>
            <a:endParaRPr lang="en-GB" sz="2000" dirty="0">
              <a:solidFill>
                <a:srgbClr val="002060"/>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3882917082"/>
              </p:ext>
            </p:extLst>
          </p:nvPr>
        </p:nvGraphicFramePr>
        <p:xfrm>
          <a:off x="539552" y="2492896"/>
          <a:ext cx="8064896" cy="4401404"/>
        </p:xfrm>
        <a:graphic>
          <a:graphicData uri="http://schemas.openxmlformats.org/drawingml/2006/table">
            <a:tbl>
              <a:tblPr firstRow="1" bandRow="1">
                <a:tableStyleId>{5C22544A-7EE6-4342-B048-85BDC9FD1C3A}</a:tableStyleId>
              </a:tblPr>
              <a:tblGrid>
                <a:gridCol w="4032448"/>
                <a:gridCol w="4032448"/>
              </a:tblGrid>
              <a:tr h="315508">
                <a:tc>
                  <a:txBody>
                    <a:bodyPr/>
                    <a:lstStyle/>
                    <a:p>
                      <a:r>
                        <a:rPr lang="hr-HR" sz="1400" dirty="0" smtClean="0">
                          <a:solidFill>
                            <a:schemeClr val="bg1"/>
                          </a:solidFill>
                        </a:rPr>
                        <a:t>EU dokumenti</a:t>
                      </a:r>
                      <a:endParaRPr lang="hr-HR" sz="1400" dirty="0">
                        <a:solidFill>
                          <a:schemeClr val="bg1"/>
                        </a:solidFill>
                      </a:endParaRPr>
                    </a:p>
                  </a:txBody>
                  <a:tcPr/>
                </a:tc>
                <a:tc>
                  <a:txBody>
                    <a:bodyPr/>
                    <a:lstStyle/>
                    <a:p>
                      <a:r>
                        <a:rPr lang="hr-HR" sz="1400" dirty="0" smtClean="0">
                          <a:solidFill>
                            <a:schemeClr val="bg1"/>
                          </a:solidFill>
                        </a:rPr>
                        <a:t>Nacionalni dokumenti</a:t>
                      </a:r>
                      <a:endParaRPr lang="hr-HR" sz="1400" dirty="0">
                        <a:solidFill>
                          <a:schemeClr val="bg1"/>
                        </a:solidFill>
                      </a:endParaRPr>
                    </a:p>
                  </a:txBody>
                  <a:tcPr/>
                </a:tc>
              </a:tr>
              <a:tr h="504406">
                <a:tc>
                  <a:txBody>
                    <a:bodyPr/>
                    <a:lstStyle/>
                    <a:p>
                      <a:pPr marL="342900" lvl="0" indent="-342900" algn="just">
                        <a:spcAft>
                          <a:spcPts val="0"/>
                        </a:spcAft>
                        <a:buFont typeface="Symbol" panose="05050102010706020507" pitchFamily="18" charset="2"/>
                        <a:buChar char=""/>
                      </a:pPr>
                      <a:r>
                        <a:rPr lang="hr-HR" sz="1400" u="none" dirty="0" smtClean="0">
                          <a:solidFill>
                            <a:schemeClr val="accent1">
                              <a:lumMod val="75000"/>
                            </a:schemeClr>
                          </a:solidFill>
                          <a:effectLst/>
                          <a:latin typeface="Calibri" panose="020F0502020204030204" pitchFamily="34" charset="0"/>
                          <a:ea typeface="Calibri" panose="020F0502020204030204" pitchFamily="34" charset="0"/>
                          <a:cs typeface="Arial" panose="020B0604020202020204" pitchFamily="34" charset="0"/>
                        </a:rPr>
                        <a:t>Europa</a:t>
                      </a:r>
                      <a:r>
                        <a:rPr lang="hr-HR" sz="1400" u="none" baseline="0" dirty="0" smtClean="0">
                          <a:solidFill>
                            <a:schemeClr val="accent1">
                              <a:lumMod val="75000"/>
                            </a:schemeClr>
                          </a:solidFill>
                          <a:effectLst/>
                          <a:latin typeface="Calibri" panose="020F0502020204030204" pitchFamily="34" charset="0"/>
                          <a:ea typeface="Calibri" panose="020F0502020204030204" pitchFamily="34" charset="0"/>
                          <a:cs typeface="Arial" panose="020B0604020202020204" pitchFamily="34" charset="0"/>
                        </a:rPr>
                        <a:t> 2020</a:t>
                      </a:r>
                      <a:endParaRPr lang="en-GB" sz="1400" u="none" dirty="0">
                        <a:solidFill>
                          <a:schemeClr val="accent1">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a:tc>
                <a:tc>
                  <a:txBody>
                    <a:bodyPr/>
                    <a:lstStyle/>
                    <a:p>
                      <a:pPr marL="171450" indent="-171450">
                        <a:buFont typeface="Wingdings" panose="05000000000000000000" pitchFamily="2" charset="2"/>
                        <a:buChar char="§"/>
                      </a:pPr>
                      <a:r>
                        <a:rPr lang="hr-HR" sz="1100" dirty="0" smtClean="0">
                          <a:solidFill>
                            <a:schemeClr val="tx2"/>
                          </a:solidFill>
                        </a:rPr>
                        <a:t>Višegodišnji operativni program razvoj ljudskih potencijala 2007-2013 </a:t>
                      </a:r>
                      <a:endParaRPr lang="hr-HR" sz="1100" dirty="0">
                        <a:solidFill>
                          <a:schemeClr val="tx2"/>
                        </a:solidFill>
                      </a:endParaRPr>
                    </a:p>
                  </a:txBody>
                  <a:tcPr/>
                </a:tc>
              </a:tr>
              <a:tr h="670839">
                <a:tc>
                  <a:txBody>
                    <a:bodyPr/>
                    <a:lstStyle/>
                    <a:p>
                      <a:pPr marL="171450" indent="-171450">
                        <a:buFont typeface="Arial" panose="020B0604020202020204" pitchFamily="34" charset="0"/>
                        <a:buChar char="•"/>
                      </a:pPr>
                      <a:r>
                        <a:rPr lang="hr-HR" sz="1200" dirty="0" err="1" smtClean="0">
                          <a:solidFill>
                            <a:schemeClr val="tx2"/>
                          </a:solidFill>
                        </a:rPr>
                        <a:t>Council</a:t>
                      </a:r>
                      <a:r>
                        <a:rPr lang="hr-HR" sz="1200" dirty="0" smtClean="0">
                          <a:solidFill>
                            <a:schemeClr val="tx2"/>
                          </a:solidFill>
                        </a:rPr>
                        <a:t> </a:t>
                      </a:r>
                      <a:r>
                        <a:rPr lang="hr-HR" sz="1200" dirty="0" err="1" smtClean="0">
                          <a:solidFill>
                            <a:schemeClr val="tx2"/>
                          </a:solidFill>
                        </a:rPr>
                        <a:t>Resolution</a:t>
                      </a:r>
                      <a:r>
                        <a:rPr lang="hr-HR" sz="1200" dirty="0" smtClean="0">
                          <a:solidFill>
                            <a:schemeClr val="tx2"/>
                          </a:solidFill>
                        </a:rPr>
                        <a:t> on a </a:t>
                      </a:r>
                      <a:r>
                        <a:rPr lang="hr-HR" sz="1200" dirty="0" err="1" smtClean="0">
                          <a:solidFill>
                            <a:schemeClr val="tx2"/>
                          </a:solidFill>
                        </a:rPr>
                        <a:t>Renewed</a:t>
                      </a:r>
                      <a:r>
                        <a:rPr lang="hr-HR" sz="1200" dirty="0" smtClean="0">
                          <a:solidFill>
                            <a:schemeClr val="tx2"/>
                          </a:solidFill>
                        </a:rPr>
                        <a:t> European </a:t>
                      </a:r>
                      <a:r>
                        <a:rPr lang="hr-HR" sz="1200" dirty="0" err="1" smtClean="0">
                          <a:solidFill>
                            <a:schemeClr val="tx2"/>
                          </a:solidFill>
                        </a:rPr>
                        <a:t>Agenda</a:t>
                      </a:r>
                      <a:r>
                        <a:rPr lang="hr-HR" sz="1200" dirty="0" smtClean="0">
                          <a:solidFill>
                            <a:schemeClr val="tx2"/>
                          </a:solidFill>
                        </a:rPr>
                        <a:t> for</a:t>
                      </a:r>
                      <a:r>
                        <a:rPr lang="hr-HR" sz="1200" baseline="0" dirty="0" smtClean="0">
                          <a:solidFill>
                            <a:schemeClr val="tx2"/>
                          </a:solidFill>
                        </a:rPr>
                        <a:t> </a:t>
                      </a:r>
                      <a:r>
                        <a:rPr lang="hr-HR" sz="1200" baseline="0" dirty="0" err="1" smtClean="0">
                          <a:solidFill>
                            <a:schemeClr val="tx2"/>
                          </a:solidFill>
                        </a:rPr>
                        <a:t>Adult</a:t>
                      </a:r>
                      <a:r>
                        <a:rPr lang="hr-HR" sz="1200" baseline="0" dirty="0" smtClean="0">
                          <a:solidFill>
                            <a:schemeClr val="tx2"/>
                          </a:solidFill>
                        </a:rPr>
                        <a:t> </a:t>
                      </a:r>
                      <a:r>
                        <a:rPr lang="hr-HR" sz="1200" baseline="0" dirty="0" err="1" smtClean="0">
                          <a:solidFill>
                            <a:schemeClr val="tx2"/>
                          </a:solidFill>
                        </a:rPr>
                        <a:t>Learning</a:t>
                      </a:r>
                      <a:r>
                        <a:rPr lang="hr-HR" sz="1200" baseline="0" dirty="0" smtClean="0">
                          <a:solidFill>
                            <a:schemeClr val="tx2"/>
                          </a:solidFill>
                        </a:rPr>
                        <a:t> (2011/C372/01)</a:t>
                      </a:r>
                      <a:endParaRPr lang="hr-HR" sz="1200" dirty="0">
                        <a:solidFill>
                          <a:schemeClr val="tx2"/>
                        </a:solidFill>
                      </a:endParaRPr>
                    </a:p>
                  </a:txBody>
                  <a:tcPr/>
                </a:tc>
                <a:tc>
                  <a:txBody>
                    <a:bodyPr/>
                    <a:lstStyle/>
                    <a:p>
                      <a:pPr marL="171450" indent="-171450">
                        <a:buFont typeface="Wingdings" panose="05000000000000000000" pitchFamily="2" charset="2"/>
                        <a:buChar char="§"/>
                      </a:pPr>
                      <a:r>
                        <a:rPr lang="hr-HR" sz="1100" dirty="0" smtClean="0">
                          <a:solidFill>
                            <a:schemeClr val="tx2"/>
                          </a:solidFill>
                        </a:rPr>
                        <a:t>Zakon o obrazovanju odraslih (NN 17/07)</a:t>
                      </a:r>
                    </a:p>
                    <a:p>
                      <a:pPr marL="171450" indent="-171450">
                        <a:buFont typeface="Wingdings" panose="05000000000000000000" pitchFamily="2" charset="2"/>
                        <a:buChar char="§"/>
                      </a:pPr>
                      <a:r>
                        <a:rPr lang="hr-HR" sz="1100" dirty="0" smtClean="0">
                          <a:solidFill>
                            <a:schemeClr val="tx2"/>
                          </a:solidFill>
                        </a:rPr>
                        <a:t>Pravilnik o standardima</a:t>
                      </a:r>
                      <a:r>
                        <a:rPr lang="hr-HR" sz="1100" baseline="0" dirty="0" smtClean="0">
                          <a:solidFill>
                            <a:schemeClr val="tx2"/>
                          </a:solidFill>
                        </a:rPr>
                        <a:t> i normativima te načinu i postupku utvrđivanja ispunjenosti uvjeta u ustanovama za obrazovanje odraslih (NN 129/08, 52/10)</a:t>
                      </a:r>
                      <a:endParaRPr lang="hr-HR" sz="1100" dirty="0">
                        <a:solidFill>
                          <a:schemeClr val="tx2"/>
                        </a:solidFill>
                      </a:endParaRPr>
                    </a:p>
                  </a:txBody>
                  <a:tcPr/>
                </a:tc>
              </a:tr>
              <a:tr h="521763">
                <a:tc>
                  <a:txBody>
                    <a:bodyPr/>
                    <a:lstStyle/>
                    <a:p>
                      <a:pPr marL="171450" indent="-171450">
                        <a:buFont typeface="Wingdings" panose="05000000000000000000" pitchFamily="2" charset="2"/>
                        <a:buChar char="§"/>
                      </a:pPr>
                      <a:endParaRPr lang="hr-HR" sz="1200" dirty="0" smtClean="0">
                        <a:solidFill>
                          <a:schemeClr val="tx2"/>
                        </a:solidFill>
                      </a:endParaRPr>
                    </a:p>
                  </a:txBody>
                  <a:tcPr/>
                </a:tc>
                <a:tc>
                  <a:txBody>
                    <a:bodyPr/>
                    <a:lstStyle/>
                    <a:p>
                      <a:pPr marL="171450" indent="-171450">
                        <a:buFont typeface="Wingdings" panose="05000000000000000000" pitchFamily="2" charset="2"/>
                        <a:buChar char="§"/>
                      </a:pPr>
                      <a:r>
                        <a:rPr lang="hr-HR" sz="1100" dirty="0" smtClean="0">
                          <a:solidFill>
                            <a:schemeClr val="tx2"/>
                          </a:solidFill>
                        </a:rPr>
                        <a:t>Zakon o Hrvatskom kvalifikacijskom okviru (NN 22/13);</a:t>
                      </a:r>
                    </a:p>
                  </a:txBody>
                  <a:tcPr/>
                </a:tc>
              </a:tr>
              <a:tr h="473261">
                <a:tc>
                  <a:txBody>
                    <a:bodyPr/>
                    <a:lstStyle/>
                    <a:p>
                      <a:pPr marL="171450" indent="-171450">
                        <a:buFont typeface="Wingdings" panose="05000000000000000000" pitchFamily="2" charset="2"/>
                        <a:buChar char="§"/>
                      </a:pPr>
                      <a:endParaRPr lang="hr-HR" sz="1200" dirty="0" smtClean="0">
                        <a:solidFill>
                          <a:schemeClr val="tx2"/>
                        </a:solidFill>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hr-HR" sz="1100" b="0" i="0" u="none" strike="noStrike" kern="1200" cap="none" spc="0" normalizeH="0" baseline="0" noProof="0" dirty="0" smtClean="0">
                          <a:ln>
                            <a:noFill/>
                          </a:ln>
                          <a:solidFill>
                            <a:schemeClr val="tx2"/>
                          </a:solidFill>
                          <a:effectLst/>
                          <a:uLnTx/>
                          <a:uFillTx/>
                          <a:latin typeface="+mn-lt"/>
                        </a:rPr>
                        <a:t>Strateški plan Ministarstva znanosti, obrazovanja i sporta 2014.-2016.	</a:t>
                      </a:r>
                      <a:endParaRPr lang="hr-HR" sz="1100" dirty="0">
                        <a:solidFill>
                          <a:schemeClr val="tx2"/>
                        </a:solidFill>
                      </a:endParaRPr>
                    </a:p>
                  </a:txBody>
                  <a:tcPr/>
                </a:tc>
              </a:tr>
              <a:tr h="615240">
                <a:tc>
                  <a:txBody>
                    <a:bodyPr/>
                    <a:lstStyle/>
                    <a:p>
                      <a:endParaRPr lang="hr-HR" sz="1100" dirty="0">
                        <a:solidFill>
                          <a:schemeClr val="tx2"/>
                        </a:solidFill>
                      </a:endParaRPr>
                    </a:p>
                  </a:txBody>
                  <a:tcPr/>
                </a:tc>
                <a:tc>
                  <a:txBody>
                    <a:bodyPr/>
                    <a:lstStyle/>
                    <a:p>
                      <a:pPr marL="171450" indent="-171450">
                        <a:buFont typeface="Wingdings" panose="05000000000000000000" pitchFamily="2" charset="2"/>
                        <a:buChar char="§"/>
                      </a:pPr>
                      <a:r>
                        <a:rPr lang="hr-HR" sz="1100" dirty="0" smtClean="0">
                          <a:solidFill>
                            <a:schemeClr val="tx2"/>
                          </a:solidFill>
                        </a:rPr>
                        <a:t>Strategija obrazovanja, znanosti i tehnologije ((NN 124/14)</a:t>
                      </a:r>
                      <a:endParaRPr lang="hr-HR" sz="1100" dirty="0">
                        <a:solidFill>
                          <a:schemeClr val="tx2"/>
                        </a:solidFill>
                      </a:endParaRPr>
                    </a:p>
                  </a:txBody>
                  <a:tcPr/>
                </a:tc>
              </a:tr>
              <a:tr h="447226">
                <a:tc>
                  <a:txBody>
                    <a:bodyPr/>
                    <a:lstStyle/>
                    <a:p>
                      <a:endParaRPr lang="hr-HR" sz="1100" dirty="0">
                        <a:solidFill>
                          <a:schemeClr val="tx2"/>
                        </a:solidFill>
                      </a:endParaRPr>
                    </a:p>
                  </a:txBody>
                  <a:tcPr/>
                </a:tc>
                <a:tc>
                  <a:txBody>
                    <a:bodyPr/>
                    <a:lstStyle/>
                    <a:p>
                      <a:pPr marL="171450" indent="-171450">
                        <a:buFont typeface="Wingdings" panose="05000000000000000000" pitchFamily="2" charset="2"/>
                        <a:buChar char="§"/>
                      </a:pPr>
                      <a:r>
                        <a:rPr lang="pl-PL" sz="1100" dirty="0" smtClean="0">
                          <a:solidFill>
                            <a:schemeClr val="tx2"/>
                          </a:solidFill>
                        </a:rPr>
                        <a:t>Pravilnik o Registru HKO (NN 62/14)</a:t>
                      </a:r>
                      <a:endParaRPr lang="hr-HR" sz="1100" dirty="0">
                        <a:solidFill>
                          <a:schemeClr val="tx2"/>
                        </a:solidFill>
                      </a:endParaRPr>
                    </a:p>
                  </a:txBody>
                  <a:tcPr/>
                </a:tc>
              </a:tr>
              <a:tr h="556213">
                <a:tc>
                  <a:txBody>
                    <a:bodyPr/>
                    <a:lstStyle/>
                    <a:p>
                      <a:endParaRPr lang="hr-HR" sz="1100" dirty="0">
                        <a:solidFill>
                          <a:schemeClr val="tx2"/>
                        </a:solidFill>
                      </a:endParaRPr>
                    </a:p>
                  </a:txBody>
                  <a:tcPr/>
                </a:tc>
                <a:tc>
                  <a:txBody>
                    <a:bodyPr/>
                    <a:lstStyle/>
                    <a:p>
                      <a:pPr marL="171450" indent="-171450">
                        <a:buFont typeface="Arial" panose="020B0604020202020204" pitchFamily="34" charset="0"/>
                        <a:buChar char="•"/>
                      </a:pPr>
                      <a:r>
                        <a:rPr lang="hr-HR" sz="1100" dirty="0" smtClean="0">
                          <a:solidFill>
                            <a:schemeClr val="tx2"/>
                          </a:solidFill>
                        </a:rPr>
                        <a:t>Vodič ustanovama za obrazovanje odraslih –Od ideje do javne isprave</a:t>
                      </a:r>
                    </a:p>
                    <a:p>
                      <a:pPr marL="171450" indent="-171450">
                        <a:buFont typeface="Arial" panose="020B0604020202020204" pitchFamily="34" charset="0"/>
                        <a:buChar char="•"/>
                      </a:pPr>
                      <a:r>
                        <a:rPr lang="hr-HR" sz="1100" dirty="0" smtClean="0">
                          <a:solidFill>
                            <a:schemeClr val="tx2"/>
                          </a:solidFill>
                        </a:rPr>
                        <a:t>Obrazac za izradu nastavnog </a:t>
                      </a:r>
                      <a:r>
                        <a:rPr lang="hr-HR" sz="1100" dirty="0" err="1" smtClean="0">
                          <a:solidFill>
                            <a:schemeClr val="tx2"/>
                          </a:solidFill>
                        </a:rPr>
                        <a:t>nastavnog</a:t>
                      </a:r>
                      <a:r>
                        <a:rPr lang="hr-HR" sz="1100" dirty="0" smtClean="0">
                          <a:solidFill>
                            <a:schemeClr val="tx2"/>
                          </a:solidFill>
                        </a:rPr>
                        <a:t> programa osposobljavanja i usavršavanja</a:t>
                      </a:r>
                      <a:endParaRPr lang="hr-HR" sz="1100" dirty="0">
                        <a:solidFill>
                          <a:schemeClr val="tx2"/>
                        </a:solidFill>
                      </a:endParaRPr>
                    </a:p>
                  </a:txBody>
                  <a:tcPr/>
                </a:tc>
              </a:tr>
            </a:tbl>
          </a:graphicData>
        </a:graphic>
      </p:graphicFrame>
      <p:pic>
        <p:nvPicPr>
          <p:cNvPr id="9" name="Picture 8"/>
          <p:cNvPicPr>
            <a:picLocks noChangeAspect="1"/>
          </p:cNvPicPr>
          <p:nvPr/>
        </p:nvPicPr>
        <p:blipFill>
          <a:blip r:embed="rId2"/>
          <a:stretch>
            <a:fillRect/>
          </a:stretch>
        </p:blipFill>
        <p:spPr>
          <a:xfrm>
            <a:off x="1187624" y="1988840"/>
            <a:ext cx="7106689" cy="454828"/>
          </a:xfrm>
          <a:prstGeom prst="rect">
            <a:avLst/>
          </a:prstGeom>
        </p:spPr>
      </p:pic>
    </p:spTree>
    <p:extLst>
      <p:ext uri="{BB962C8B-B14F-4D97-AF65-F5344CB8AC3E}">
        <p14:creationId xmlns:p14="http://schemas.microsoft.com/office/powerpoint/2010/main" val="15899535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hr-HR" sz="3600" dirty="0" smtClean="0">
              <a:solidFill>
                <a:srgbClr val="002060"/>
              </a:solidFill>
            </a:endParaRPr>
          </a:p>
          <a:p>
            <a:pPr marL="0" indent="0" algn="ctr">
              <a:buNone/>
            </a:pPr>
            <a:endParaRPr lang="hr-HR" sz="3600" dirty="0">
              <a:solidFill>
                <a:srgbClr val="002060"/>
              </a:solidFill>
            </a:endParaRPr>
          </a:p>
          <a:p>
            <a:pPr marL="0" indent="0" algn="ctr">
              <a:buNone/>
            </a:pPr>
            <a:r>
              <a:rPr lang="hr-HR" sz="3600" i="1" u="sng" dirty="0" smtClean="0">
                <a:solidFill>
                  <a:srgbClr val="002060"/>
                </a:solidFill>
              </a:rPr>
              <a:t>ii. Financiranje</a:t>
            </a:r>
          </a:p>
          <a:p>
            <a:pPr algn="ctr"/>
            <a:endParaRPr lang="hr-HR" sz="3600" dirty="0">
              <a:solidFill>
                <a:srgbClr val="002060"/>
              </a:solidFill>
            </a:endParaRPr>
          </a:p>
          <a:p>
            <a:pPr algn="ctr"/>
            <a:endParaRPr lang="hr-HR" sz="3600" dirty="0">
              <a:solidFill>
                <a:srgbClr val="002060"/>
              </a:solidFill>
            </a:endParaRPr>
          </a:p>
        </p:txBody>
      </p:sp>
    </p:spTree>
    <p:extLst>
      <p:ext uri="{BB962C8B-B14F-4D97-AF65-F5344CB8AC3E}">
        <p14:creationId xmlns:p14="http://schemas.microsoft.com/office/powerpoint/2010/main" val="15782252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5716" y="476672"/>
            <a:ext cx="5868652" cy="1008112"/>
          </a:xfrm>
        </p:spPr>
        <p:txBody>
          <a:bodyPr>
            <a:normAutofit/>
          </a:bodyPr>
          <a:lstStyle/>
          <a:p>
            <a:r>
              <a:rPr lang="hr-HR" sz="3200" dirty="0" smtClean="0">
                <a:solidFill>
                  <a:srgbClr val="002060"/>
                </a:solidFill>
                <a:effectLst>
                  <a:outerShdw blurRad="38100" dist="38100" dir="2700000" algn="tl">
                    <a:srgbClr val="000000">
                      <a:alpha val="43137"/>
                    </a:srgbClr>
                  </a:outerShdw>
                </a:effectLst>
              </a:rPr>
              <a:t>Financiranje I. dio</a:t>
            </a:r>
            <a:endParaRPr lang="hr-HR" sz="3200"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132856"/>
            <a:ext cx="8229600" cy="4896544"/>
          </a:xfrm>
        </p:spPr>
        <p:txBody>
          <a:bodyPr/>
          <a:lstStyle/>
          <a:p>
            <a:endParaRPr lang="hr-HR" sz="2400" dirty="0" smtClean="0">
              <a:solidFill>
                <a:srgbClr val="002060"/>
              </a:solidFill>
            </a:endParaRPr>
          </a:p>
          <a:p>
            <a:pPr>
              <a:buFont typeface="Wingdings" panose="05000000000000000000" pitchFamily="2" charset="2"/>
              <a:buChar char="ü"/>
            </a:pPr>
            <a:r>
              <a:rPr lang="hr-HR" sz="2400" dirty="0" smtClean="0">
                <a:solidFill>
                  <a:srgbClr val="002060"/>
                </a:solidFill>
              </a:rPr>
              <a:t>Za </a:t>
            </a:r>
            <a:r>
              <a:rPr lang="hr-HR" sz="2400" dirty="0">
                <a:solidFill>
                  <a:srgbClr val="002060"/>
                </a:solidFill>
              </a:rPr>
              <a:t>financiranje projekata u okviru ovog poziva na dostavu projektnih prijedloga raspoloživ je iznos od </a:t>
            </a:r>
            <a:r>
              <a:rPr lang="hr-HR" sz="2400" dirty="0" smtClean="0">
                <a:solidFill>
                  <a:srgbClr val="C00000"/>
                </a:solidFill>
              </a:rPr>
              <a:t>29.030.000,00 </a:t>
            </a:r>
            <a:r>
              <a:rPr lang="hr-HR" sz="2400" i="1" dirty="0" smtClean="0">
                <a:solidFill>
                  <a:srgbClr val="C00000"/>
                </a:solidFill>
              </a:rPr>
              <a:t>kuna</a:t>
            </a:r>
            <a:r>
              <a:rPr lang="hr-HR" sz="2400" i="1" dirty="0">
                <a:solidFill>
                  <a:srgbClr val="C00000"/>
                </a:solidFill>
              </a:rPr>
              <a:t>.</a:t>
            </a:r>
          </a:p>
          <a:p>
            <a:endParaRPr lang="hr-HR" sz="2400" dirty="0" smtClean="0">
              <a:solidFill>
                <a:srgbClr val="002060"/>
              </a:solidFill>
            </a:endParaRPr>
          </a:p>
          <a:p>
            <a:endParaRPr lang="hr-HR" sz="2400" dirty="0">
              <a:solidFill>
                <a:srgbClr val="002060"/>
              </a:solidFill>
            </a:endParaRPr>
          </a:p>
          <a:p>
            <a:endParaRPr lang="hr-HR" sz="2400" dirty="0" smtClean="0">
              <a:solidFill>
                <a:srgbClr val="002060"/>
              </a:solidFill>
            </a:endParaRPr>
          </a:p>
          <a:p>
            <a:endParaRPr lang="hr-HR" sz="2400" dirty="0">
              <a:solidFill>
                <a:srgbClr val="002060"/>
              </a:solidFill>
            </a:endParaRPr>
          </a:p>
          <a:p>
            <a:endParaRPr lang="hr-HR" sz="2400" dirty="0">
              <a:solidFill>
                <a:srgbClr val="002060"/>
              </a:solidFill>
            </a:endParaRPr>
          </a:p>
          <a:p>
            <a:endParaRPr lang="hr-HR" dirty="0">
              <a:solidFill>
                <a:srgbClr val="002060"/>
              </a:solidFill>
            </a:endParaRPr>
          </a:p>
          <a:p>
            <a:endParaRPr lang="hr-HR" dirty="0">
              <a:solidFill>
                <a:srgbClr val="00206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4103409046"/>
              </p:ext>
            </p:extLst>
          </p:nvPr>
        </p:nvGraphicFramePr>
        <p:xfrm>
          <a:off x="1331640" y="4149080"/>
          <a:ext cx="6120680" cy="1944216"/>
        </p:xfrm>
        <a:graphic>
          <a:graphicData uri="http://schemas.openxmlformats.org/drawingml/2006/table">
            <a:tbl>
              <a:tblPr>
                <a:effectLst>
                  <a:outerShdw blurRad="63500" sx="102000" sy="102000" algn="ctr" rotWithShape="0">
                    <a:prstClr val="black">
                      <a:alpha val="40000"/>
                    </a:prstClr>
                  </a:outerShdw>
                </a:effectLst>
              </a:tblPr>
              <a:tblGrid>
                <a:gridCol w="4243020"/>
                <a:gridCol w="1877660"/>
              </a:tblGrid>
              <a:tr h="486054">
                <a:tc>
                  <a:txBody>
                    <a:bodyPr/>
                    <a:lstStyle/>
                    <a:p>
                      <a:pPr algn="l" fontAlgn="b"/>
                      <a:r>
                        <a:rPr lang="en-GB" sz="1400" b="0" i="0" u="none" strike="noStrike" dirty="0">
                          <a:solidFill>
                            <a:srgbClr val="000000"/>
                          </a:solidFill>
                          <a:effectLst/>
                          <a:latin typeface="Calibri" panose="020F0502020204030204" pitchFamily="34" charset="0"/>
                        </a:rPr>
                        <a:t>Izvor sredstava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l" fontAlgn="b"/>
                      <a:r>
                        <a:rPr lang="en-GB" sz="1400" b="0" i="0" u="none" strike="noStrike">
                          <a:solidFill>
                            <a:srgbClr val="000000"/>
                          </a:solidFill>
                          <a:effectLst/>
                          <a:latin typeface="Calibri" panose="020F0502020204030204" pitchFamily="34" charset="0"/>
                        </a:rPr>
                        <a:t>Ukupno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r>
              <a:tr h="486054">
                <a:tc>
                  <a:txBody>
                    <a:bodyPr/>
                    <a:lstStyle/>
                    <a:p>
                      <a:pPr algn="l" fontAlgn="b"/>
                      <a:r>
                        <a:rPr lang="en-GB" sz="1400" b="0" i="0" u="none" strike="noStrike" dirty="0" err="1">
                          <a:solidFill>
                            <a:srgbClr val="000000"/>
                          </a:solidFill>
                          <a:effectLst/>
                          <a:latin typeface="Calibri" panose="020F0502020204030204" pitchFamily="34" charset="0"/>
                        </a:rPr>
                        <a:t>Namjenska</a:t>
                      </a:r>
                      <a:r>
                        <a:rPr lang="en-GB" sz="1400" b="0" i="0" u="none" strike="noStrike" dirty="0">
                          <a:solidFill>
                            <a:srgbClr val="000000"/>
                          </a:solidFill>
                          <a:effectLst/>
                          <a:latin typeface="Calibri" panose="020F0502020204030204" pitchFamily="34" charset="0"/>
                        </a:rPr>
                        <a:t> </a:t>
                      </a:r>
                      <a:r>
                        <a:rPr lang="en-GB" sz="1400" b="0" i="0" u="none" strike="noStrike" dirty="0" err="1">
                          <a:solidFill>
                            <a:srgbClr val="000000"/>
                          </a:solidFill>
                          <a:effectLst/>
                          <a:latin typeface="Calibri" panose="020F0502020204030204" pitchFamily="34" charset="0"/>
                        </a:rPr>
                        <a:t>sredstva</a:t>
                      </a:r>
                      <a:r>
                        <a:rPr lang="en-GB" sz="1400" b="0" i="0" u="none" strike="noStrike" dirty="0">
                          <a:solidFill>
                            <a:srgbClr val="000000"/>
                          </a:solidFill>
                          <a:effectLst/>
                          <a:latin typeface="Calibri" panose="020F0502020204030204" pitchFamily="34" charset="0"/>
                        </a:rPr>
                        <a:t> EU - ESF (85%)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l" fontAlgn="b"/>
                      <a:r>
                        <a:rPr lang="hr-HR" sz="1400" b="1" i="0" u="none" strike="noStrike" dirty="0" smtClean="0">
                          <a:solidFill>
                            <a:srgbClr val="000000"/>
                          </a:solidFill>
                          <a:effectLst/>
                          <a:latin typeface="Calibri" panose="020F0502020204030204" pitchFamily="34" charset="0"/>
                        </a:rPr>
                        <a:t>24.675.50</a:t>
                      </a:r>
                      <a:r>
                        <a:rPr lang="en-GB" sz="1400" b="1" i="0" u="none" strike="noStrike" dirty="0" smtClean="0">
                          <a:solidFill>
                            <a:srgbClr val="000000"/>
                          </a:solidFill>
                          <a:effectLst/>
                          <a:latin typeface="Calibri" panose="020F0502020204030204" pitchFamily="34" charset="0"/>
                        </a:rPr>
                        <a:t>0,00</a:t>
                      </a:r>
                      <a:endParaRPr lang="en-GB" sz="14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r>
              <a:tr h="486054">
                <a:tc>
                  <a:txBody>
                    <a:bodyPr/>
                    <a:lstStyle/>
                    <a:p>
                      <a:pPr algn="l" fontAlgn="b"/>
                      <a:r>
                        <a:rPr lang="en-GB" sz="1400" b="0" i="0" u="none" strike="noStrike">
                          <a:solidFill>
                            <a:srgbClr val="000000"/>
                          </a:solidFill>
                          <a:effectLst/>
                          <a:latin typeface="Calibri" panose="020F0502020204030204" pitchFamily="34" charset="0"/>
                        </a:rPr>
                        <a:t>Namjenska sredstva RH (15%)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l" fontAlgn="b"/>
                      <a:r>
                        <a:rPr lang="hr-HR" sz="1400" b="1" i="0" u="none" strike="noStrike" dirty="0" smtClean="0">
                          <a:solidFill>
                            <a:srgbClr val="000000"/>
                          </a:solidFill>
                          <a:effectLst/>
                          <a:latin typeface="Calibri" panose="020F0502020204030204" pitchFamily="34" charset="0"/>
                        </a:rPr>
                        <a:t>4.354.500</a:t>
                      </a:r>
                      <a:r>
                        <a:rPr lang="en-GB" sz="1400" b="1" i="0" u="none" strike="noStrike" dirty="0" smtClean="0">
                          <a:solidFill>
                            <a:srgbClr val="000000"/>
                          </a:solidFill>
                          <a:effectLst/>
                          <a:latin typeface="Calibri" panose="020F0502020204030204" pitchFamily="34" charset="0"/>
                        </a:rPr>
                        <a:t>,00</a:t>
                      </a:r>
                      <a:endParaRPr lang="en-GB" sz="14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r>
              <a:tr h="486054">
                <a:tc>
                  <a:txBody>
                    <a:bodyPr/>
                    <a:lstStyle/>
                    <a:p>
                      <a:pPr algn="l" fontAlgn="b"/>
                      <a:r>
                        <a:rPr lang="en-GB" sz="1400" b="0" i="0" u="none" strike="noStrike">
                          <a:solidFill>
                            <a:srgbClr val="000000"/>
                          </a:solidFill>
                          <a:effectLst/>
                          <a:latin typeface="Calibri" panose="020F0502020204030204" pitchFamily="34" charset="0"/>
                        </a:rPr>
                        <a:t>Ukupno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c>
                  <a:txBody>
                    <a:bodyPr/>
                    <a:lstStyle/>
                    <a:p>
                      <a:pPr algn="l" fontAlgn="b"/>
                      <a:r>
                        <a:rPr lang="hr-HR" sz="1400" b="1" i="0" u="none" strike="noStrike" dirty="0" smtClean="0">
                          <a:solidFill>
                            <a:srgbClr val="000000"/>
                          </a:solidFill>
                          <a:effectLst/>
                          <a:latin typeface="Calibri" panose="020F0502020204030204" pitchFamily="34" charset="0"/>
                        </a:rPr>
                        <a:t>29</a:t>
                      </a:r>
                      <a:r>
                        <a:rPr lang="en-GB" sz="1400" b="1" i="0" u="none" strike="noStrike" dirty="0" smtClean="0">
                          <a:solidFill>
                            <a:srgbClr val="000000"/>
                          </a:solidFill>
                          <a:effectLst/>
                          <a:latin typeface="Calibri" panose="020F0502020204030204" pitchFamily="34" charset="0"/>
                        </a:rPr>
                        <a:t>.0</a:t>
                      </a:r>
                      <a:r>
                        <a:rPr lang="hr-HR" sz="1400" b="1" i="0" u="none" strike="noStrike" dirty="0" smtClean="0">
                          <a:solidFill>
                            <a:srgbClr val="000000"/>
                          </a:solidFill>
                          <a:effectLst/>
                          <a:latin typeface="Calibri" panose="020F0502020204030204" pitchFamily="34" charset="0"/>
                        </a:rPr>
                        <a:t>3</a:t>
                      </a:r>
                      <a:r>
                        <a:rPr lang="en-GB" sz="1400" b="1" i="0" u="none" strike="noStrike" dirty="0" smtClean="0">
                          <a:solidFill>
                            <a:srgbClr val="000000"/>
                          </a:solidFill>
                          <a:effectLst/>
                          <a:latin typeface="Calibri" panose="020F0502020204030204" pitchFamily="34" charset="0"/>
                        </a:rPr>
                        <a:t>0</a:t>
                      </a:r>
                      <a:r>
                        <a:rPr lang="hr-HR" sz="1400" b="1" i="0" u="none" strike="noStrike" dirty="0" smtClean="0">
                          <a:solidFill>
                            <a:srgbClr val="000000"/>
                          </a:solidFill>
                          <a:effectLst/>
                          <a:latin typeface="Calibri" panose="020F0502020204030204" pitchFamily="34" charset="0"/>
                        </a:rPr>
                        <a:t>.</a:t>
                      </a:r>
                      <a:r>
                        <a:rPr lang="en-GB" sz="1400" b="1" i="0" u="none" strike="noStrike" dirty="0" smtClean="0">
                          <a:solidFill>
                            <a:srgbClr val="000000"/>
                          </a:solidFill>
                          <a:effectLst/>
                          <a:latin typeface="Calibri" panose="020F0502020204030204" pitchFamily="34" charset="0"/>
                        </a:rPr>
                        <a:t>00</a:t>
                      </a:r>
                      <a:r>
                        <a:rPr lang="hr-HR" sz="1400" b="1" i="0" u="none" strike="noStrike" dirty="0" smtClean="0">
                          <a:solidFill>
                            <a:srgbClr val="000000"/>
                          </a:solidFill>
                          <a:effectLst/>
                          <a:latin typeface="Calibri" panose="020F0502020204030204" pitchFamily="34" charset="0"/>
                        </a:rPr>
                        <a:t>0,00</a:t>
                      </a:r>
                      <a:endParaRPr lang="en-GB" sz="14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tcPr>
                </a:tc>
              </a:tr>
            </a:tbl>
          </a:graphicData>
        </a:graphic>
      </p:graphicFrame>
    </p:spTree>
    <p:extLst>
      <p:ext uri="{BB962C8B-B14F-4D97-AF65-F5344CB8AC3E}">
        <p14:creationId xmlns:p14="http://schemas.microsoft.com/office/powerpoint/2010/main" val="42131843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060848"/>
            <a:ext cx="8229600" cy="4938342"/>
          </a:xfrm>
        </p:spPr>
        <p:txBody>
          <a:bodyPr anchor="t">
            <a:noAutofit/>
          </a:bodyPr>
          <a:lstStyle/>
          <a:p>
            <a:pPr algn="just">
              <a:buFont typeface="Wingdings" panose="05000000000000000000" pitchFamily="2" charset="2"/>
              <a:buChar char="ü"/>
            </a:pPr>
            <a:r>
              <a:rPr lang="hr-HR" sz="2200" dirty="0" smtClean="0">
                <a:solidFill>
                  <a:srgbClr val="002060"/>
                </a:solidFill>
              </a:rPr>
              <a:t>Tražena sredstva za financiranje projekata moraju se kretati unutar sljedećih okvira:</a:t>
            </a:r>
          </a:p>
          <a:p>
            <a:pPr lvl="3">
              <a:buFont typeface="Arial" panose="020B0604020202020204" pitchFamily="34" charset="0"/>
              <a:buChar char="•"/>
            </a:pPr>
            <a:r>
              <a:rPr lang="hr-HR" sz="2200" dirty="0" smtClean="0">
                <a:solidFill>
                  <a:srgbClr val="002060"/>
                </a:solidFill>
              </a:rPr>
              <a:t>Najniži </a:t>
            </a:r>
            <a:r>
              <a:rPr lang="hr-HR" sz="2200" dirty="0">
                <a:solidFill>
                  <a:srgbClr val="002060"/>
                </a:solidFill>
              </a:rPr>
              <a:t>iznos</a:t>
            </a:r>
            <a:r>
              <a:rPr lang="hr-HR" sz="2200" dirty="0" smtClean="0">
                <a:solidFill>
                  <a:srgbClr val="002060"/>
                </a:solidFill>
              </a:rPr>
              <a:t>: </a:t>
            </a:r>
            <a:r>
              <a:rPr lang="hr-HR" sz="2200" dirty="0" smtClean="0">
                <a:solidFill>
                  <a:srgbClr val="C00000"/>
                </a:solidFill>
              </a:rPr>
              <a:t>500.000,00</a:t>
            </a:r>
            <a:r>
              <a:rPr lang="hr-HR" sz="2200" dirty="0" smtClean="0">
                <a:solidFill>
                  <a:srgbClr val="002060"/>
                </a:solidFill>
              </a:rPr>
              <a:t> </a:t>
            </a:r>
            <a:r>
              <a:rPr lang="hr-HR" sz="2200" dirty="0" smtClean="0">
                <a:solidFill>
                  <a:srgbClr val="C00000"/>
                </a:solidFill>
              </a:rPr>
              <a:t>kn</a:t>
            </a:r>
          </a:p>
          <a:p>
            <a:pPr lvl="3">
              <a:buFont typeface="Arial" panose="020B0604020202020204" pitchFamily="34" charset="0"/>
              <a:buChar char="•"/>
            </a:pPr>
            <a:r>
              <a:rPr lang="hr-HR" sz="2200" dirty="0" smtClean="0">
                <a:solidFill>
                  <a:srgbClr val="002060"/>
                </a:solidFill>
              </a:rPr>
              <a:t> Najveći iznos:  </a:t>
            </a:r>
            <a:r>
              <a:rPr lang="hr-HR" sz="2200" dirty="0" smtClean="0">
                <a:solidFill>
                  <a:srgbClr val="C00000"/>
                </a:solidFill>
              </a:rPr>
              <a:t>1.500.000,00</a:t>
            </a:r>
            <a:r>
              <a:rPr lang="hr-HR" sz="2200" dirty="0" smtClean="0">
                <a:solidFill>
                  <a:srgbClr val="002060"/>
                </a:solidFill>
              </a:rPr>
              <a:t> </a:t>
            </a:r>
            <a:r>
              <a:rPr lang="hr-HR" sz="2200" dirty="0" smtClean="0">
                <a:solidFill>
                  <a:srgbClr val="C00000"/>
                </a:solidFill>
              </a:rPr>
              <a:t>kn</a:t>
            </a:r>
          </a:p>
          <a:p>
            <a:pPr lvl="3">
              <a:buFont typeface="Wingdings" panose="05000000000000000000" pitchFamily="2" charset="2"/>
              <a:buChar char="ü"/>
            </a:pPr>
            <a:endParaRPr lang="hr-HR" sz="2200" dirty="0" smtClean="0">
              <a:solidFill>
                <a:srgbClr val="002060"/>
              </a:solidFill>
            </a:endParaRPr>
          </a:p>
          <a:p>
            <a:pPr algn="just">
              <a:buFont typeface="Wingdings" panose="05000000000000000000" pitchFamily="2" charset="2"/>
              <a:buChar char="ü"/>
            </a:pPr>
            <a:r>
              <a:rPr lang="hr-HR" sz="2200" dirty="0" smtClean="0">
                <a:solidFill>
                  <a:srgbClr val="002060"/>
                </a:solidFill>
              </a:rPr>
              <a:t>Pred-financiranje projekata osigurano u iznosu </a:t>
            </a:r>
            <a:r>
              <a:rPr lang="hr-HR" sz="2200" u="sng" dirty="0" smtClean="0">
                <a:solidFill>
                  <a:srgbClr val="002060"/>
                </a:solidFill>
              </a:rPr>
              <a:t>do 30% ukupne vrijednosti </a:t>
            </a:r>
            <a:r>
              <a:rPr lang="hr-HR" sz="2200" dirty="0" smtClean="0">
                <a:solidFill>
                  <a:srgbClr val="002060"/>
                </a:solidFill>
              </a:rPr>
              <a:t>dodijeljenih bespovratnih sredstava</a:t>
            </a:r>
          </a:p>
          <a:p>
            <a:pPr algn="just">
              <a:buFont typeface="Wingdings" panose="05000000000000000000" pitchFamily="2" charset="2"/>
              <a:buChar char="ü"/>
            </a:pPr>
            <a:r>
              <a:rPr lang="hr-HR" sz="2200" dirty="0" smtClean="0">
                <a:solidFill>
                  <a:srgbClr val="002060"/>
                </a:solidFill>
              </a:rPr>
              <a:t>Projekti se mogu sufinancirati u maksimalnom iznosu do 95% prihvatljivih troškova</a:t>
            </a:r>
            <a:r>
              <a:rPr lang="hr-HR" sz="2200" dirty="0">
                <a:solidFill>
                  <a:srgbClr val="002060"/>
                </a:solidFill>
              </a:rPr>
              <a:t>. </a:t>
            </a:r>
            <a:r>
              <a:rPr lang="hr-HR" sz="2200" dirty="0" smtClean="0">
                <a:solidFill>
                  <a:srgbClr val="002060"/>
                </a:solidFill>
              </a:rPr>
              <a:t>Razlika od 5% ukupno prihvatljivih troškova projekta i iznosa traženih bespovratnih sredstava mora se osigurati iz vlastitih sredstava prijavitelja/partnera i/ili iz sredstava koja nisu dio proračuna EU. </a:t>
            </a:r>
          </a:p>
          <a:p>
            <a:pPr marL="0" indent="0" algn="just">
              <a:buNone/>
            </a:pPr>
            <a:endParaRPr lang="hr-HR" sz="2200" dirty="0">
              <a:solidFill>
                <a:srgbClr val="002060"/>
              </a:solidFill>
            </a:endParaRPr>
          </a:p>
          <a:p>
            <a:endParaRPr lang="hr-HR" sz="1400" i="1" dirty="0" smtClean="0"/>
          </a:p>
          <a:p>
            <a:pPr>
              <a:buFont typeface="Wingdings" panose="05000000000000000000" pitchFamily="2" charset="2"/>
              <a:buChar char="Ø"/>
            </a:pPr>
            <a:endParaRPr lang="hr-HR" sz="2400" dirty="0" smtClean="0">
              <a:solidFill>
                <a:srgbClr val="002060"/>
              </a:solidFill>
            </a:endParaRPr>
          </a:p>
        </p:txBody>
      </p:sp>
      <p:sp>
        <p:nvSpPr>
          <p:cNvPr id="4" name="Title 1"/>
          <p:cNvSpPr>
            <a:spLocks noGrp="1"/>
          </p:cNvSpPr>
          <p:nvPr>
            <p:ph type="title"/>
          </p:nvPr>
        </p:nvSpPr>
        <p:spPr>
          <a:xfrm>
            <a:off x="2494112" y="620688"/>
            <a:ext cx="4958208" cy="864096"/>
          </a:xfrm>
        </p:spPr>
        <p:txBody>
          <a:bodyPr>
            <a:normAutofit/>
          </a:bodyPr>
          <a:lstStyle/>
          <a:p>
            <a:r>
              <a:rPr lang="hr-HR" sz="3200" dirty="0" smtClean="0">
                <a:solidFill>
                  <a:srgbClr val="002060"/>
                </a:solidFill>
                <a:effectLst>
                  <a:outerShdw blurRad="38100" dist="38100" dir="2700000" algn="tl">
                    <a:srgbClr val="000000">
                      <a:alpha val="43137"/>
                    </a:srgbClr>
                  </a:outerShdw>
                </a:effectLst>
                <a:latin typeface="+mn-lt"/>
              </a:rPr>
              <a:t>Financiranje II. dio </a:t>
            </a:r>
            <a:endParaRPr lang="en-GB" sz="3200" dirty="0">
              <a:solidFill>
                <a:srgbClr val="002060"/>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3910437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Financiranje III. dio</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hr-HR" dirty="0" smtClean="0">
                <a:solidFill>
                  <a:srgbClr val="002060"/>
                </a:solidFill>
              </a:rPr>
              <a:t>Potpore male vrijednosti – de </a:t>
            </a:r>
            <a:r>
              <a:rPr lang="hr-HR" dirty="0" err="1" smtClean="0">
                <a:solidFill>
                  <a:srgbClr val="002060"/>
                </a:solidFill>
              </a:rPr>
              <a:t>minimis</a:t>
            </a:r>
            <a:endParaRPr lang="hr-HR" dirty="0" smtClean="0">
              <a:solidFill>
                <a:srgbClr val="002060"/>
              </a:solidFill>
            </a:endParaRPr>
          </a:p>
          <a:p>
            <a:endParaRPr lang="hr-HR" dirty="0" smtClean="0">
              <a:solidFill>
                <a:srgbClr val="002060"/>
              </a:solidFill>
            </a:endParaRPr>
          </a:p>
          <a:p>
            <a:pPr marL="0" indent="0">
              <a:buNone/>
            </a:pPr>
            <a:r>
              <a:rPr lang="hr-HR" dirty="0" smtClean="0">
                <a:solidFill>
                  <a:srgbClr val="002060"/>
                </a:solidFill>
              </a:rPr>
              <a:t>Prijavitelj i/ili partneri, primatelji potpore male vrijednosti (de </a:t>
            </a:r>
            <a:r>
              <a:rPr lang="hr-HR" dirty="0" err="1" smtClean="0">
                <a:solidFill>
                  <a:srgbClr val="002060"/>
                </a:solidFill>
              </a:rPr>
              <a:t>minimis</a:t>
            </a:r>
            <a:r>
              <a:rPr lang="hr-HR" dirty="0" smtClean="0">
                <a:solidFill>
                  <a:srgbClr val="002060"/>
                </a:solidFill>
              </a:rPr>
              <a:t>) kroz ovaj poziv dužni su postupati u skladu s nacionalnim zakonodavstvom o državnim potporama - poštovati ograničenja vezana uz potpore dodijeljene prema »de </a:t>
            </a:r>
            <a:r>
              <a:rPr lang="hr-HR" dirty="0" err="1" smtClean="0">
                <a:solidFill>
                  <a:srgbClr val="002060"/>
                </a:solidFill>
              </a:rPr>
              <a:t>minimis</a:t>
            </a:r>
            <a:r>
              <a:rPr lang="hr-HR" dirty="0" smtClean="0">
                <a:solidFill>
                  <a:srgbClr val="002060"/>
                </a:solidFill>
              </a:rPr>
              <a:t>« pravilu te postupati u skladu s Uputama za prijavitelje</a:t>
            </a:r>
          </a:p>
          <a:p>
            <a:r>
              <a:rPr lang="hr-HR" dirty="0" smtClean="0">
                <a:solidFill>
                  <a:srgbClr val="002060"/>
                </a:solidFill>
              </a:rPr>
              <a:t> Više informacija može se naći na </a:t>
            </a:r>
            <a:r>
              <a:rPr lang="en-GB" dirty="0" smtClean="0">
                <a:hlinkClick r:id="rId2"/>
              </a:rPr>
              <a:t>www.mfin.hr/hr/drzavne-potpore</a:t>
            </a:r>
            <a:r>
              <a:rPr lang="hr-HR" dirty="0" smtClean="0"/>
              <a:t> </a:t>
            </a:r>
            <a:endParaRPr lang="en-GB" dirty="0"/>
          </a:p>
          <a:p>
            <a:endParaRPr lang="en-GB" dirty="0"/>
          </a:p>
        </p:txBody>
      </p:sp>
    </p:spTree>
    <p:extLst>
      <p:ext uri="{BB962C8B-B14F-4D97-AF65-F5344CB8AC3E}">
        <p14:creationId xmlns:p14="http://schemas.microsoft.com/office/powerpoint/2010/main" val="3086278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De - </a:t>
            </a:r>
            <a:r>
              <a:rPr lang="hr-HR" dirty="0" err="1" smtClean="0"/>
              <a:t>minimis</a:t>
            </a:r>
            <a:r>
              <a:rPr lang="hr-HR" dirty="0" smtClean="0"/>
              <a:t> pravilo i tehnička pomoć</a:t>
            </a:r>
            <a:endParaRPr lang="en-GB" dirty="0"/>
          </a:p>
        </p:txBody>
      </p:sp>
      <p:sp>
        <p:nvSpPr>
          <p:cNvPr id="3" name="Content Placeholder 2"/>
          <p:cNvSpPr>
            <a:spLocks noGrp="1"/>
          </p:cNvSpPr>
          <p:nvPr>
            <p:ph idx="1"/>
          </p:nvPr>
        </p:nvSpPr>
        <p:spPr/>
        <p:txBody>
          <a:bodyPr>
            <a:normAutofit fontScale="92500" lnSpcReduction="20000"/>
          </a:bodyPr>
          <a:lstStyle/>
          <a:p>
            <a:r>
              <a:rPr lang="hr-HR" dirty="0" smtClean="0">
                <a:solidFill>
                  <a:srgbClr val="002060"/>
                </a:solidFill>
              </a:rPr>
              <a:t>Dodatno, prijavitelji/partneri moći će dobiti više konkretnih informacija sudjelovanjem u radionicama organiziranim kroz provedbu projekta tehničke pomoći Operativnoj strukturi (Priprema projekata i podrška ESF korisnicima)</a:t>
            </a:r>
          </a:p>
          <a:p>
            <a:pPr>
              <a:buFont typeface="Wingdings" panose="05000000000000000000" pitchFamily="2" charset="2"/>
              <a:buChar char="ü"/>
            </a:pPr>
            <a:r>
              <a:rPr lang="hr-HR" dirty="0" smtClean="0">
                <a:solidFill>
                  <a:srgbClr val="002060"/>
                </a:solidFill>
              </a:rPr>
              <a:t>Dodatne informacije o održavanju radionica: </a:t>
            </a:r>
            <a:r>
              <a:rPr lang="hr-HR" dirty="0" smtClean="0">
                <a:solidFill>
                  <a:srgbClr val="002060"/>
                </a:solidFill>
                <a:hlinkClick r:id="rId2"/>
              </a:rPr>
              <a:t>esf.pomoc@mrms.hr</a:t>
            </a:r>
            <a:r>
              <a:rPr lang="hr-HR" dirty="0" smtClean="0">
                <a:solidFill>
                  <a:srgbClr val="002060"/>
                </a:solidFill>
              </a:rPr>
              <a:t>–pitanja </a:t>
            </a:r>
            <a:r>
              <a:rPr lang="hr-HR" dirty="0">
                <a:solidFill>
                  <a:srgbClr val="002060"/>
                </a:solidFill>
              </a:rPr>
              <a:t>o projektnom prijedlogu ili njegovim pojedinim </a:t>
            </a:r>
            <a:r>
              <a:rPr lang="hr-HR" dirty="0" smtClean="0">
                <a:solidFill>
                  <a:srgbClr val="002060"/>
                </a:solidFill>
              </a:rPr>
              <a:t>dijelovima i na </a:t>
            </a:r>
            <a:r>
              <a:rPr lang="hr-HR" dirty="0" smtClean="0">
                <a:solidFill>
                  <a:srgbClr val="002060"/>
                </a:solidFill>
                <a:hlinkClick r:id="rId3"/>
              </a:rPr>
              <a:t>Esf.Projekt@mrms.hr</a:t>
            </a:r>
            <a:r>
              <a:rPr lang="hr-HR" dirty="0" smtClean="0">
                <a:solidFill>
                  <a:srgbClr val="002060"/>
                </a:solidFill>
              </a:rPr>
              <a:t>-pitanja </a:t>
            </a:r>
            <a:r>
              <a:rPr lang="hr-HR" dirty="0">
                <a:solidFill>
                  <a:srgbClr val="002060"/>
                </a:solidFill>
              </a:rPr>
              <a:t>vezana uz prijavu na radionice i primanje materijala s radionica</a:t>
            </a:r>
            <a:endParaRPr lang="en-GB" dirty="0">
              <a:solidFill>
                <a:srgbClr val="002060"/>
              </a:solidFill>
            </a:endParaRPr>
          </a:p>
        </p:txBody>
      </p:sp>
    </p:spTree>
    <p:extLst>
      <p:ext uri="{BB962C8B-B14F-4D97-AF65-F5344CB8AC3E}">
        <p14:creationId xmlns:p14="http://schemas.microsoft.com/office/powerpoint/2010/main" val="3207386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60648"/>
            <a:ext cx="6336703" cy="1152128"/>
          </a:xfrm>
        </p:spPr>
        <p:txBody>
          <a:bodyPr>
            <a:normAutofit/>
          </a:bodyPr>
          <a:lstStyle/>
          <a:p>
            <a:r>
              <a:rPr lang="hr-HR" sz="3200" dirty="0" smtClean="0">
                <a:solidFill>
                  <a:srgbClr val="002060"/>
                </a:solidFill>
                <a:effectLst>
                  <a:outerShdw blurRad="38100" dist="38100" dir="2700000" algn="tl">
                    <a:srgbClr val="000000">
                      <a:alpha val="43137"/>
                    </a:srgbClr>
                  </a:outerShdw>
                </a:effectLst>
                <a:latin typeface="+mn-lt"/>
              </a:rPr>
              <a:t>Sadržaj</a:t>
            </a:r>
            <a:endParaRPr lang="en-GB" sz="3200" dirty="0">
              <a:solidFill>
                <a:srgbClr val="00206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539552" y="2276872"/>
            <a:ext cx="8229600" cy="4137323"/>
          </a:xfrm>
        </p:spPr>
        <p:txBody>
          <a:bodyPr>
            <a:normAutofit/>
          </a:bodyPr>
          <a:lstStyle/>
          <a:p>
            <a:pPr marL="514350" indent="-514350">
              <a:lnSpc>
                <a:spcPct val="150000"/>
              </a:lnSpc>
              <a:buFont typeface="+mj-lt"/>
              <a:buAutoNum type="arabicPeriod"/>
            </a:pPr>
            <a:r>
              <a:rPr lang="hr-HR" sz="2000" dirty="0" smtClean="0">
                <a:solidFill>
                  <a:srgbClr val="002060"/>
                </a:solidFill>
              </a:rPr>
              <a:t>Osnovne informacije</a:t>
            </a:r>
          </a:p>
          <a:p>
            <a:pPr marL="514350" indent="-514350">
              <a:lnSpc>
                <a:spcPct val="150000"/>
              </a:lnSpc>
              <a:buFont typeface="+mj-lt"/>
              <a:buAutoNum type="arabicPeriod"/>
            </a:pPr>
            <a:r>
              <a:rPr lang="hr-HR" sz="2000" dirty="0" smtClean="0">
                <a:solidFill>
                  <a:srgbClr val="002060"/>
                </a:solidFill>
              </a:rPr>
              <a:t>Pregled </a:t>
            </a:r>
            <a:r>
              <a:rPr lang="hr-HR" sz="2000" i="1" dirty="0" smtClean="0">
                <a:solidFill>
                  <a:srgbClr val="002060"/>
                </a:solidFill>
              </a:rPr>
              <a:t>Uputa za prijavitelje</a:t>
            </a:r>
            <a:endParaRPr lang="hr-HR" sz="2000" i="1" dirty="0">
              <a:solidFill>
                <a:srgbClr val="002060"/>
              </a:solidFill>
            </a:endParaRPr>
          </a:p>
          <a:p>
            <a:pPr marL="806450" indent="0">
              <a:lnSpc>
                <a:spcPct val="150000"/>
              </a:lnSpc>
              <a:buNone/>
            </a:pPr>
            <a:r>
              <a:rPr lang="hr-HR" sz="1800" dirty="0" smtClean="0">
                <a:solidFill>
                  <a:srgbClr val="002060"/>
                </a:solidFill>
              </a:rPr>
              <a:t>i.   Predmet poziva i opće informacije</a:t>
            </a:r>
          </a:p>
          <a:p>
            <a:pPr marL="800100" lvl="2" indent="0">
              <a:lnSpc>
                <a:spcPct val="150000"/>
              </a:lnSpc>
              <a:buNone/>
            </a:pPr>
            <a:r>
              <a:rPr lang="hr-HR" sz="1800" dirty="0" smtClean="0">
                <a:solidFill>
                  <a:srgbClr val="002060"/>
                </a:solidFill>
              </a:rPr>
              <a:t>ii. Financiranje</a:t>
            </a:r>
          </a:p>
          <a:p>
            <a:pPr marL="800100" lvl="2" indent="0">
              <a:lnSpc>
                <a:spcPct val="150000"/>
              </a:lnSpc>
              <a:buNone/>
            </a:pPr>
            <a:r>
              <a:rPr lang="hr-HR" sz="1800" dirty="0" smtClean="0">
                <a:solidFill>
                  <a:srgbClr val="002060"/>
                </a:solidFill>
              </a:rPr>
              <a:t>iii. </a:t>
            </a:r>
            <a:r>
              <a:rPr lang="hr-HR" sz="1800" dirty="0">
                <a:solidFill>
                  <a:srgbClr val="002060"/>
                </a:solidFill>
              </a:rPr>
              <a:t>Kriteriji prihvatljivosti </a:t>
            </a:r>
            <a:endParaRPr lang="hr-HR" sz="1800" dirty="0" smtClean="0">
              <a:solidFill>
                <a:srgbClr val="002060"/>
              </a:solidFill>
            </a:endParaRPr>
          </a:p>
          <a:p>
            <a:pPr marL="800100" lvl="2" indent="0">
              <a:lnSpc>
                <a:spcPct val="150000"/>
              </a:lnSpc>
              <a:buNone/>
            </a:pPr>
            <a:r>
              <a:rPr lang="hr-HR" sz="1800" dirty="0" smtClean="0">
                <a:solidFill>
                  <a:srgbClr val="002060"/>
                </a:solidFill>
              </a:rPr>
              <a:t>iv.  Postupak prijave</a:t>
            </a:r>
          </a:p>
          <a:p>
            <a:pPr marL="896938" lvl="2" indent="-90488">
              <a:lnSpc>
                <a:spcPct val="150000"/>
              </a:lnSpc>
              <a:buNone/>
            </a:pPr>
            <a:r>
              <a:rPr lang="hr-HR" sz="1800" dirty="0" smtClean="0">
                <a:solidFill>
                  <a:srgbClr val="002060"/>
                </a:solidFill>
              </a:rPr>
              <a:t>v.   Postupak evaluacije</a:t>
            </a:r>
            <a:endParaRPr lang="en-GB" sz="1800" dirty="0">
              <a:solidFill>
                <a:srgbClr val="002060"/>
              </a:solidFill>
            </a:endParaRPr>
          </a:p>
        </p:txBody>
      </p:sp>
    </p:spTree>
    <p:extLst>
      <p:ext uri="{BB962C8B-B14F-4D97-AF65-F5344CB8AC3E}">
        <p14:creationId xmlns:p14="http://schemas.microsoft.com/office/powerpoint/2010/main" val="15048314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476672"/>
            <a:ext cx="5760640" cy="936104"/>
          </a:xfrm>
        </p:spPr>
        <p:txBody>
          <a:bodyPr>
            <a:normAutofit/>
          </a:bodyPr>
          <a:lstStyle/>
          <a:p>
            <a:r>
              <a:rPr lang="hr-HR" sz="3200" dirty="0" smtClean="0">
                <a:solidFill>
                  <a:srgbClr val="002060"/>
                </a:solidFill>
                <a:effectLst>
                  <a:outerShdw blurRad="38100" dist="38100" dir="2700000" algn="tl">
                    <a:srgbClr val="000000">
                      <a:alpha val="43137"/>
                    </a:srgbClr>
                  </a:outerShdw>
                </a:effectLst>
              </a:rPr>
              <a:t>Financiranje IV. dio</a:t>
            </a:r>
            <a:endParaRPr lang="en-GB" sz="3200" dirty="0">
              <a:solidFill>
                <a:srgbClr val="002060"/>
              </a:solidFill>
              <a:effectLst>
                <a:outerShdw blurRad="38100" dist="38100" dir="2700000" algn="tl">
                  <a:srgbClr val="000000">
                    <a:alpha val="43137"/>
                  </a:srgbClr>
                </a:outerShdw>
              </a:effectLst>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32590353"/>
              </p:ext>
            </p:extLst>
          </p:nvPr>
        </p:nvGraphicFramePr>
        <p:xfrm>
          <a:off x="467544" y="1988840"/>
          <a:ext cx="8229600"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35217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988840"/>
            <a:ext cx="8229600" cy="3705275"/>
          </a:xfrm>
        </p:spPr>
        <p:txBody>
          <a:bodyPr/>
          <a:lstStyle/>
          <a:p>
            <a:pPr marL="0" indent="0" algn="ctr">
              <a:buNone/>
            </a:pPr>
            <a:endParaRPr lang="hr-HR" dirty="0" smtClean="0">
              <a:solidFill>
                <a:srgbClr val="002060"/>
              </a:solidFill>
            </a:endParaRPr>
          </a:p>
          <a:p>
            <a:pPr marL="0" indent="0" algn="ctr">
              <a:buNone/>
            </a:pPr>
            <a:endParaRPr lang="hr-HR" dirty="0">
              <a:solidFill>
                <a:srgbClr val="002060"/>
              </a:solidFill>
            </a:endParaRPr>
          </a:p>
          <a:p>
            <a:pPr marL="0" indent="0" algn="ctr">
              <a:buNone/>
            </a:pPr>
            <a:r>
              <a:rPr lang="hr-HR" sz="3600" i="1" u="sng" dirty="0" smtClean="0">
                <a:solidFill>
                  <a:srgbClr val="002060"/>
                </a:solidFill>
              </a:rPr>
              <a:t>iii. Kriteriji prihvatljivosti</a:t>
            </a:r>
            <a:endParaRPr lang="hr-HR" sz="3600" i="1" u="sng" dirty="0">
              <a:solidFill>
                <a:srgbClr val="002060"/>
              </a:solidFill>
            </a:endParaRPr>
          </a:p>
        </p:txBody>
      </p:sp>
    </p:spTree>
    <p:extLst>
      <p:ext uri="{BB962C8B-B14F-4D97-AF65-F5344CB8AC3E}">
        <p14:creationId xmlns:p14="http://schemas.microsoft.com/office/powerpoint/2010/main" val="28926721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09370809"/>
              </p:ext>
            </p:extLst>
          </p:nvPr>
        </p:nvGraphicFramePr>
        <p:xfrm>
          <a:off x="539552" y="1988840"/>
          <a:ext cx="8229600" cy="4137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58609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548680"/>
            <a:ext cx="6995120" cy="864096"/>
          </a:xfrm>
        </p:spPr>
        <p:txBody>
          <a:bodyPr>
            <a:normAutofit/>
          </a:bodyPr>
          <a:lstStyle/>
          <a:p>
            <a:r>
              <a:rPr lang="hr-HR" sz="3200" dirty="0" smtClean="0">
                <a:solidFill>
                  <a:srgbClr val="002060"/>
                </a:solidFill>
                <a:effectLst>
                  <a:outerShdw blurRad="38100" dist="38100" dir="2700000" algn="tl">
                    <a:srgbClr val="000000">
                      <a:alpha val="43137"/>
                    </a:srgbClr>
                  </a:outerShdw>
                </a:effectLst>
              </a:rPr>
              <a:t>Prihvatljivi prijavitelji</a:t>
            </a:r>
            <a:endParaRPr lang="en-GB" sz="3200"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60848"/>
            <a:ext cx="8229600" cy="4608512"/>
          </a:xfrm>
        </p:spPr>
        <p:txBody>
          <a:bodyPr>
            <a:normAutofit/>
          </a:bodyPr>
          <a:lstStyle/>
          <a:p>
            <a:pPr algn="just">
              <a:buFont typeface="Wingdings" panose="05000000000000000000" pitchFamily="2" charset="2"/>
              <a:buChar char="ü"/>
            </a:pPr>
            <a:r>
              <a:rPr lang="hr-HR" dirty="0" smtClean="0">
                <a:solidFill>
                  <a:srgbClr val="002060"/>
                </a:solidFill>
              </a:rPr>
              <a:t>Ustanove </a:t>
            </a:r>
            <a:r>
              <a:rPr lang="hr-HR" dirty="0">
                <a:solidFill>
                  <a:srgbClr val="002060"/>
                </a:solidFill>
              </a:rPr>
              <a:t>za obrazovanje odraslih </a:t>
            </a:r>
            <a:r>
              <a:rPr lang="pl-PL" dirty="0">
                <a:solidFill>
                  <a:srgbClr val="002060"/>
                </a:solidFill>
              </a:rPr>
              <a:t> Sukladno članku 16. Zakona o obrazovanju odraslih (NN 17/07)</a:t>
            </a:r>
            <a:endParaRPr lang="hr-HR" dirty="0" smtClean="0">
              <a:solidFill>
                <a:srgbClr val="002060"/>
              </a:solidFill>
            </a:endParaRPr>
          </a:p>
          <a:p>
            <a:pPr marL="0" indent="0">
              <a:buNone/>
            </a:pPr>
            <a:endParaRPr lang="hr-HR" dirty="0">
              <a:solidFill>
                <a:srgbClr val="002060"/>
              </a:solidFill>
            </a:endParaRPr>
          </a:p>
          <a:p>
            <a:pPr>
              <a:buFont typeface="Wingdings" panose="05000000000000000000" pitchFamily="2" charset="2"/>
              <a:buChar char="ü"/>
            </a:pPr>
            <a:r>
              <a:rPr lang="hr-HR" dirty="0" smtClean="0">
                <a:solidFill>
                  <a:srgbClr val="002060"/>
                </a:solidFill>
              </a:rPr>
              <a:t>Prijavitelj može djelovati samostalno ili u partnerstvu.</a:t>
            </a:r>
            <a:endParaRPr lang="hr-HR" dirty="0">
              <a:solidFill>
                <a:srgbClr val="002060"/>
              </a:solidFill>
            </a:endParaRPr>
          </a:p>
        </p:txBody>
      </p:sp>
    </p:spTree>
    <p:extLst>
      <p:ext uri="{BB962C8B-B14F-4D97-AF65-F5344CB8AC3E}">
        <p14:creationId xmlns:p14="http://schemas.microsoft.com/office/powerpoint/2010/main" val="8397363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Prihvatljivi partneri</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a:solidFill>
                  <a:srgbClr val="002060"/>
                </a:solidFill>
              </a:rPr>
              <a:t>•</a:t>
            </a:r>
            <a:r>
              <a:rPr lang="en-GB" dirty="0"/>
              <a:t>	</a:t>
            </a:r>
            <a:r>
              <a:rPr lang="hr-HR" dirty="0" smtClean="0">
                <a:solidFill>
                  <a:srgbClr val="002060"/>
                </a:solidFill>
              </a:rPr>
              <a:t>ustanove navedene pod točkom 4.1.1. </a:t>
            </a:r>
            <a:r>
              <a:rPr lang="hr-HR" dirty="0" err="1" smtClean="0">
                <a:solidFill>
                  <a:srgbClr val="002060"/>
                </a:solidFill>
              </a:rPr>
              <a:t>UzP</a:t>
            </a:r>
            <a:r>
              <a:rPr lang="hr-HR" dirty="0" smtClean="0">
                <a:solidFill>
                  <a:srgbClr val="002060"/>
                </a:solidFill>
              </a:rPr>
              <a:t> </a:t>
            </a:r>
          </a:p>
          <a:p>
            <a:pPr marL="0" indent="0">
              <a:buNone/>
            </a:pPr>
            <a:r>
              <a:rPr lang="hr-HR" dirty="0" smtClean="0">
                <a:solidFill>
                  <a:srgbClr val="002060"/>
                </a:solidFill>
              </a:rPr>
              <a:t>Prihvatljivi prijavitelji</a:t>
            </a:r>
          </a:p>
          <a:p>
            <a:pPr marL="0" indent="0">
              <a:buNone/>
            </a:pPr>
            <a:r>
              <a:rPr lang="hr-HR" dirty="0" smtClean="0">
                <a:solidFill>
                  <a:srgbClr val="002060"/>
                </a:solidFill>
              </a:rPr>
              <a:t>•	odgojno-obrazovne ustanove;</a:t>
            </a:r>
          </a:p>
          <a:p>
            <a:pPr marL="0" indent="0">
              <a:buNone/>
            </a:pPr>
            <a:r>
              <a:rPr lang="hr-HR" dirty="0" smtClean="0">
                <a:solidFill>
                  <a:srgbClr val="002060"/>
                </a:solidFill>
              </a:rPr>
              <a:t>•	udruge;</a:t>
            </a:r>
          </a:p>
          <a:p>
            <a:pPr marL="0" indent="0">
              <a:buNone/>
            </a:pPr>
            <a:r>
              <a:rPr lang="hr-HR" dirty="0" smtClean="0">
                <a:solidFill>
                  <a:srgbClr val="002060"/>
                </a:solidFill>
              </a:rPr>
              <a:t>•	zadruge;</a:t>
            </a:r>
          </a:p>
          <a:p>
            <a:pPr marL="0" indent="0">
              <a:buNone/>
            </a:pPr>
            <a:r>
              <a:rPr lang="hr-HR" dirty="0" smtClean="0">
                <a:solidFill>
                  <a:srgbClr val="002060"/>
                </a:solidFill>
              </a:rPr>
              <a:t>•	tijela državne uprave ;</a:t>
            </a:r>
          </a:p>
          <a:p>
            <a:pPr marL="0" indent="0">
              <a:buNone/>
            </a:pPr>
            <a:r>
              <a:rPr lang="hr-HR" dirty="0" smtClean="0">
                <a:solidFill>
                  <a:srgbClr val="002060"/>
                </a:solidFill>
              </a:rPr>
              <a:t>•	jedinice regionalne i lokalne samouprave;</a:t>
            </a:r>
          </a:p>
          <a:p>
            <a:pPr marL="0" indent="0">
              <a:buNone/>
            </a:pPr>
            <a:r>
              <a:rPr lang="hr-HR" dirty="0" smtClean="0">
                <a:solidFill>
                  <a:srgbClr val="002060"/>
                </a:solidFill>
              </a:rPr>
              <a:t>•	poslodavci;</a:t>
            </a:r>
          </a:p>
          <a:p>
            <a:pPr marL="0" indent="0">
              <a:buNone/>
            </a:pPr>
            <a:r>
              <a:rPr lang="hr-HR" dirty="0" smtClean="0">
                <a:solidFill>
                  <a:srgbClr val="002060"/>
                </a:solidFill>
              </a:rPr>
              <a:t>•	sindikati. </a:t>
            </a:r>
          </a:p>
          <a:p>
            <a:endParaRPr lang="en-GB" dirty="0"/>
          </a:p>
        </p:txBody>
      </p:sp>
    </p:spTree>
    <p:extLst>
      <p:ext uri="{BB962C8B-B14F-4D97-AF65-F5344CB8AC3E}">
        <p14:creationId xmlns:p14="http://schemas.microsoft.com/office/powerpoint/2010/main" val="2722527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332656"/>
            <a:ext cx="6408712" cy="1066130"/>
          </a:xfrm>
        </p:spPr>
        <p:txBody>
          <a:bodyPr>
            <a:noAutofit/>
          </a:bodyPr>
          <a:lstStyle/>
          <a:p>
            <a:r>
              <a:rPr lang="hr-HR" sz="3200" dirty="0" smtClean="0">
                <a:solidFill>
                  <a:srgbClr val="002060"/>
                </a:solidFill>
                <a:effectLst>
                  <a:outerShdw blurRad="38100" dist="38100" dir="2700000" algn="tl">
                    <a:srgbClr val="000000">
                      <a:alpha val="43137"/>
                    </a:srgbClr>
                  </a:outerShdw>
                </a:effectLst>
                <a:latin typeface="+mn-lt"/>
              </a:rPr>
              <a:t>Uvjeti prihvatljivosti prijavitelja</a:t>
            </a:r>
            <a:endParaRPr lang="en-GB" sz="3200" dirty="0">
              <a:solidFill>
                <a:srgbClr val="002060"/>
              </a:solidFill>
              <a:effectLst>
                <a:outerShdw blurRad="38100" dist="38100" dir="2700000" algn="tl">
                  <a:srgbClr val="000000">
                    <a:alpha val="43137"/>
                  </a:srgbClr>
                </a:outerShdw>
              </a:effectLst>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74804856"/>
              </p:ext>
            </p:extLst>
          </p:nvPr>
        </p:nvGraphicFramePr>
        <p:xfrm>
          <a:off x="899592" y="1987515"/>
          <a:ext cx="8085584" cy="4869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065000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051720" y="274638"/>
            <a:ext cx="6624735" cy="1082660"/>
          </a:xfrm>
        </p:spPr>
        <p:txBody>
          <a:bodyPr>
            <a:normAutofit/>
          </a:bodyPr>
          <a:lstStyle/>
          <a:p>
            <a:r>
              <a:rPr lang="hr-HR" sz="3200" dirty="0" smtClean="0">
                <a:solidFill>
                  <a:srgbClr val="002060"/>
                </a:solidFill>
                <a:effectLst>
                  <a:outerShdw blurRad="38100" dist="38100" dir="2700000" algn="tl">
                    <a:srgbClr val="000000">
                      <a:alpha val="43137"/>
                    </a:srgbClr>
                  </a:outerShdw>
                </a:effectLst>
                <a:latin typeface="+mn-lt"/>
              </a:rPr>
              <a:t>Kriteriji za isključenje prijavitelja</a:t>
            </a:r>
            <a:endParaRPr lang="hr-HR" sz="3200" dirty="0">
              <a:solidFill>
                <a:srgbClr val="002060"/>
              </a:solidFill>
              <a:effectLst>
                <a:outerShdw blurRad="38100" dist="38100" dir="2700000" algn="tl">
                  <a:srgbClr val="000000">
                    <a:alpha val="43137"/>
                  </a:srgbClr>
                </a:outerShdw>
              </a:effectLst>
              <a:latin typeface="+mn-lt"/>
            </a:endParaRPr>
          </a:p>
        </p:txBody>
      </p:sp>
      <p:sp>
        <p:nvSpPr>
          <p:cNvPr id="3" name="Rezervirano mjesto sadržaja 2"/>
          <p:cNvSpPr>
            <a:spLocks noGrp="1"/>
          </p:cNvSpPr>
          <p:nvPr>
            <p:ph idx="1"/>
          </p:nvPr>
        </p:nvSpPr>
        <p:spPr>
          <a:xfrm>
            <a:off x="611560" y="1844824"/>
            <a:ext cx="8229600" cy="5214974"/>
          </a:xfrm>
        </p:spPr>
        <p:txBody>
          <a:bodyPr>
            <a:normAutofit fontScale="92500" lnSpcReduction="20000"/>
          </a:bodyPr>
          <a:lstStyle/>
          <a:p>
            <a:pPr lvl="0" algn="just">
              <a:buFont typeface="Wingdings" panose="05000000000000000000" pitchFamily="2" charset="2"/>
              <a:buChar char="ü"/>
            </a:pPr>
            <a:r>
              <a:rPr lang="hr-HR" sz="2200" dirty="0" smtClean="0">
                <a:solidFill>
                  <a:srgbClr val="002060"/>
                </a:solidFill>
              </a:rPr>
              <a:t>ako je prijavitelj ili osoba ovlaštena po zakonu za zastupanje prijavitelja pravomoćno osuđena za bilo koje od sljedećih kaznenih djela</a:t>
            </a:r>
            <a:r>
              <a:rPr lang="hr-HR" dirty="0" smtClean="0">
                <a:solidFill>
                  <a:srgbClr val="002060"/>
                </a:solidFill>
              </a:rPr>
              <a:t>: </a:t>
            </a:r>
          </a:p>
          <a:p>
            <a:pPr lvl="1" algn="just">
              <a:buFont typeface="Arial" panose="020B0604020202020204" pitchFamily="34" charset="0"/>
              <a:buChar char="•"/>
            </a:pPr>
            <a:r>
              <a:rPr lang="hr-HR" sz="1700" i="1" dirty="0" smtClean="0">
                <a:solidFill>
                  <a:srgbClr val="002060"/>
                </a:solidFill>
              </a:rPr>
              <a:t>prijevara, davanje i primanje mita, zloporaba u postupku javne nabave, utaja poreza ili carine, subvencijska prijevara, pranje novca, zloporaba položaja i ovlasti, nezakonito pogodovanje,</a:t>
            </a:r>
          </a:p>
          <a:p>
            <a:pPr lvl="1" algn="just">
              <a:buFont typeface="Arial" panose="020B0604020202020204" pitchFamily="34" charset="0"/>
              <a:buChar char="•"/>
            </a:pPr>
            <a:r>
              <a:rPr lang="hr-HR" sz="1700" i="1" dirty="0" smtClean="0">
                <a:solidFill>
                  <a:srgbClr val="002060"/>
                </a:solidFill>
              </a:rPr>
              <a:t>udruživanje za počinjenje kaznenih djela, zloporaba obavljanja dužnosti državne vlasti, protuzakonito posredovanje, </a:t>
            </a:r>
          </a:p>
          <a:p>
            <a:pPr lvl="0" algn="just">
              <a:buFont typeface="Wingdings" panose="05000000000000000000" pitchFamily="2" charset="2"/>
              <a:buChar char="ü"/>
            </a:pPr>
            <a:r>
              <a:rPr lang="hr-HR" sz="2200" dirty="0" smtClean="0">
                <a:solidFill>
                  <a:srgbClr val="002060"/>
                </a:solidFill>
              </a:rPr>
              <a:t>ako je dostavio lažne podatke pri predočavanju dokaza sukladno gore navedenim točkama;</a:t>
            </a:r>
          </a:p>
          <a:p>
            <a:pPr lvl="0" algn="just">
              <a:buFont typeface="Wingdings" panose="05000000000000000000" pitchFamily="2" charset="2"/>
              <a:buChar char="ü"/>
            </a:pPr>
            <a:r>
              <a:rPr lang="hr-HR" sz="2200" dirty="0" smtClean="0">
                <a:solidFill>
                  <a:srgbClr val="002060"/>
                </a:solidFill>
              </a:rPr>
              <a:t>ako je u sukobu interesa; </a:t>
            </a:r>
          </a:p>
          <a:p>
            <a:pPr lvl="0" algn="just">
              <a:buFont typeface="Wingdings" panose="05000000000000000000" pitchFamily="2" charset="2"/>
              <a:buChar char="ü"/>
            </a:pPr>
            <a:r>
              <a:rPr lang="hr-HR" sz="2200" dirty="0" smtClean="0">
                <a:solidFill>
                  <a:srgbClr val="002060"/>
                </a:solidFill>
              </a:rPr>
              <a:t>ako je kriv za pružanje lažnih informacija tijelima nadležnima za upravljanje fondovima Europske unije u Republici Hrvatskoj;</a:t>
            </a:r>
          </a:p>
          <a:p>
            <a:pPr algn="just">
              <a:buFont typeface="Wingdings" panose="05000000000000000000" pitchFamily="2" charset="2"/>
              <a:buChar char="ü"/>
            </a:pPr>
            <a:r>
              <a:rPr lang="hr-HR" sz="2200" dirty="0" smtClean="0">
                <a:solidFill>
                  <a:srgbClr val="002060"/>
                </a:solidFill>
              </a:rPr>
              <a:t>ako je pokušao pribaviti povjerljive informacije ili utjecati na Odbor za odabir projekata ili tijela nadležna za upravljanje fondovima Europske unije u Republici Hrvatskoj tijekom ovog ili prijašnjih poziva na dostavu projektnih prijedloga.</a:t>
            </a:r>
          </a:p>
          <a:p>
            <a:pPr algn="just">
              <a:buFont typeface="Wingdings" panose="05000000000000000000" pitchFamily="2" charset="2"/>
              <a:buChar char="ü"/>
            </a:pPr>
            <a:r>
              <a:rPr lang="hr-HR" sz="2200" dirty="0">
                <a:solidFill>
                  <a:srgbClr val="002060"/>
                </a:solidFill>
              </a:rPr>
              <a:t> ako je prijavitelj/partner primatelj državne potpore ili potpore male vrijednosti dužan je postupati u skladu s nacionalnim zakonodavstvom o državnim potporama.</a:t>
            </a:r>
            <a:endParaRPr lang="hr-HR" sz="22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0" y="548680"/>
            <a:ext cx="5544616" cy="720080"/>
          </a:xfrm>
        </p:spPr>
        <p:txBody>
          <a:bodyPr>
            <a:normAutofit/>
          </a:bodyPr>
          <a:lstStyle/>
          <a:p>
            <a:r>
              <a:rPr lang="hr-HR" sz="3200" dirty="0" smtClean="0">
                <a:solidFill>
                  <a:srgbClr val="002060"/>
                </a:solidFill>
                <a:effectLst>
                  <a:outerShdw blurRad="38100" dist="38100" dir="2700000" algn="tl">
                    <a:srgbClr val="000000">
                      <a:alpha val="43137"/>
                    </a:srgbClr>
                  </a:outerShdw>
                </a:effectLst>
              </a:rPr>
              <a:t>Prihvatljive aktivnosti- </a:t>
            </a:r>
            <a:r>
              <a:rPr lang="hr-HR" sz="3200" dirty="0" err="1" smtClean="0">
                <a:solidFill>
                  <a:srgbClr val="002060"/>
                </a:solidFill>
                <a:effectLst>
                  <a:outerShdw blurRad="38100" dist="38100" dir="2700000" algn="tl">
                    <a:srgbClr val="000000">
                      <a:alpha val="43137"/>
                    </a:srgbClr>
                  </a:outerShdw>
                </a:effectLst>
              </a:rPr>
              <a:t>I.dio</a:t>
            </a:r>
            <a:endParaRPr lang="en-GB" sz="3200"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7544" y="2060848"/>
            <a:ext cx="8229600" cy="4497363"/>
          </a:xfrm>
        </p:spPr>
        <p:txBody>
          <a:bodyPr>
            <a:normAutofit fontScale="47500" lnSpcReduction="20000"/>
          </a:bodyPr>
          <a:lstStyle/>
          <a:p>
            <a:pPr marL="0" indent="0">
              <a:buNone/>
            </a:pPr>
            <a:r>
              <a:rPr lang="hr-HR" dirty="0">
                <a:solidFill>
                  <a:srgbClr val="002060"/>
                </a:solidFill>
              </a:rPr>
              <a:t>Prema Prijavnom obrascu A logički grupirane aktivnosti predstavljaju pojedini element projekta. Detaljnije objašnjeno u Uputama za popunjavanje Prijavnog obrasca A, dio Elementi projekta i proračun</a:t>
            </a:r>
          </a:p>
          <a:p>
            <a:pPr marL="0" indent="0">
              <a:buNone/>
            </a:pPr>
            <a:endParaRPr lang="hr-HR" dirty="0">
              <a:solidFill>
                <a:srgbClr val="002060"/>
              </a:solidFill>
            </a:endParaRPr>
          </a:p>
          <a:p>
            <a:pPr marL="0" indent="0">
              <a:buNone/>
            </a:pPr>
            <a:r>
              <a:rPr lang="hr-HR" sz="3800" dirty="0" smtClean="0">
                <a:solidFill>
                  <a:srgbClr val="C00000"/>
                </a:solidFill>
              </a:rPr>
              <a:t>1</a:t>
            </a:r>
            <a:r>
              <a:rPr lang="hr-HR" sz="3800" dirty="0">
                <a:solidFill>
                  <a:srgbClr val="C00000"/>
                </a:solidFill>
              </a:rPr>
              <a:t>. aktivnosti povezane s upravljanjem provedbom projekta</a:t>
            </a:r>
          </a:p>
          <a:p>
            <a:pPr marL="0" indent="0">
              <a:buNone/>
            </a:pPr>
            <a:r>
              <a:rPr lang="hr-HR" sz="3800" dirty="0">
                <a:solidFill>
                  <a:srgbClr val="C00000"/>
                </a:solidFill>
              </a:rPr>
              <a:t>2. aktivnosti vezane uz sljedeće:</a:t>
            </a:r>
          </a:p>
          <a:p>
            <a:pPr marL="0" indent="0">
              <a:buNone/>
            </a:pPr>
            <a:endParaRPr lang="hr-HR" sz="3800" dirty="0">
              <a:solidFill>
                <a:srgbClr val="C00000"/>
              </a:solidFill>
            </a:endParaRPr>
          </a:p>
          <a:p>
            <a:pPr marL="0" indent="0">
              <a:buNone/>
            </a:pPr>
            <a:r>
              <a:rPr lang="hr-HR" sz="3800" dirty="0">
                <a:solidFill>
                  <a:srgbClr val="002060"/>
                </a:solidFill>
              </a:rPr>
              <a:t>Projekti moraju </a:t>
            </a:r>
            <a:r>
              <a:rPr lang="hr-HR" sz="3800" dirty="0">
                <a:solidFill>
                  <a:srgbClr val="C00000"/>
                </a:solidFill>
              </a:rPr>
              <a:t>obavezno</a:t>
            </a:r>
            <a:r>
              <a:rPr lang="hr-HR" sz="3800" dirty="0">
                <a:solidFill>
                  <a:srgbClr val="002060"/>
                </a:solidFill>
              </a:rPr>
              <a:t> provoditi navedene aktivnosti: </a:t>
            </a:r>
          </a:p>
          <a:p>
            <a:pPr marL="0" indent="0">
              <a:buNone/>
            </a:pPr>
            <a:endParaRPr lang="hr-HR" sz="3800" dirty="0">
              <a:solidFill>
                <a:srgbClr val="002060"/>
              </a:solidFill>
            </a:endParaRPr>
          </a:p>
          <a:p>
            <a:pPr marL="0" indent="0">
              <a:buNone/>
            </a:pPr>
            <a:r>
              <a:rPr lang="hr-HR" sz="3800" dirty="0" smtClean="0">
                <a:solidFill>
                  <a:srgbClr val="002060"/>
                </a:solidFill>
              </a:rPr>
              <a:t>•    Razvoj </a:t>
            </a:r>
            <a:r>
              <a:rPr lang="hr-HR" sz="3800" dirty="0">
                <a:solidFill>
                  <a:srgbClr val="002060"/>
                </a:solidFill>
              </a:rPr>
              <a:t>i izrada standarda kvalifikacija </a:t>
            </a:r>
          </a:p>
          <a:p>
            <a:pPr marL="0" indent="0">
              <a:buNone/>
            </a:pPr>
            <a:r>
              <a:rPr lang="hr-HR" sz="3800" dirty="0" smtClean="0">
                <a:solidFill>
                  <a:srgbClr val="002060"/>
                </a:solidFill>
              </a:rPr>
              <a:t>•    Razvoj </a:t>
            </a:r>
            <a:r>
              <a:rPr lang="hr-HR" sz="3800" dirty="0">
                <a:solidFill>
                  <a:srgbClr val="002060"/>
                </a:solidFill>
              </a:rPr>
              <a:t>novih i/ili modernizaciju postojećih programa obrazovanja temeljenih na analizi potreba lokalnog/regionalnog/nacionalnog tržišta rada, ishodima učenja i modernim kombiniranim metodama rada u skladu s metodologijom i procedurama  razvijenim kroz HKO i sukladno dinamici provedbe HKO-a. Program mora dobiti pozitivno mišljenje ASOO-a te, po njemu, odobrenje za izvođenje od  MZOS-a. </a:t>
            </a:r>
          </a:p>
          <a:p>
            <a:r>
              <a:rPr lang="hr-HR" sz="3800" dirty="0" smtClean="0">
                <a:solidFill>
                  <a:srgbClr val="002060"/>
                </a:solidFill>
              </a:rPr>
              <a:t>Provedba </a:t>
            </a:r>
            <a:r>
              <a:rPr lang="hr-HR" sz="3800" dirty="0">
                <a:solidFill>
                  <a:srgbClr val="002060"/>
                </a:solidFill>
              </a:rPr>
              <a:t>novih ili moderniziranih programa </a:t>
            </a:r>
          </a:p>
          <a:p>
            <a:pPr marL="0" indent="0">
              <a:buNone/>
            </a:pPr>
            <a:r>
              <a:rPr lang="hr-HR" sz="3800" dirty="0" smtClean="0">
                <a:solidFill>
                  <a:srgbClr val="002060"/>
                </a:solidFill>
              </a:rPr>
              <a:t>Prijavitelji </a:t>
            </a:r>
            <a:r>
              <a:rPr lang="hr-HR" sz="3800" dirty="0">
                <a:solidFill>
                  <a:srgbClr val="002060"/>
                </a:solidFill>
              </a:rPr>
              <a:t>i/ili partneri moraju osigurati uspješno i besplatno svladavanje programa za minimalno jednu skupinu polaznika. Kod podnošenja projektne prijave, ustanova mora jasno definirati ciljanu skupinu polaznika.</a:t>
            </a:r>
          </a:p>
          <a:p>
            <a:pPr marL="0" indent="0">
              <a:buNone/>
            </a:pPr>
            <a:endParaRPr lang="hr-HR" sz="3800" dirty="0" smtClean="0">
              <a:solidFill>
                <a:srgbClr val="002060"/>
              </a:solidFill>
            </a:endParaRPr>
          </a:p>
          <a:p>
            <a:pPr>
              <a:buFont typeface="Wingdings" panose="05000000000000000000" pitchFamily="2" charset="2"/>
              <a:buChar char="§"/>
            </a:pPr>
            <a:endParaRPr lang="en-GB" dirty="0">
              <a:solidFill>
                <a:srgbClr val="002060"/>
              </a:solidFill>
            </a:endParaRPr>
          </a:p>
        </p:txBody>
      </p:sp>
    </p:spTree>
    <p:extLst>
      <p:ext uri="{BB962C8B-B14F-4D97-AF65-F5344CB8AC3E}">
        <p14:creationId xmlns:p14="http://schemas.microsoft.com/office/powerpoint/2010/main" val="42866918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619672" y="274638"/>
            <a:ext cx="7128792" cy="1138138"/>
          </a:xfrm>
        </p:spPr>
        <p:txBody>
          <a:bodyPr>
            <a:normAutofit/>
          </a:bodyPr>
          <a:lstStyle/>
          <a:p>
            <a:r>
              <a:rPr lang="hr-HR" sz="3200" dirty="0">
                <a:solidFill>
                  <a:srgbClr val="002060"/>
                </a:solidFill>
                <a:effectLst>
                  <a:outerShdw blurRad="38100" dist="38100" dir="2700000" algn="tl">
                    <a:srgbClr val="000000">
                      <a:alpha val="43137"/>
                    </a:srgbClr>
                  </a:outerShdw>
                </a:effectLst>
              </a:rPr>
              <a:t>Prihvatljive </a:t>
            </a:r>
            <a:r>
              <a:rPr lang="hr-HR" sz="3200" dirty="0" smtClean="0">
                <a:solidFill>
                  <a:srgbClr val="002060"/>
                </a:solidFill>
                <a:effectLst>
                  <a:outerShdw blurRad="38100" dist="38100" dir="2700000" algn="tl">
                    <a:srgbClr val="000000">
                      <a:alpha val="43137"/>
                    </a:srgbClr>
                  </a:outerShdw>
                </a:effectLst>
              </a:rPr>
              <a:t>aktivnosti – II. dio </a:t>
            </a:r>
            <a:endParaRPr lang="hr-HR" sz="3200" dirty="0">
              <a:solidFill>
                <a:schemeClr val="bg1">
                  <a:lumMod val="85000"/>
                </a:schemeClr>
              </a:solidFill>
              <a:effectLst>
                <a:outerShdw blurRad="38100" dist="38100" dir="2700000" algn="tl">
                  <a:srgbClr val="000000">
                    <a:alpha val="43137"/>
                  </a:srgbClr>
                </a:outerShdw>
              </a:effectLst>
            </a:endParaRPr>
          </a:p>
        </p:txBody>
      </p:sp>
      <p:sp>
        <p:nvSpPr>
          <p:cNvPr id="3" name="Rezervirano mjesto sadržaja 2"/>
          <p:cNvSpPr>
            <a:spLocks noGrp="1"/>
          </p:cNvSpPr>
          <p:nvPr>
            <p:ph idx="1"/>
          </p:nvPr>
        </p:nvSpPr>
        <p:spPr>
          <a:xfrm>
            <a:off x="683568" y="2013773"/>
            <a:ext cx="8229600" cy="4869160"/>
          </a:xfrm>
        </p:spPr>
        <p:txBody>
          <a:bodyPr>
            <a:normAutofit fontScale="85000" lnSpcReduction="10000"/>
          </a:bodyPr>
          <a:lstStyle/>
          <a:p>
            <a:r>
              <a:rPr lang="hr-HR" sz="2600" dirty="0" smtClean="0">
                <a:solidFill>
                  <a:srgbClr val="002060"/>
                </a:solidFill>
              </a:rPr>
              <a:t>Uvođenje </a:t>
            </a:r>
            <a:r>
              <a:rPr lang="hr-HR" sz="2600" dirty="0">
                <a:solidFill>
                  <a:srgbClr val="002060"/>
                </a:solidFill>
              </a:rPr>
              <a:t>elemenata osiguranja kvalitete u ustanovama za obrazovanje </a:t>
            </a:r>
            <a:r>
              <a:rPr lang="hr-HR" sz="2600" dirty="0" smtClean="0">
                <a:solidFill>
                  <a:srgbClr val="002060"/>
                </a:solidFill>
              </a:rPr>
              <a:t>odraslih</a:t>
            </a:r>
          </a:p>
          <a:p>
            <a:pPr marL="0" indent="0">
              <a:buNone/>
            </a:pPr>
            <a:r>
              <a:rPr lang="hr-HR" sz="2600" dirty="0" smtClean="0">
                <a:solidFill>
                  <a:srgbClr val="002060"/>
                </a:solidFill>
              </a:rPr>
              <a:t>Prijavitelj </a:t>
            </a:r>
            <a:r>
              <a:rPr lang="hr-HR" sz="2600" dirty="0">
                <a:solidFill>
                  <a:srgbClr val="002060"/>
                </a:solidFill>
              </a:rPr>
              <a:t>i/ili partneri (ukoliko su u pitanju ustanove za obrazovanje odraslih) moraju unaprijediti postojeći ili razviti novi sustav osiguranja  kvalitete rada ustanove i podučavanja. Pri tome se trebaju voditi smjernicama za sustav osiguranja  kvalitete  kojeg je razvila Agencija za strukovno obrazovanje i obrazovanje odraslih, naročito u dijelu </a:t>
            </a:r>
            <a:r>
              <a:rPr lang="hr-HR" sz="2600" dirty="0" err="1">
                <a:solidFill>
                  <a:srgbClr val="002060"/>
                </a:solidFill>
              </a:rPr>
              <a:t>samovrjednovanja</a:t>
            </a:r>
            <a:r>
              <a:rPr lang="hr-HR" sz="2600" dirty="0">
                <a:solidFill>
                  <a:srgbClr val="002060"/>
                </a:solidFill>
              </a:rPr>
              <a:t> rada ustanove. </a:t>
            </a:r>
            <a:endParaRPr lang="hr-HR" sz="2600" dirty="0" smtClean="0">
              <a:solidFill>
                <a:srgbClr val="002060"/>
              </a:solidFill>
            </a:endParaRPr>
          </a:p>
          <a:p>
            <a:pPr marL="0" indent="0">
              <a:buNone/>
            </a:pPr>
            <a:endParaRPr lang="hr-HR" sz="2600" dirty="0">
              <a:solidFill>
                <a:srgbClr val="002060"/>
              </a:solidFill>
            </a:endParaRPr>
          </a:p>
          <a:p>
            <a:pPr marL="0" indent="0">
              <a:buNone/>
            </a:pPr>
            <a:r>
              <a:rPr lang="hr-HR" sz="2600" dirty="0" smtClean="0">
                <a:solidFill>
                  <a:srgbClr val="002060"/>
                </a:solidFill>
              </a:rPr>
              <a:t>•Unapređenje </a:t>
            </a:r>
            <a:r>
              <a:rPr lang="hr-HR" sz="2600" dirty="0">
                <a:solidFill>
                  <a:srgbClr val="002060"/>
                </a:solidFill>
              </a:rPr>
              <a:t>nastavničkih kompetencija u obrazovanju odraslih kroz različite programe stručnog i kontinuiranog usavršavanja u primjeni koncepta ishoda učenja, odnosno pravilnoj razradi ishoda učenja, razvoja i primjene jasnih kriterija i postupaka za ocjenjivanje i provjeru stečenih ishoda učenja kao i osposobljavanje i usavršavanje za primjenu suvremenih metoda rada i novih tehnologija;</a:t>
            </a:r>
          </a:p>
          <a:p>
            <a:pPr marL="514350" indent="-514350">
              <a:buFont typeface="+mj-lt"/>
              <a:buAutoNum type="arabicParenR" startAt="2"/>
            </a:pPr>
            <a:endParaRPr lang="hr-HR" sz="2600" dirty="0">
              <a:solidFill>
                <a:srgbClr val="002060"/>
              </a:solidFill>
            </a:endParaRPr>
          </a:p>
          <a:p>
            <a:pPr marL="514350" indent="-514350">
              <a:buFont typeface="+mj-lt"/>
              <a:buAutoNum type="arabicParenR" startAt="2"/>
            </a:pPr>
            <a:endParaRPr lang="hr-HR" sz="2600" dirty="0" smtClean="0">
              <a:solidFill>
                <a:srgbClr val="00206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274638"/>
            <a:ext cx="6624735" cy="1138138"/>
          </a:xfrm>
        </p:spPr>
        <p:txBody>
          <a:bodyPr>
            <a:normAutofit/>
          </a:bodyPr>
          <a:lstStyle/>
          <a:p>
            <a:r>
              <a:rPr lang="hr-HR" sz="3200" dirty="0" smtClean="0">
                <a:solidFill>
                  <a:srgbClr val="002060"/>
                </a:solidFill>
                <a:effectLst>
                  <a:outerShdw blurRad="38100" dist="38100" dir="2700000" algn="tl">
                    <a:srgbClr val="000000">
                      <a:alpha val="43137"/>
                    </a:srgbClr>
                  </a:outerShdw>
                </a:effectLst>
              </a:rPr>
              <a:t>Prihvatljive aktivnosti – III. dio</a:t>
            </a:r>
            <a:endParaRPr lang="en-GB" sz="3200"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9806" y="1988840"/>
            <a:ext cx="8229600" cy="4425355"/>
          </a:xfrm>
        </p:spPr>
        <p:txBody>
          <a:bodyPr>
            <a:normAutofit/>
          </a:bodyPr>
          <a:lstStyle/>
          <a:p>
            <a:pPr marL="0" indent="0">
              <a:buNone/>
            </a:pPr>
            <a:r>
              <a:rPr lang="hr-HR" sz="1800" dirty="0" smtClean="0">
                <a:solidFill>
                  <a:srgbClr val="C00000"/>
                </a:solidFill>
              </a:rPr>
              <a:t>Uz </a:t>
            </a:r>
            <a:r>
              <a:rPr lang="hr-HR" sz="1800" dirty="0">
                <a:solidFill>
                  <a:srgbClr val="C00000"/>
                </a:solidFill>
              </a:rPr>
              <a:t>obvezne, prijavitelj će morati izabrati minimalno dvije izborne aktivnosti:</a:t>
            </a:r>
          </a:p>
          <a:p>
            <a:pPr marL="0" indent="0">
              <a:buNone/>
            </a:pPr>
            <a:endParaRPr lang="hr-HR" sz="1800" dirty="0">
              <a:solidFill>
                <a:srgbClr val="C00000"/>
              </a:solidFill>
            </a:endParaRPr>
          </a:p>
          <a:p>
            <a:r>
              <a:rPr lang="hr-HR" sz="1800" dirty="0" smtClean="0">
                <a:solidFill>
                  <a:srgbClr val="002060"/>
                </a:solidFill>
              </a:rPr>
              <a:t>Aktivnosti </a:t>
            </a:r>
            <a:r>
              <a:rPr lang="hr-HR" sz="1800" dirty="0">
                <a:solidFill>
                  <a:srgbClr val="002060"/>
                </a:solidFill>
              </a:rPr>
              <a:t>usmjerene na unaprjeđivanje specifičnih vještina poučavanja sukladno potrebama odraslih polaznika kao i razvoj inovativnih načina provođenja obrazovanja i učenja odraslih (npr. učenje na daljinu, vođeno učenje). </a:t>
            </a:r>
            <a:endParaRPr lang="hr-HR" sz="1800" dirty="0" smtClean="0">
              <a:solidFill>
                <a:srgbClr val="002060"/>
              </a:solidFill>
            </a:endParaRPr>
          </a:p>
          <a:p>
            <a:r>
              <a:rPr lang="hr-HR" sz="1800" dirty="0" smtClean="0">
                <a:solidFill>
                  <a:srgbClr val="002060"/>
                </a:solidFill>
              </a:rPr>
              <a:t>Razvoj </a:t>
            </a:r>
            <a:r>
              <a:rPr lang="hr-HR" sz="1800" dirty="0">
                <a:solidFill>
                  <a:srgbClr val="002060"/>
                </a:solidFill>
              </a:rPr>
              <a:t>i provedba mjera za povećanje broja polaznika koji upisuju i/ili završavaju obrazovanje (npr. razvoj informativnih i pripremnih tečajeva za povećanje informiranosti i razine ulaznih kompetencija, promidžbeni materijali, savjetodavna i stručna pomoć polaznicima koji imaju poteškoće u postizanju predviđenih ishoda učenja</a:t>
            </a:r>
            <a:r>
              <a:rPr lang="hr-HR" sz="1800" dirty="0" smtClean="0">
                <a:solidFill>
                  <a:srgbClr val="002060"/>
                </a:solidFill>
              </a:rPr>
              <a:t>).</a:t>
            </a:r>
          </a:p>
          <a:p>
            <a:r>
              <a:rPr lang="hr-HR" sz="1800" dirty="0" smtClean="0">
                <a:solidFill>
                  <a:srgbClr val="002060"/>
                </a:solidFill>
              </a:rPr>
              <a:t>Nabavljanje </a:t>
            </a:r>
            <a:r>
              <a:rPr lang="hr-HR" sz="1800" dirty="0">
                <a:solidFill>
                  <a:srgbClr val="002060"/>
                </a:solidFill>
              </a:rPr>
              <a:t>opreme i izrada nastavnih materijala ustanova za obrazovanje </a:t>
            </a:r>
            <a:r>
              <a:rPr lang="hr-HR" sz="1800" dirty="0" smtClean="0">
                <a:solidFill>
                  <a:srgbClr val="002060"/>
                </a:solidFill>
              </a:rPr>
              <a:t>odraslih (npr</a:t>
            </a:r>
            <a:r>
              <a:rPr lang="hr-HR" sz="1800" dirty="0">
                <a:solidFill>
                  <a:srgbClr val="002060"/>
                </a:solidFill>
              </a:rPr>
              <a:t>. udžbenika/priručnika, e-priručnika i drugih medija za učenje na daljinu) kao i poticanje korištenja OER-a (Open </a:t>
            </a:r>
            <a:r>
              <a:rPr lang="hr-HR" sz="1800" dirty="0" err="1">
                <a:solidFill>
                  <a:srgbClr val="002060"/>
                </a:solidFill>
              </a:rPr>
              <a:t>Education</a:t>
            </a:r>
            <a:r>
              <a:rPr lang="hr-HR" sz="1800" dirty="0">
                <a:solidFill>
                  <a:srgbClr val="002060"/>
                </a:solidFill>
              </a:rPr>
              <a:t> Resources) i MOOC-ova (</a:t>
            </a:r>
            <a:r>
              <a:rPr lang="hr-HR" sz="1800" dirty="0" err="1">
                <a:solidFill>
                  <a:srgbClr val="002060"/>
                </a:solidFill>
              </a:rPr>
              <a:t>Massive</a:t>
            </a:r>
            <a:r>
              <a:rPr lang="hr-HR" sz="1800" dirty="0">
                <a:solidFill>
                  <a:srgbClr val="002060"/>
                </a:solidFill>
              </a:rPr>
              <a:t> Open Online </a:t>
            </a:r>
            <a:r>
              <a:rPr lang="hr-HR" sz="1800" dirty="0" err="1">
                <a:solidFill>
                  <a:srgbClr val="002060"/>
                </a:solidFill>
              </a:rPr>
              <a:t>Course</a:t>
            </a:r>
            <a:r>
              <a:rPr lang="hr-HR" sz="1800" dirty="0">
                <a:solidFill>
                  <a:srgbClr val="002060"/>
                </a:solidFill>
              </a:rPr>
              <a:t>) kako bi se povećala relevantnost i atraktivnost učenja.</a:t>
            </a:r>
            <a:endParaRPr lang="hr-HR" sz="1800" dirty="0" smtClean="0">
              <a:solidFill>
                <a:srgbClr val="002060"/>
              </a:solidFill>
            </a:endParaRPr>
          </a:p>
        </p:txBody>
      </p:sp>
    </p:spTree>
    <p:extLst>
      <p:ext uri="{BB962C8B-B14F-4D97-AF65-F5344CB8AC3E}">
        <p14:creationId xmlns:p14="http://schemas.microsoft.com/office/powerpoint/2010/main" val="2577346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hr-HR" sz="4000" dirty="0" smtClean="0">
              <a:solidFill>
                <a:srgbClr val="002060"/>
              </a:solidFill>
              <a:effectLst>
                <a:outerShdw blurRad="38100" dist="38100" dir="2700000" algn="tl">
                  <a:srgbClr val="000000">
                    <a:alpha val="43137"/>
                  </a:srgbClr>
                </a:outerShdw>
              </a:effectLst>
            </a:endParaRPr>
          </a:p>
          <a:p>
            <a:pPr marL="0" indent="0" algn="ctr">
              <a:buNone/>
            </a:pPr>
            <a:endParaRPr lang="hr-HR" sz="4000" dirty="0" smtClean="0">
              <a:solidFill>
                <a:srgbClr val="002060"/>
              </a:solidFill>
              <a:effectLst>
                <a:outerShdw blurRad="38100" dist="38100" dir="2700000" algn="tl">
                  <a:srgbClr val="000000">
                    <a:alpha val="43137"/>
                  </a:srgbClr>
                </a:outerShdw>
              </a:effectLst>
            </a:endParaRPr>
          </a:p>
          <a:p>
            <a:pPr marL="0" indent="0" algn="ctr">
              <a:buNone/>
            </a:pPr>
            <a:r>
              <a:rPr lang="hr-HR" sz="4000" i="1" u="sng" dirty="0" smtClean="0">
                <a:solidFill>
                  <a:srgbClr val="002060"/>
                </a:solidFill>
              </a:rPr>
              <a:t>1</a:t>
            </a:r>
            <a:r>
              <a:rPr lang="hr-HR" sz="4000" i="1" u="sng" dirty="0">
                <a:solidFill>
                  <a:srgbClr val="002060"/>
                </a:solidFill>
              </a:rPr>
              <a:t>. Osnovne informacije</a:t>
            </a:r>
            <a:endParaRPr lang="hr-HR" i="1" u="sng" dirty="0">
              <a:solidFill>
                <a:srgbClr val="002060"/>
              </a:solidFill>
            </a:endParaRPr>
          </a:p>
        </p:txBody>
      </p:sp>
    </p:spTree>
    <p:extLst>
      <p:ext uri="{BB962C8B-B14F-4D97-AF65-F5344CB8AC3E}">
        <p14:creationId xmlns:p14="http://schemas.microsoft.com/office/powerpoint/2010/main" val="4484718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274638"/>
            <a:ext cx="6624735" cy="1138138"/>
          </a:xfrm>
        </p:spPr>
        <p:txBody>
          <a:bodyPr>
            <a:normAutofit/>
          </a:bodyPr>
          <a:lstStyle/>
          <a:p>
            <a:r>
              <a:rPr lang="hr-HR" sz="3200" dirty="0" smtClean="0">
                <a:solidFill>
                  <a:srgbClr val="002060"/>
                </a:solidFill>
                <a:effectLst>
                  <a:outerShdw blurRad="38100" dist="38100" dir="2700000" algn="tl">
                    <a:srgbClr val="000000">
                      <a:alpha val="43137"/>
                    </a:srgbClr>
                  </a:outerShdw>
                </a:effectLst>
              </a:rPr>
              <a:t>Prihvatljive aktivnosti – IV. dio</a:t>
            </a:r>
            <a:endParaRPr lang="en-GB" sz="3200"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23528" y="1988840"/>
            <a:ext cx="8229600" cy="4752528"/>
          </a:xfrm>
        </p:spPr>
        <p:txBody>
          <a:bodyPr>
            <a:normAutofit lnSpcReduction="10000"/>
          </a:bodyPr>
          <a:lstStyle/>
          <a:p>
            <a:pPr lvl="0"/>
            <a:endParaRPr lang="hr-HR" sz="800" dirty="0" smtClean="0">
              <a:solidFill>
                <a:srgbClr val="002060"/>
              </a:solidFill>
            </a:endParaRPr>
          </a:p>
          <a:p>
            <a:pPr marL="0" indent="0">
              <a:buNone/>
            </a:pPr>
            <a:r>
              <a:rPr lang="hr-HR" sz="2000" dirty="0" smtClean="0">
                <a:solidFill>
                  <a:srgbClr val="002060"/>
                </a:solidFill>
              </a:rPr>
              <a:t>• Aktivnosti </a:t>
            </a:r>
            <a:r>
              <a:rPr lang="hr-HR" sz="2000" dirty="0">
                <a:solidFill>
                  <a:srgbClr val="002060"/>
                </a:solidFill>
              </a:rPr>
              <a:t>usmjerene na razvoj modela te uspostavljanje partnerstava između ustanova za obrazovanje odraslih i poslodavaca te lokalnih dionika s ciljem učenja polaznika u konkretnim radnim uvjetima te na primjerima dobre prakse ili uspostavljanja odnosa u kojem ustanova s boljim kapacitetima pruža potporu ustanovi slabijih kapaciteta, ili bilo kakve druge vrste suradnje.</a:t>
            </a:r>
          </a:p>
          <a:p>
            <a:pPr marL="0" indent="0">
              <a:buNone/>
            </a:pPr>
            <a:r>
              <a:rPr lang="hr-HR" sz="2000" dirty="0" smtClean="0">
                <a:solidFill>
                  <a:srgbClr val="002060"/>
                </a:solidFill>
              </a:rPr>
              <a:t>• Studijski </a:t>
            </a:r>
            <a:r>
              <a:rPr lang="hr-HR" sz="2000" dirty="0">
                <a:solidFill>
                  <a:srgbClr val="002060"/>
                </a:solidFill>
              </a:rPr>
              <a:t>posjeti, radionice, seminari i konferencije u Hrvatskoj ili Europi koji su nužni za ostvarenje projektnih </a:t>
            </a:r>
            <a:r>
              <a:rPr lang="hr-HR" sz="2000" dirty="0" smtClean="0">
                <a:solidFill>
                  <a:srgbClr val="002060"/>
                </a:solidFill>
              </a:rPr>
              <a:t>ciljeva</a:t>
            </a:r>
          </a:p>
          <a:p>
            <a:pPr marL="0" indent="0">
              <a:buNone/>
            </a:pPr>
            <a:r>
              <a:rPr lang="hr-HR" sz="2000" dirty="0" smtClean="0">
                <a:solidFill>
                  <a:srgbClr val="002060"/>
                </a:solidFill>
              </a:rPr>
              <a:t> • Aktivnosti </a:t>
            </a:r>
            <a:r>
              <a:rPr lang="hr-HR" sz="2000" dirty="0">
                <a:solidFill>
                  <a:srgbClr val="002060"/>
                </a:solidFill>
              </a:rPr>
              <a:t>vezane uz stjecanje i/ili unaprjeđenje mentorskih i poduzetničkih vještina za </a:t>
            </a:r>
            <a:r>
              <a:rPr lang="hr-HR" sz="2000" dirty="0" err="1" smtClean="0">
                <a:solidFill>
                  <a:srgbClr val="002060"/>
                </a:solidFill>
              </a:rPr>
              <a:t>samopošljavanje</a:t>
            </a:r>
            <a:endParaRPr lang="hr-HR" sz="2000" dirty="0" smtClean="0">
              <a:solidFill>
                <a:srgbClr val="002060"/>
              </a:solidFill>
            </a:endParaRPr>
          </a:p>
          <a:p>
            <a:pPr marL="0" indent="0">
              <a:buNone/>
            </a:pPr>
            <a:r>
              <a:rPr lang="hr-HR" sz="2000" dirty="0" smtClean="0">
                <a:solidFill>
                  <a:srgbClr val="002060"/>
                </a:solidFill>
              </a:rPr>
              <a:t>• Aktivnosti </a:t>
            </a:r>
            <a:r>
              <a:rPr lang="hr-HR" sz="2000" dirty="0">
                <a:solidFill>
                  <a:srgbClr val="002060"/>
                </a:solidFill>
              </a:rPr>
              <a:t>usmjerene na podizanje svjesnosti i promicanje obrazovanja odraslih i cjeloživotnog učenja (info-dani, seminari, okrugli stolovi, medijske kampanje itd.)</a:t>
            </a:r>
          </a:p>
          <a:p>
            <a:pPr marL="0" indent="0">
              <a:buNone/>
            </a:pPr>
            <a:r>
              <a:rPr lang="hr-HR" sz="2000" dirty="0" smtClean="0">
                <a:solidFill>
                  <a:srgbClr val="002060"/>
                </a:solidFill>
              </a:rPr>
              <a:t>• Razvoj </a:t>
            </a:r>
            <a:r>
              <a:rPr lang="hr-HR" sz="2000" dirty="0">
                <a:solidFill>
                  <a:srgbClr val="002060"/>
                </a:solidFill>
              </a:rPr>
              <a:t>standarda zanimanja prema metodologiji i procedurama uspostavljenim kroz HKO.</a:t>
            </a:r>
          </a:p>
          <a:p>
            <a:pPr marL="0" indent="0">
              <a:buNone/>
            </a:pPr>
            <a:r>
              <a:rPr lang="hr-HR" sz="1800" dirty="0">
                <a:solidFill>
                  <a:srgbClr val="C00000"/>
                </a:solidFill>
              </a:rPr>
              <a:t>3. aktivnosti povezane s informiranjem javnosti i vidljivošću </a:t>
            </a:r>
            <a:r>
              <a:rPr lang="hr-HR" sz="1800" dirty="0">
                <a:solidFill>
                  <a:srgbClr val="002060"/>
                </a:solidFill>
              </a:rPr>
              <a:t>.</a:t>
            </a:r>
          </a:p>
          <a:p>
            <a:pPr marL="0" indent="0">
              <a:buNone/>
            </a:pPr>
            <a:endParaRPr lang="hr-HR" sz="1800" dirty="0">
              <a:solidFill>
                <a:srgbClr val="002060"/>
              </a:solidFill>
            </a:endParaRPr>
          </a:p>
          <a:p>
            <a:pPr marL="0" indent="0">
              <a:buNone/>
            </a:pPr>
            <a:endParaRPr lang="hr-HR" sz="1800" dirty="0">
              <a:solidFill>
                <a:srgbClr val="002060"/>
              </a:solidFill>
            </a:endParaRPr>
          </a:p>
        </p:txBody>
      </p:sp>
    </p:spTree>
    <p:extLst>
      <p:ext uri="{BB962C8B-B14F-4D97-AF65-F5344CB8AC3E}">
        <p14:creationId xmlns:p14="http://schemas.microsoft.com/office/powerpoint/2010/main" val="23013924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7744" y="548680"/>
            <a:ext cx="6264696" cy="864096"/>
          </a:xfrm>
        </p:spPr>
        <p:txBody>
          <a:bodyPr>
            <a:normAutofit/>
          </a:bodyPr>
          <a:lstStyle/>
          <a:p>
            <a:r>
              <a:rPr lang="hr-HR" sz="3200" u="sng" dirty="0" smtClean="0">
                <a:solidFill>
                  <a:srgbClr val="002060"/>
                </a:solidFill>
                <a:effectLst>
                  <a:outerShdw blurRad="38100" dist="38100" dir="2700000" algn="tl">
                    <a:srgbClr val="000000">
                      <a:alpha val="43137"/>
                    </a:srgbClr>
                  </a:outerShdw>
                </a:effectLst>
              </a:rPr>
              <a:t>NE</a:t>
            </a:r>
            <a:r>
              <a:rPr lang="hr-HR" sz="3200" dirty="0" smtClean="0">
                <a:solidFill>
                  <a:srgbClr val="002060"/>
                </a:solidFill>
                <a:effectLst>
                  <a:outerShdw blurRad="38100" dist="38100" dir="2700000" algn="tl">
                    <a:srgbClr val="000000">
                      <a:alpha val="43137"/>
                    </a:srgbClr>
                  </a:outerShdw>
                </a:effectLst>
              </a:rPr>
              <a:t>prihvatljive aktivnosti</a:t>
            </a:r>
            <a:endParaRPr lang="en-GB" sz="3200"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7544" y="2564904"/>
            <a:ext cx="8229600" cy="3312368"/>
          </a:xfrm>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r>
              <a:rPr lang="hr-HR" sz="3600" i="1" dirty="0">
                <a:solidFill>
                  <a:srgbClr val="002060"/>
                </a:solidFill>
              </a:rPr>
              <a:t>i</a:t>
            </a:r>
            <a:r>
              <a:rPr lang="hr-HR" sz="3600" i="1" dirty="0" smtClean="0">
                <a:solidFill>
                  <a:srgbClr val="002060"/>
                </a:solidFill>
              </a:rPr>
              <a:t>zrada </a:t>
            </a:r>
            <a:r>
              <a:rPr lang="hr-HR" sz="3600" i="1" dirty="0">
                <a:solidFill>
                  <a:srgbClr val="002060"/>
                </a:solidFill>
              </a:rPr>
              <a:t>studijskih programa</a:t>
            </a:r>
          </a:p>
          <a:p>
            <a:r>
              <a:rPr lang="hr-HR" sz="3600" i="1" dirty="0" smtClean="0">
                <a:solidFill>
                  <a:srgbClr val="002060"/>
                </a:solidFill>
              </a:rPr>
              <a:t>projekti </a:t>
            </a:r>
            <a:r>
              <a:rPr lang="hr-HR" sz="3600" i="1" dirty="0">
                <a:solidFill>
                  <a:srgbClr val="002060"/>
                </a:solidFill>
              </a:rPr>
              <a:t>isključivo ili većinom usmjereni na pojedinačno </a:t>
            </a:r>
            <a:r>
              <a:rPr lang="hr-HR" sz="3600" i="1" dirty="0" smtClean="0">
                <a:solidFill>
                  <a:srgbClr val="002060"/>
                </a:solidFill>
              </a:rPr>
              <a:t>sponzoriranje   sudjelovanja </a:t>
            </a:r>
            <a:r>
              <a:rPr lang="hr-HR" sz="3600" i="1" dirty="0">
                <a:solidFill>
                  <a:srgbClr val="002060"/>
                </a:solidFill>
              </a:rPr>
              <a:t>na radionicama, seminarima, konferencijama, kongresima;  </a:t>
            </a:r>
          </a:p>
          <a:p>
            <a:r>
              <a:rPr lang="hr-HR" sz="3600" i="1" dirty="0" smtClean="0">
                <a:solidFill>
                  <a:srgbClr val="002060"/>
                </a:solidFill>
              </a:rPr>
              <a:t>projekti </a:t>
            </a:r>
            <a:r>
              <a:rPr lang="hr-HR" sz="3600" i="1" dirty="0">
                <a:solidFill>
                  <a:srgbClr val="002060"/>
                </a:solidFill>
              </a:rPr>
              <a:t>isključivo ili većinom usmjereni na pojedinačne stipendije za studij ili osposobljavanja;</a:t>
            </a:r>
          </a:p>
          <a:p>
            <a:r>
              <a:rPr lang="hr-HR" sz="3600" i="1" dirty="0" smtClean="0">
                <a:solidFill>
                  <a:srgbClr val="002060"/>
                </a:solidFill>
              </a:rPr>
              <a:t>izdvojene </a:t>
            </a:r>
            <a:r>
              <a:rPr lang="hr-HR" sz="3600" i="1" dirty="0">
                <a:solidFill>
                  <a:srgbClr val="002060"/>
                </a:solidFill>
              </a:rPr>
              <a:t>konferencije ili kongresi. Konferencije se mogu financirati iz bespovratnih sredstava samo ako su dio šire lepeze aktivnosti koje će se provoditi za vrijeme trajanja projekta.</a:t>
            </a:r>
          </a:p>
          <a:p>
            <a:pPr>
              <a:buFont typeface="Wingdings" panose="05000000000000000000" pitchFamily="2" charset="2"/>
              <a:buChar char="§"/>
            </a:pPr>
            <a:endParaRPr lang="hr-HR" sz="3600" i="1" dirty="0">
              <a:solidFill>
                <a:srgbClr val="002060"/>
              </a:solidFill>
            </a:endParaRPr>
          </a:p>
        </p:txBody>
      </p:sp>
    </p:spTree>
    <p:extLst>
      <p:ext uri="{BB962C8B-B14F-4D97-AF65-F5344CB8AC3E}">
        <p14:creationId xmlns:p14="http://schemas.microsoft.com/office/powerpoint/2010/main" val="42229595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883742" y="260648"/>
            <a:ext cx="6768751" cy="1152128"/>
          </a:xfrm>
        </p:spPr>
        <p:txBody>
          <a:bodyPr>
            <a:normAutofit/>
          </a:bodyPr>
          <a:lstStyle/>
          <a:p>
            <a:r>
              <a:rPr lang="hr-HR" sz="3200" dirty="0" smtClean="0">
                <a:solidFill>
                  <a:srgbClr val="002060"/>
                </a:solidFill>
                <a:effectLst>
                  <a:outerShdw blurRad="38100" dist="38100" dir="2700000" algn="tl">
                    <a:srgbClr val="000000">
                      <a:alpha val="43137"/>
                    </a:srgbClr>
                  </a:outerShdw>
                </a:effectLst>
              </a:rPr>
              <a:t>Prihvatljivost troškova</a:t>
            </a:r>
            <a:endParaRPr lang="hr-HR" sz="3200" dirty="0"/>
          </a:p>
        </p:txBody>
      </p:sp>
      <p:sp>
        <p:nvSpPr>
          <p:cNvPr id="3" name="Rezervirano mjesto sadržaja 2"/>
          <p:cNvSpPr>
            <a:spLocks noGrp="1"/>
          </p:cNvSpPr>
          <p:nvPr>
            <p:ph idx="1"/>
          </p:nvPr>
        </p:nvSpPr>
        <p:spPr>
          <a:xfrm>
            <a:off x="457200" y="2143116"/>
            <a:ext cx="8229600" cy="4214842"/>
          </a:xfrm>
        </p:spPr>
        <p:txBody>
          <a:bodyPr>
            <a:normAutofit lnSpcReduction="10000"/>
          </a:bodyPr>
          <a:lstStyle/>
          <a:p>
            <a:pPr lvl="0">
              <a:buFont typeface="Wingdings" panose="05000000000000000000" pitchFamily="2" charset="2"/>
              <a:buChar char="ü"/>
            </a:pPr>
            <a:r>
              <a:rPr lang="sl-SI" sz="1800" dirty="0">
                <a:solidFill>
                  <a:srgbClr val="002060"/>
                </a:solidFill>
              </a:rPr>
              <a:t>neposredno povezani s provedbom projekta, u skladu s ciljevima projekta i definirani u Ugovoru o dodjeli bespovratnih sredstava,</a:t>
            </a:r>
            <a:endParaRPr lang="en-GB" sz="1800" dirty="0">
              <a:solidFill>
                <a:srgbClr val="002060"/>
              </a:solidFill>
            </a:endParaRPr>
          </a:p>
          <a:p>
            <a:pPr lvl="0">
              <a:buFont typeface="Wingdings" panose="05000000000000000000" pitchFamily="2" charset="2"/>
              <a:buChar char="ü"/>
            </a:pPr>
            <a:r>
              <a:rPr lang="sl-SI" sz="1800" dirty="0">
                <a:solidFill>
                  <a:srgbClr val="002060"/>
                </a:solidFill>
              </a:rPr>
              <a:t>stvarno nastali od strane prijavitelja odnosno projektnih partnera te su o tome dostavljeni odgovarajući dokazi,</a:t>
            </a:r>
            <a:endParaRPr lang="en-GB" sz="1800" dirty="0">
              <a:solidFill>
                <a:srgbClr val="002060"/>
              </a:solidFill>
            </a:endParaRPr>
          </a:p>
          <a:p>
            <a:pPr lvl="0">
              <a:buFont typeface="Wingdings" panose="05000000000000000000" pitchFamily="2" charset="2"/>
              <a:buChar char="ü"/>
            </a:pPr>
            <a:r>
              <a:rPr lang="sl-SI" sz="1800" dirty="0">
                <a:solidFill>
                  <a:srgbClr val="002060"/>
                </a:solidFill>
              </a:rPr>
              <a:t>nastali u razdoblju prihvatljivosti troškova (tj. za vrijeme trajanja projekta),</a:t>
            </a:r>
            <a:endParaRPr lang="en-GB" sz="1800" dirty="0">
              <a:solidFill>
                <a:srgbClr val="002060"/>
              </a:solidFill>
            </a:endParaRPr>
          </a:p>
          <a:p>
            <a:pPr lvl="0">
              <a:buFont typeface="Wingdings" panose="05000000000000000000" pitchFamily="2" charset="2"/>
              <a:buChar char="ü"/>
            </a:pPr>
            <a:r>
              <a:rPr lang="sl-SI" sz="1800" dirty="0">
                <a:solidFill>
                  <a:srgbClr val="002060"/>
                </a:solidFill>
              </a:rPr>
              <a:t>dokazivi vjerodostojnim računima ili računovodstvenim dokumentima jednake dokazne vrijednosti, </a:t>
            </a:r>
            <a:endParaRPr lang="en-GB" sz="1800" dirty="0">
              <a:solidFill>
                <a:srgbClr val="002060"/>
              </a:solidFill>
            </a:endParaRPr>
          </a:p>
          <a:p>
            <a:pPr>
              <a:buFont typeface="Wingdings" panose="05000000000000000000" pitchFamily="2" charset="2"/>
              <a:buChar char="ü"/>
            </a:pPr>
            <a:r>
              <a:rPr lang="sl-SI" sz="1800" dirty="0">
                <a:solidFill>
                  <a:srgbClr val="002060"/>
                </a:solidFill>
              </a:rPr>
              <a:t>u skladu s važećim pravilima Zajednice i nacionalnim pravilima (poštovanje odredbi važećeg Zakona o javnoj nabavi (NN br. 90/11 i 83/13, 143/13) ili postupaka nabave za entitete koji nisu obveznici Zakona o javnoj nabavi (Prilog 5), Pravilnika o prihvatljivosti izdataka</a:t>
            </a:r>
            <a:r>
              <a:rPr lang="hr-HR" sz="1800" dirty="0">
                <a:solidFill>
                  <a:srgbClr val="002060"/>
                </a:solidFill>
              </a:rPr>
              <a:t>(NN br. 05/14)</a:t>
            </a:r>
            <a:r>
              <a:rPr lang="sl-SI" sz="1800" dirty="0">
                <a:solidFill>
                  <a:srgbClr val="002060"/>
                </a:solidFill>
              </a:rPr>
              <a:t>, pravila  informiranja javnosti i vidljivost itd</a:t>
            </a:r>
            <a:r>
              <a:rPr lang="sl-SI" sz="1800" dirty="0" smtClean="0">
                <a:solidFill>
                  <a:srgbClr val="002060"/>
                </a:solidFill>
              </a:rPr>
              <a:t>.).</a:t>
            </a:r>
            <a:endParaRPr lang="hr-HR" sz="1800" dirty="0">
              <a:solidFill>
                <a:srgbClr val="002060"/>
              </a:solidFill>
            </a:endParaRPr>
          </a:p>
          <a:p>
            <a:pPr marL="0" indent="0">
              <a:buNone/>
            </a:pPr>
            <a:endParaRPr lang="sl-SI" sz="1600" dirty="0" smtClean="0">
              <a:solidFill>
                <a:srgbClr val="002060"/>
              </a:solidFill>
            </a:endParaRPr>
          </a:p>
          <a:p>
            <a:pPr marL="0" indent="0">
              <a:buNone/>
            </a:pPr>
            <a:r>
              <a:rPr lang="sl-SI" sz="1800" i="1" dirty="0" smtClean="0">
                <a:solidFill>
                  <a:srgbClr val="002060"/>
                </a:solidFill>
              </a:rPr>
              <a:t>Prihvatljivi </a:t>
            </a:r>
            <a:r>
              <a:rPr lang="sl-SI" sz="1800" i="1" dirty="0">
                <a:solidFill>
                  <a:srgbClr val="002060"/>
                </a:solidFill>
              </a:rPr>
              <a:t>troškovi u odnosu na ciljeve projekta mogu biti </a:t>
            </a:r>
            <a:r>
              <a:rPr lang="sl-SI" sz="1800" b="1" i="1" dirty="0">
                <a:solidFill>
                  <a:srgbClr val="002060"/>
                </a:solidFill>
              </a:rPr>
              <a:t>izravni (neposredni) </a:t>
            </a:r>
            <a:r>
              <a:rPr lang="sl-SI" sz="1800" i="1" dirty="0">
                <a:solidFill>
                  <a:srgbClr val="002060"/>
                </a:solidFill>
              </a:rPr>
              <a:t>i </a:t>
            </a:r>
            <a:r>
              <a:rPr lang="sl-SI" sz="1800" b="1" i="1" dirty="0">
                <a:solidFill>
                  <a:srgbClr val="002060"/>
                </a:solidFill>
              </a:rPr>
              <a:t>neizravni (posredni)</a:t>
            </a:r>
            <a:r>
              <a:rPr lang="sl-SI" sz="1800" i="1" dirty="0">
                <a:solidFill>
                  <a:srgbClr val="002060"/>
                </a:solidFill>
              </a:rPr>
              <a:t> </a:t>
            </a:r>
            <a:r>
              <a:rPr lang="sl-SI" sz="1800" b="1" i="1" dirty="0">
                <a:solidFill>
                  <a:srgbClr val="002060"/>
                </a:solidFill>
              </a:rPr>
              <a:t>troškovi projekta</a:t>
            </a:r>
            <a:endParaRPr lang="hr-HR" sz="1800" i="1" dirty="0">
              <a:solidFill>
                <a:srgbClr val="00206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907705" y="476672"/>
            <a:ext cx="6480720" cy="864096"/>
          </a:xfrm>
        </p:spPr>
        <p:txBody>
          <a:bodyPr>
            <a:normAutofit/>
          </a:bodyPr>
          <a:lstStyle/>
          <a:p>
            <a:r>
              <a:rPr lang="hr-HR" sz="3200" u="sng" dirty="0" smtClean="0">
                <a:solidFill>
                  <a:srgbClr val="002060"/>
                </a:solidFill>
                <a:effectLst>
                  <a:outerShdw blurRad="38100" dist="38100" dir="2700000" algn="tl">
                    <a:srgbClr val="000000">
                      <a:alpha val="43137"/>
                    </a:srgbClr>
                  </a:outerShdw>
                </a:effectLst>
              </a:rPr>
              <a:t>Izravni troškovi I. dio</a:t>
            </a:r>
            <a:endParaRPr lang="hr-HR" sz="3200" dirty="0">
              <a:solidFill>
                <a:srgbClr val="002060"/>
              </a:solidFill>
            </a:endParaRPr>
          </a:p>
        </p:txBody>
      </p:sp>
      <p:sp>
        <p:nvSpPr>
          <p:cNvPr id="3" name="Rezervirano mjesto sadržaja 2"/>
          <p:cNvSpPr>
            <a:spLocks noGrp="1"/>
          </p:cNvSpPr>
          <p:nvPr>
            <p:ph idx="1"/>
          </p:nvPr>
        </p:nvSpPr>
        <p:spPr>
          <a:xfrm>
            <a:off x="457200" y="1844824"/>
            <a:ext cx="8229600" cy="5013176"/>
          </a:xfrm>
        </p:spPr>
        <p:txBody>
          <a:bodyPr>
            <a:noAutofit/>
          </a:bodyPr>
          <a:lstStyle/>
          <a:p>
            <a:pPr marL="0" indent="0">
              <a:buNone/>
            </a:pPr>
            <a:r>
              <a:rPr lang="hr-HR" sz="2400" dirty="0">
                <a:solidFill>
                  <a:srgbClr val="002060"/>
                </a:solidFill>
              </a:rPr>
              <a:t>U izravne prihvatljive troškove ubrajaju se troškovi koji su </a:t>
            </a:r>
            <a:r>
              <a:rPr lang="hr-HR" sz="2400" b="1" dirty="0" smtClean="0">
                <a:solidFill>
                  <a:srgbClr val="C00000"/>
                </a:solidFill>
              </a:rPr>
              <a:t>neposredno </a:t>
            </a:r>
            <a:r>
              <a:rPr lang="hr-HR" sz="2400" b="1" dirty="0">
                <a:solidFill>
                  <a:srgbClr val="C00000"/>
                </a:solidFill>
              </a:rPr>
              <a:t>povezani s provedbom projekta </a:t>
            </a:r>
            <a:r>
              <a:rPr lang="hr-HR" sz="2400" dirty="0">
                <a:solidFill>
                  <a:srgbClr val="002060"/>
                </a:solidFill>
              </a:rPr>
              <a:t>i to</a:t>
            </a:r>
            <a:r>
              <a:rPr lang="hr-HR" sz="2400" dirty="0" smtClean="0">
                <a:solidFill>
                  <a:srgbClr val="002060"/>
                </a:solidFill>
              </a:rPr>
              <a:t>:</a:t>
            </a:r>
          </a:p>
          <a:p>
            <a:pPr marL="0" indent="0">
              <a:buNone/>
            </a:pPr>
            <a:r>
              <a:rPr lang="hr-HR" sz="2400" dirty="0" smtClean="0">
                <a:solidFill>
                  <a:srgbClr val="002060"/>
                </a:solidFill>
              </a:rPr>
              <a:t>1) </a:t>
            </a:r>
            <a:r>
              <a:rPr lang="hr-HR" sz="2400" dirty="0">
                <a:solidFill>
                  <a:srgbClr val="002060"/>
                </a:solidFill>
              </a:rPr>
              <a:t>troškovi rada osoba angažiranih na provedbi projektnih aktivnosti,</a:t>
            </a:r>
          </a:p>
          <a:p>
            <a:pPr marL="0" indent="0">
              <a:buNone/>
            </a:pPr>
            <a:r>
              <a:rPr lang="hr-HR" sz="2400" dirty="0">
                <a:solidFill>
                  <a:srgbClr val="002060"/>
                </a:solidFill>
              </a:rPr>
              <a:t>2) troškovi sudjelovanja ciljnih skupina u projektnim aktivnostima,</a:t>
            </a:r>
          </a:p>
          <a:p>
            <a:pPr marL="0" indent="0">
              <a:buNone/>
            </a:pPr>
            <a:r>
              <a:rPr lang="hr-HR" sz="2400" dirty="0">
                <a:solidFill>
                  <a:srgbClr val="002060"/>
                </a:solidFill>
              </a:rPr>
              <a:t>3) troškovi izdavanja rješenja  o odobrenju izvođenja programa obrazovanja odraslih</a:t>
            </a:r>
          </a:p>
          <a:p>
            <a:pPr marL="0" indent="0">
              <a:buNone/>
            </a:pPr>
            <a:r>
              <a:rPr lang="hr-HR" sz="2400" dirty="0">
                <a:solidFill>
                  <a:srgbClr val="002060"/>
                </a:solidFill>
              </a:rPr>
              <a:t>3) troškovi vanjskih usluga,</a:t>
            </a:r>
          </a:p>
          <a:p>
            <a:pPr marL="0" indent="0">
              <a:buNone/>
            </a:pPr>
            <a:r>
              <a:rPr lang="hr-HR" sz="2400" dirty="0">
                <a:solidFill>
                  <a:srgbClr val="002060"/>
                </a:solidFill>
              </a:rPr>
              <a:t>4) troškovi nabave strojeva, opreme neposredno povezani s provedbom projekta,</a:t>
            </a:r>
          </a:p>
          <a:p>
            <a:pPr marL="0" indent="0">
              <a:buNone/>
            </a:pPr>
            <a:r>
              <a:rPr lang="hr-HR" sz="2400" dirty="0">
                <a:solidFill>
                  <a:srgbClr val="002060"/>
                </a:solidFill>
              </a:rPr>
              <a:t>5) troškovi vidljivosti i informiranja javnosti o provedbi projekta.</a:t>
            </a:r>
          </a:p>
          <a:p>
            <a:pPr marL="0" indent="0">
              <a:buNone/>
            </a:pPr>
            <a:endParaRPr lang="hr-HR" sz="2400" dirty="0">
              <a:solidFill>
                <a:srgbClr val="002060"/>
              </a:solidFill>
            </a:endParaRPr>
          </a:p>
          <a:p>
            <a:pPr marL="0" indent="0">
              <a:buNone/>
            </a:pPr>
            <a:endParaRPr lang="hr-HR" sz="2400" dirty="0">
              <a:solidFill>
                <a:srgbClr val="00206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274638"/>
            <a:ext cx="6624735" cy="994122"/>
          </a:xfrm>
        </p:spPr>
        <p:txBody>
          <a:bodyPr>
            <a:normAutofit/>
          </a:bodyPr>
          <a:lstStyle/>
          <a:p>
            <a:r>
              <a:rPr lang="hr-HR" sz="3200" u="sng" dirty="0" smtClean="0">
                <a:solidFill>
                  <a:srgbClr val="002060"/>
                </a:solidFill>
                <a:effectLst>
                  <a:outerShdw blurRad="38100" dist="38100" dir="2700000" algn="tl">
                    <a:srgbClr val="000000">
                      <a:alpha val="43137"/>
                    </a:srgbClr>
                  </a:outerShdw>
                </a:effectLst>
              </a:rPr>
              <a:t>Izravni troškovi II. dio </a:t>
            </a:r>
            <a:endParaRPr lang="en-GB" sz="3200" u="sng"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132856"/>
            <a:ext cx="8229600" cy="4320480"/>
          </a:xfrm>
        </p:spPr>
        <p:txBody>
          <a:bodyPr>
            <a:normAutofit/>
          </a:bodyPr>
          <a:lstStyle/>
          <a:p>
            <a:pPr marL="457200" indent="-457200">
              <a:buAutoNum type="arabicPeriod"/>
            </a:pPr>
            <a:r>
              <a:rPr lang="hr-HR" sz="2400" b="1" dirty="0" smtClean="0">
                <a:solidFill>
                  <a:srgbClr val="002060"/>
                </a:solidFill>
              </a:rPr>
              <a:t>troškovi rada osoba angažiranih na provedbi projektnih aktivnosti</a:t>
            </a:r>
          </a:p>
          <a:p>
            <a:pPr marL="457200" indent="-457200">
              <a:buAutoNum type="alphaLcParenR"/>
            </a:pPr>
            <a:r>
              <a:rPr lang="hr-HR" sz="2400" dirty="0" smtClean="0">
                <a:solidFill>
                  <a:srgbClr val="002060"/>
                </a:solidFill>
              </a:rPr>
              <a:t>Troškovi </a:t>
            </a:r>
            <a:r>
              <a:rPr lang="hr-HR" sz="2400" dirty="0">
                <a:solidFill>
                  <a:srgbClr val="002060"/>
                </a:solidFill>
              </a:rPr>
              <a:t>plaća i troškovi vezani uz </a:t>
            </a:r>
            <a:r>
              <a:rPr lang="hr-HR" sz="2400" dirty="0" smtClean="0">
                <a:solidFill>
                  <a:srgbClr val="002060"/>
                </a:solidFill>
              </a:rPr>
              <a:t>rad: </a:t>
            </a:r>
          </a:p>
          <a:p>
            <a:pPr>
              <a:buFont typeface="Wingdings" panose="05000000000000000000" pitchFamily="2" charset="2"/>
              <a:buChar char="ü"/>
            </a:pPr>
            <a:r>
              <a:rPr lang="hr-HR" sz="1800" i="1" dirty="0" smtClean="0">
                <a:solidFill>
                  <a:srgbClr val="002060"/>
                </a:solidFill>
              </a:rPr>
              <a:t>plaće sa svim pripadajućim porezima i davanjima na plaću i iz plaće:</a:t>
            </a:r>
          </a:p>
          <a:p>
            <a:pPr>
              <a:buFont typeface="Wingdings" panose="05000000000000000000" pitchFamily="2" charset="2"/>
              <a:buChar char="ü"/>
            </a:pPr>
            <a:r>
              <a:rPr lang="hr-HR" sz="1800" i="1" dirty="0" smtClean="0">
                <a:solidFill>
                  <a:srgbClr val="002060"/>
                </a:solidFill>
              </a:rPr>
              <a:t>troškovi vezani uz rad (prehrana, prijevoz);</a:t>
            </a:r>
          </a:p>
          <a:p>
            <a:pPr>
              <a:buFont typeface="Wingdings" panose="05000000000000000000" pitchFamily="2" charset="2"/>
              <a:buChar char="ü"/>
            </a:pPr>
            <a:r>
              <a:rPr lang="hr-HR" sz="1800" i="1" dirty="0" smtClean="0">
                <a:solidFill>
                  <a:srgbClr val="002060"/>
                </a:solidFill>
              </a:rPr>
              <a:t>naknade plaće za koje poslodavac ne može dobiti povrat iz drugih izvora (npr. bolovanje do 42 dana);</a:t>
            </a:r>
          </a:p>
          <a:p>
            <a:pPr>
              <a:buFont typeface="Wingdings" panose="05000000000000000000" pitchFamily="2" charset="2"/>
              <a:buChar char="ü"/>
            </a:pPr>
            <a:r>
              <a:rPr lang="hr-HR" sz="1800" i="1" dirty="0" smtClean="0">
                <a:solidFill>
                  <a:srgbClr val="002060"/>
                </a:solidFill>
              </a:rPr>
              <a:t>drugi osobni primici u skladu s važećim radnim zakonodavstvom (npr. Regres, božićnica).</a:t>
            </a:r>
            <a:endParaRPr lang="hr-HR" sz="1800" i="1" dirty="0">
              <a:solidFill>
                <a:srgbClr val="002060"/>
              </a:solidFill>
            </a:endParaRPr>
          </a:p>
        </p:txBody>
      </p:sp>
    </p:spTree>
    <p:extLst>
      <p:ext uri="{BB962C8B-B14F-4D97-AF65-F5344CB8AC3E}">
        <p14:creationId xmlns:p14="http://schemas.microsoft.com/office/powerpoint/2010/main" val="31654244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274638"/>
            <a:ext cx="6624735" cy="994122"/>
          </a:xfrm>
        </p:spPr>
        <p:txBody>
          <a:bodyPr>
            <a:normAutofit/>
          </a:bodyPr>
          <a:lstStyle/>
          <a:p>
            <a:r>
              <a:rPr lang="en-GB" sz="3200" u="sng" dirty="0" err="1">
                <a:solidFill>
                  <a:srgbClr val="002060"/>
                </a:solidFill>
                <a:effectLst>
                  <a:outerShdw blurRad="38100" dist="38100" dir="2700000" algn="tl">
                    <a:srgbClr val="000000">
                      <a:alpha val="43137"/>
                    </a:srgbClr>
                  </a:outerShdw>
                </a:effectLst>
              </a:rPr>
              <a:t>Izravni</a:t>
            </a:r>
            <a:r>
              <a:rPr lang="en-GB" sz="3200" u="sng" dirty="0">
                <a:solidFill>
                  <a:srgbClr val="002060"/>
                </a:solidFill>
                <a:effectLst>
                  <a:outerShdw blurRad="38100" dist="38100" dir="2700000" algn="tl">
                    <a:srgbClr val="000000">
                      <a:alpha val="43137"/>
                    </a:srgbClr>
                  </a:outerShdw>
                </a:effectLst>
              </a:rPr>
              <a:t> </a:t>
            </a:r>
            <a:r>
              <a:rPr lang="en-GB" sz="3200" u="sng" dirty="0" err="1" smtClean="0">
                <a:solidFill>
                  <a:srgbClr val="002060"/>
                </a:solidFill>
                <a:effectLst>
                  <a:outerShdw blurRad="38100" dist="38100" dir="2700000" algn="tl">
                    <a:srgbClr val="000000">
                      <a:alpha val="43137"/>
                    </a:srgbClr>
                  </a:outerShdw>
                </a:effectLst>
              </a:rPr>
              <a:t>troškovi</a:t>
            </a:r>
            <a:r>
              <a:rPr lang="hr-HR" sz="3200" u="sng" dirty="0" smtClean="0">
                <a:solidFill>
                  <a:srgbClr val="002060"/>
                </a:solidFill>
                <a:effectLst>
                  <a:outerShdw blurRad="38100" dist="38100" dir="2700000" algn="tl">
                    <a:srgbClr val="000000">
                      <a:alpha val="43137"/>
                    </a:srgbClr>
                  </a:outerShdw>
                </a:effectLst>
              </a:rPr>
              <a:t> III. dio</a:t>
            </a:r>
            <a:r>
              <a:rPr lang="en-GB" sz="3200" u="sng" dirty="0" smtClean="0">
                <a:solidFill>
                  <a:srgbClr val="002060"/>
                </a:solidFill>
                <a:effectLst>
                  <a:outerShdw blurRad="38100" dist="38100" dir="2700000" algn="tl">
                    <a:srgbClr val="000000">
                      <a:alpha val="43137"/>
                    </a:srgbClr>
                  </a:outerShdw>
                </a:effectLst>
              </a:rPr>
              <a:t> </a:t>
            </a:r>
            <a:endParaRPr lang="en-GB" sz="3200" u="sng"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564904"/>
            <a:ext cx="8229600" cy="3561259"/>
          </a:xfrm>
        </p:spPr>
        <p:txBody>
          <a:bodyPr/>
          <a:lstStyle/>
          <a:p>
            <a:pPr marL="457200" indent="-457200">
              <a:buFont typeface="+mj-lt"/>
              <a:buAutoNum type="alphaLcParenR" startAt="2"/>
            </a:pPr>
            <a:r>
              <a:rPr lang="hr-HR" sz="2200" dirty="0" smtClean="0">
                <a:solidFill>
                  <a:srgbClr val="002060"/>
                </a:solidFill>
              </a:rPr>
              <a:t>Troškovi putovanja u zemlji i inozemstvu za osobe angažirane na projektu:</a:t>
            </a:r>
          </a:p>
          <a:p>
            <a:pPr>
              <a:buFont typeface="Wingdings" panose="05000000000000000000" pitchFamily="2" charset="2"/>
              <a:buChar char="ü"/>
            </a:pPr>
            <a:r>
              <a:rPr lang="hr-HR" sz="2000" i="1" dirty="0" smtClean="0">
                <a:solidFill>
                  <a:srgbClr val="002060"/>
                </a:solidFill>
              </a:rPr>
              <a:t>dnevnice;</a:t>
            </a:r>
          </a:p>
          <a:p>
            <a:pPr>
              <a:buFont typeface="Wingdings" panose="05000000000000000000" pitchFamily="2" charset="2"/>
              <a:buChar char="ü"/>
            </a:pPr>
            <a:r>
              <a:rPr lang="hr-HR" sz="2000" i="1" dirty="0" smtClean="0">
                <a:solidFill>
                  <a:srgbClr val="002060"/>
                </a:solidFill>
              </a:rPr>
              <a:t>troškovi smještaja;</a:t>
            </a:r>
          </a:p>
          <a:p>
            <a:pPr>
              <a:buFont typeface="Wingdings" panose="05000000000000000000" pitchFamily="2" charset="2"/>
              <a:buChar char="ü"/>
            </a:pPr>
            <a:r>
              <a:rPr lang="hr-HR" sz="2000" i="1" dirty="0" smtClean="0">
                <a:solidFill>
                  <a:srgbClr val="002060"/>
                </a:solidFill>
              </a:rPr>
              <a:t>troškovi putovanja</a:t>
            </a:r>
          </a:p>
        </p:txBody>
      </p:sp>
    </p:spTree>
    <p:extLst>
      <p:ext uri="{BB962C8B-B14F-4D97-AF65-F5344CB8AC3E}">
        <p14:creationId xmlns:p14="http://schemas.microsoft.com/office/powerpoint/2010/main" val="2973780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274638"/>
            <a:ext cx="6624735" cy="1066130"/>
          </a:xfrm>
        </p:spPr>
        <p:txBody>
          <a:bodyPr>
            <a:normAutofit/>
          </a:bodyPr>
          <a:lstStyle/>
          <a:p>
            <a:r>
              <a:rPr lang="hr-HR" sz="3200" u="sng" dirty="0" smtClean="0">
                <a:solidFill>
                  <a:srgbClr val="002060"/>
                </a:solidFill>
                <a:effectLst>
                  <a:outerShdw blurRad="38100" dist="38100" dir="2700000" algn="tl">
                    <a:srgbClr val="000000">
                      <a:alpha val="43137"/>
                    </a:srgbClr>
                  </a:outerShdw>
                </a:effectLst>
              </a:rPr>
              <a:t>Izravni troškovi IV. dio</a:t>
            </a:r>
            <a:endParaRPr lang="en-GB" sz="3200" u="sng"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6855" y="2492896"/>
            <a:ext cx="8229600" cy="4137323"/>
          </a:xfrm>
        </p:spPr>
        <p:txBody>
          <a:bodyPr>
            <a:normAutofit/>
          </a:bodyPr>
          <a:lstStyle/>
          <a:p>
            <a:pPr marL="0" indent="0">
              <a:buNone/>
            </a:pPr>
            <a:r>
              <a:rPr lang="hr-HR" sz="1800" dirty="0" smtClean="0">
                <a:solidFill>
                  <a:srgbClr val="002060"/>
                </a:solidFill>
              </a:rPr>
              <a:t>2</a:t>
            </a:r>
            <a:r>
              <a:rPr lang="hr-HR" sz="2000" dirty="0" smtClean="0">
                <a:solidFill>
                  <a:srgbClr val="002060"/>
                </a:solidFill>
              </a:rPr>
              <a:t>) </a:t>
            </a:r>
            <a:r>
              <a:rPr lang="hr-HR" sz="2000" dirty="0">
                <a:solidFill>
                  <a:srgbClr val="002060"/>
                </a:solidFill>
              </a:rPr>
              <a:t>Troškovi sudjelovanja </a:t>
            </a:r>
            <a:r>
              <a:rPr lang="hr-HR" sz="2000" dirty="0" smtClean="0">
                <a:solidFill>
                  <a:srgbClr val="002060"/>
                </a:solidFill>
              </a:rPr>
              <a:t>ciljnih skupina u projektnim aktivnostima:</a:t>
            </a:r>
          </a:p>
          <a:p>
            <a:pPr marL="0" indent="0">
              <a:buNone/>
            </a:pPr>
            <a:endParaRPr lang="hr-HR" sz="2000" dirty="0" smtClean="0">
              <a:solidFill>
                <a:srgbClr val="002060"/>
              </a:solidFill>
            </a:endParaRPr>
          </a:p>
          <a:p>
            <a:pPr marL="0" indent="0">
              <a:buNone/>
            </a:pPr>
            <a:r>
              <a:rPr lang="hr-HR" sz="1800" i="1" dirty="0" smtClean="0">
                <a:solidFill>
                  <a:srgbClr val="002060"/>
                </a:solidFill>
              </a:rPr>
              <a:t>a) Troškovi putovanja u zemlji i inozemstvu za ciljne skupine koje sudjeluju u </a:t>
            </a:r>
            <a:r>
              <a:rPr lang="hr-HR" sz="1800" i="1" dirty="0">
                <a:solidFill>
                  <a:srgbClr val="002060"/>
                </a:solidFill>
              </a:rPr>
              <a:t>projektnim aktivnostima </a:t>
            </a:r>
            <a:r>
              <a:rPr lang="hr-HR" sz="1800" i="1" dirty="0">
                <a:solidFill>
                  <a:srgbClr val="C00000"/>
                </a:solidFill>
              </a:rPr>
              <a:t>(Troškovi studijskih putovanja ograničeni su do 15% od ukupnih prihvatljivih troškova </a:t>
            </a:r>
            <a:r>
              <a:rPr lang="hr-HR" sz="1800" i="1" dirty="0" smtClean="0">
                <a:solidFill>
                  <a:srgbClr val="C00000"/>
                </a:solidFill>
              </a:rPr>
              <a:t>projekta)</a:t>
            </a:r>
            <a:endParaRPr lang="hr-HR" sz="1800" i="1" dirty="0">
              <a:solidFill>
                <a:srgbClr val="C00000"/>
              </a:solidFill>
            </a:endParaRPr>
          </a:p>
          <a:p>
            <a:pPr>
              <a:buFont typeface="Wingdings" panose="05000000000000000000" pitchFamily="2" charset="2"/>
              <a:buChar char="ü"/>
            </a:pPr>
            <a:r>
              <a:rPr lang="en-GB" sz="1800" i="1" dirty="0" err="1" smtClean="0">
                <a:solidFill>
                  <a:srgbClr val="002060"/>
                </a:solidFill>
              </a:rPr>
              <a:t>dnevnice</a:t>
            </a:r>
            <a:r>
              <a:rPr lang="en-GB" sz="1800" i="1" dirty="0">
                <a:solidFill>
                  <a:srgbClr val="002060"/>
                </a:solidFill>
              </a:rPr>
              <a:t>;</a:t>
            </a:r>
          </a:p>
          <a:p>
            <a:pPr>
              <a:buFont typeface="Wingdings" panose="05000000000000000000" pitchFamily="2" charset="2"/>
              <a:buChar char="ü"/>
            </a:pPr>
            <a:r>
              <a:rPr lang="en-GB" sz="1800" i="1" dirty="0" err="1" smtClean="0">
                <a:solidFill>
                  <a:srgbClr val="002060"/>
                </a:solidFill>
              </a:rPr>
              <a:t>troškovi</a:t>
            </a:r>
            <a:r>
              <a:rPr lang="en-GB" sz="1800" i="1" dirty="0" smtClean="0">
                <a:solidFill>
                  <a:srgbClr val="002060"/>
                </a:solidFill>
              </a:rPr>
              <a:t> </a:t>
            </a:r>
            <a:r>
              <a:rPr lang="en-GB" sz="1800" i="1" dirty="0" err="1">
                <a:solidFill>
                  <a:srgbClr val="002060"/>
                </a:solidFill>
              </a:rPr>
              <a:t>smještaja</a:t>
            </a:r>
            <a:r>
              <a:rPr lang="en-GB" sz="1800" i="1" dirty="0">
                <a:solidFill>
                  <a:srgbClr val="002060"/>
                </a:solidFill>
              </a:rPr>
              <a:t>;</a:t>
            </a:r>
          </a:p>
          <a:p>
            <a:pPr>
              <a:buFont typeface="Wingdings" panose="05000000000000000000" pitchFamily="2" charset="2"/>
              <a:buChar char="ü"/>
            </a:pPr>
            <a:r>
              <a:rPr lang="en-GB" sz="1800" i="1" dirty="0" err="1" smtClean="0">
                <a:solidFill>
                  <a:srgbClr val="002060"/>
                </a:solidFill>
              </a:rPr>
              <a:t>troškovi</a:t>
            </a:r>
            <a:r>
              <a:rPr lang="en-GB" sz="1800" i="1" dirty="0" smtClean="0">
                <a:solidFill>
                  <a:srgbClr val="002060"/>
                </a:solidFill>
              </a:rPr>
              <a:t> </a:t>
            </a:r>
            <a:r>
              <a:rPr lang="en-GB" sz="1800" i="1" dirty="0" err="1" smtClean="0">
                <a:solidFill>
                  <a:srgbClr val="002060"/>
                </a:solidFill>
              </a:rPr>
              <a:t>putovanja</a:t>
            </a:r>
            <a:r>
              <a:rPr lang="en-GB" sz="1800" i="1" dirty="0" smtClean="0">
                <a:solidFill>
                  <a:srgbClr val="002060"/>
                </a:solidFill>
              </a:rPr>
              <a:t>;</a:t>
            </a:r>
            <a:endParaRPr lang="hr-HR" sz="1800" i="1" dirty="0" smtClean="0">
              <a:solidFill>
                <a:srgbClr val="002060"/>
              </a:solidFill>
            </a:endParaRPr>
          </a:p>
          <a:p>
            <a:pPr>
              <a:buFont typeface="Wingdings" panose="05000000000000000000" pitchFamily="2" charset="2"/>
              <a:buChar char="ü"/>
            </a:pPr>
            <a:r>
              <a:rPr lang="hr-HR" sz="1800" i="1" dirty="0">
                <a:solidFill>
                  <a:srgbClr val="002060"/>
                </a:solidFill>
              </a:rPr>
              <a:t>k</a:t>
            </a:r>
            <a:r>
              <a:rPr lang="en-GB" sz="1800" i="1" dirty="0" err="1" smtClean="0">
                <a:solidFill>
                  <a:srgbClr val="002060"/>
                </a:solidFill>
              </a:rPr>
              <a:t>otizacije</a:t>
            </a:r>
            <a:r>
              <a:rPr lang="en-GB" sz="1800" i="1" dirty="0" smtClean="0">
                <a:solidFill>
                  <a:srgbClr val="002060"/>
                </a:solidFill>
              </a:rPr>
              <a:t>.</a:t>
            </a:r>
            <a:endParaRPr lang="hr-HR" sz="1800" i="1" dirty="0" smtClean="0">
              <a:solidFill>
                <a:srgbClr val="002060"/>
              </a:solidFill>
            </a:endParaRPr>
          </a:p>
          <a:p>
            <a:pPr>
              <a:buFont typeface="Wingdings" panose="05000000000000000000" pitchFamily="2" charset="2"/>
              <a:buChar char="ü"/>
            </a:pPr>
            <a:endParaRPr lang="hr-HR" sz="1800" i="1" dirty="0">
              <a:solidFill>
                <a:srgbClr val="002060"/>
              </a:solidFill>
            </a:endParaRPr>
          </a:p>
          <a:p>
            <a:pPr marL="0" indent="0">
              <a:buNone/>
            </a:pPr>
            <a:r>
              <a:rPr lang="hr-HR" sz="1800" i="1" dirty="0">
                <a:solidFill>
                  <a:srgbClr val="002060"/>
                </a:solidFill>
              </a:rPr>
              <a:t>3) </a:t>
            </a:r>
            <a:r>
              <a:rPr lang="hr-HR" sz="1800" i="1" dirty="0" smtClean="0">
                <a:solidFill>
                  <a:srgbClr val="002060"/>
                </a:solidFill>
              </a:rPr>
              <a:t>Troškovi </a:t>
            </a:r>
            <a:r>
              <a:rPr lang="hr-HR" sz="1800" i="1" dirty="0">
                <a:solidFill>
                  <a:srgbClr val="002060"/>
                </a:solidFill>
              </a:rPr>
              <a:t>izdavanja rješenja  o odobrenju izvođenja programa obrazovanja odraslih </a:t>
            </a:r>
            <a:endParaRPr lang="en-GB" sz="1800" i="1" dirty="0">
              <a:solidFill>
                <a:srgbClr val="002060"/>
              </a:solidFill>
            </a:endParaRPr>
          </a:p>
        </p:txBody>
      </p:sp>
    </p:spTree>
    <p:extLst>
      <p:ext uri="{BB962C8B-B14F-4D97-AF65-F5344CB8AC3E}">
        <p14:creationId xmlns:p14="http://schemas.microsoft.com/office/powerpoint/2010/main" val="10295257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051721" y="620688"/>
            <a:ext cx="6264696" cy="720080"/>
          </a:xfrm>
        </p:spPr>
        <p:txBody>
          <a:bodyPr>
            <a:normAutofit/>
          </a:bodyPr>
          <a:lstStyle/>
          <a:p>
            <a:r>
              <a:rPr lang="hr-HR" sz="3200" u="sng" dirty="0" smtClean="0">
                <a:solidFill>
                  <a:srgbClr val="002060"/>
                </a:solidFill>
                <a:effectLst>
                  <a:outerShdw blurRad="38100" dist="38100" dir="2700000" algn="tl">
                    <a:srgbClr val="000000">
                      <a:alpha val="43137"/>
                    </a:srgbClr>
                  </a:outerShdw>
                </a:effectLst>
              </a:rPr>
              <a:t>Izravni troškovi V. dio</a:t>
            </a:r>
            <a:endParaRPr lang="hr-HR" sz="3200" dirty="0"/>
          </a:p>
        </p:txBody>
      </p:sp>
      <p:sp>
        <p:nvSpPr>
          <p:cNvPr id="3" name="Rezervirano mjesto sadržaja 2"/>
          <p:cNvSpPr>
            <a:spLocks noGrp="1"/>
          </p:cNvSpPr>
          <p:nvPr>
            <p:ph idx="1"/>
          </p:nvPr>
        </p:nvSpPr>
        <p:spPr>
          <a:xfrm>
            <a:off x="467544" y="2204864"/>
            <a:ext cx="8229600" cy="4869160"/>
          </a:xfrm>
        </p:spPr>
        <p:txBody>
          <a:bodyPr>
            <a:normAutofit/>
          </a:bodyPr>
          <a:lstStyle/>
          <a:p>
            <a:pPr>
              <a:buNone/>
            </a:pPr>
            <a:r>
              <a:rPr lang="sl-SI" sz="2000" b="1" u="sng" dirty="0" smtClean="0">
                <a:solidFill>
                  <a:srgbClr val="002060"/>
                </a:solidFill>
              </a:rPr>
              <a:t>4. </a:t>
            </a:r>
            <a:r>
              <a:rPr lang="sl-SI" sz="2000" b="1" u="sng" dirty="0">
                <a:solidFill>
                  <a:srgbClr val="002060"/>
                </a:solidFill>
              </a:rPr>
              <a:t>Troškovi vanjskih usluga </a:t>
            </a:r>
            <a:endParaRPr lang="sl-SI" sz="2000" b="1" u="sng" dirty="0" smtClean="0">
              <a:solidFill>
                <a:srgbClr val="002060"/>
              </a:solidFill>
            </a:endParaRPr>
          </a:p>
          <a:p>
            <a:pPr>
              <a:buNone/>
            </a:pPr>
            <a:r>
              <a:rPr lang="sl-SI" sz="2000" u="sng" dirty="0" smtClean="0">
                <a:solidFill>
                  <a:srgbClr val="002060"/>
                </a:solidFill>
              </a:rPr>
              <a:t>a) Troškovi vanjskih usluga neposredno vezanih uz projekt, kao npr.:</a:t>
            </a:r>
            <a:endParaRPr lang="sl-SI" sz="2000" u="sng" dirty="0">
              <a:solidFill>
                <a:srgbClr val="002060"/>
              </a:solidFill>
            </a:endParaRPr>
          </a:p>
          <a:p>
            <a:pPr>
              <a:buNone/>
            </a:pPr>
            <a:endParaRPr lang="sl-SI" sz="2000" b="1" u="sng" dirty="0" smtClean="0">
              <a:solidFill>
                <a:srgbClr val="002060"/>
              </a:solidFill>
            </a:endParaRPr>
          </a:p>
          <a:p>
            <a:r>
              <a:rPr lang="sl-SI" sz="2000" dirty="0" smtClean="0">
                <a:solidFill>
                  <a:srgbClr val="002060"/>
                </a:solidFill>
              </a:rPr>
              <a:t>savjetodavne usluge, </a:t>
            </a:r>
          </a:p>
          <a:p>
            <a:r>
              <a:rPr lang="sl-SI" sz="2000" dirty="0" smtClean="0">
                <a:solidFill>
                  <a:srgbClr val="002060"/>
                </a:solidFill>
              </a:rPr>
              <a:t>Usluge prevođenja</a:t>
            </a:r>
          </a:p>
          <a:p>
            <a:r>
              <a:rPr lang="sl-SI" sz="2000" dirty="0" smtClean="0">
                <a:solidFill>
                  <a:srgbClr val="002060"/>
                </a:solidFill>
              </a:rPr>
              <a:t>usluge </a:t>
            </a:r>
            <a:r>
              <a:rPr lang="sl-SI" sz="2000" dirty="0">
                <a:solidFill>
                  <a:srgbClr val="002060"/>
                </a:solidFill>
              </a:rPr>
              <a:t>izobrazbe i osposobljavanja;</a:t>
            </a:r>
          </a:p>
          <a:p>
            <a:r>
              <a:rPr lang="sl-SI" sz="2000" dirty="0" smtClean="0">
                <a:solidFill>
                  <a:srgbClr val="002060"/>
                </a:solidFill>
              </a:rPr>
              <a:t>usluge </a:t>
            </a:r>
            <a:r>
              <a:rPr lang="sl-SI" sz="2000" dirty="0">
                <a:solidFill>
                  <a:srgbClr val="002060"/>
                </a:solidFill>
              </a:rPr>
              <a:t>s područja informacijsko-komunikacijske tehnologije;</a:t>
            </a:r>
          </a:p>
          <a:p>
            <a:r>
              <a:rPr lang="sl-SI" sz="2000" dirty="0" smtClean="0">
                <a:solidFill>
                  <a:srgbClr val="002060"/>
                </a:solidFill>
              </a:rPr>
              <a:t>usluge </a:t>
            </a:r>
            <a:r>
              <a:rPr lang="sl-SI" sz="2000" dirty="0">
                <a:solidFill>
                  <a:srgbClr val="002060"/>
                </a:solidFill>
              </a:rPr>
              <a:t>izrade programa, analiza, studija, evaluacija, istraživanja, stručnih mišljenja, izvještaja itd</a:t>
            </a:r>
            <a:r>
              <a:rPr lang="sl-SI" sz="2000" dirty="0" smtClean="0">
                <a:solidFill>
                  <a:srgbClr val="002060"/>
                </a:solidFill>
              </a:rPr>
              <a:t>.</a:t>
            </a:r>
          </a:p>
          <a:p>
            <a:pPr marL="0" indent="0">
              <a:buNone/>
            </a:pPr>
            <a:endParaRPr lang="sl-SI" sz="2000" dirty="0">
              <a:solidFill>
                <a:srgbClr val="002060"/>
              </a:solidFill>
            </a:endParaRPr>
          </a:p>
          <a:p>
            <a:pPr marL="0" indent="0">
              <a:buNone/>
            </a:pPr>
            <a:r>
              <a:rPr lang="sl-SI" sz="2000" dirty="0">
                <a:solidFill>
                  <a:srgbClr val="002060"/>
                </a:solidFill>
              </a:rPr>
              <a:t>b) Troškovi najma prostora i opreme za izvođenje osposobljavanja ili za provedbu aktivnosti u projektu </a:t>
            </a:r>
            <a:r>
              <a:rPr lang="sl-SI" sz="2000" dirty="0" smtClean="0">
                <a:solidFill>
                  <a:srgbClr val="C00000"/>
                </a:solidFill>
              </a:rPr>
              <a:t>(Takvi </a:t>
            </a:r>
            <a:r>
              <a:rPr lang="sl-SI" sz="2000" dirty="0">
                <a:solidFill>
                  <a:srgbClr val="C00000"/>
                </a:solidFill>
              </a:rPr>
              <a:t>troškovi su isključivo vezani uz period implementacije projektnih </a:t>
            </a:r>
            <a:r>
              <a:rPr lang="sl-SI" sz="2000" dirty="0" smtClean="0">
                <a:solidFill>
                  <a:srgbClr val="C00000"/>
                </a:solidFill>
              </a:rPr>
              <a:t>aktivnosti).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274638"/>
            <a:ext cx="6624735" cy="1066130"/>
          </a:xfrm>
        </p:spPr>
        <p:txBody>
          <a:bodyPr>
            <a:normAutofit/>
          </a:bodyPr>
          <a:lstStyle/>
          <a:p>
            <a:r>
              <a:rPr lang="hr-HR" sz="3200" u="sng" dirty="0" smtClean="0">
                <a:solidFill>
                  <a:srgbClr val="002060"/>
                </a:solidFill>
                <a:effectLst>
                  <a:outerShdw blurRad="38100" dist="38100" dir="2700000" algn="tl">
                    <a:srgbClr val="000000">
                      <a:alpha val="43137"/>
                    </a:srgbClr>
                  </a:outerShdw>
                </a:effectLst>
              </a:rPr>
              <a:t>Izravni </a:t>
            </a:r>
            <a:r>
              <a:rPr lang="hr-HR" sz="3200" u="sng" smtClean="0">
                <a:solidFill>
                  <a:srgbClr val="002060"/>
                </a:solidFill>
                <a:effectLst>
                  <a:outerShdw blurRad="38100" dist="38100" dir="2700000" algn="tl">
                    <a:srgbClr val="000000">
                      <a:alpha val="43137"/>
                    </a:srgbClr>
                  </a:outerShdw>
                </a:effectLst>
              </a:rPr>
              <a:t>troškovi VI. </a:t>
            </a:r>
            <a:r>
              <a:rPr lang="hr-HR" sz="3200" u="sng" dirty="0" smtClean="0">
                <a:solidFill>
                  <a:srgbClr val="002060"/>
                </a:solidFill>
                <a:effectLst>
                  <a:outerShdw blurRad="38100" dist="38100" dir="2700000" algn="tl">
                    <a:srgbClr val="000000">
                      <a:alpha val="43137"/>
                    </a:srgbClr>
                  </a:outerShdw>
                </a:effectLst>
              </a:rPr>
              <a:t>dio</a:t>
            </a:r>
            <a:endParaRPr lang="en-GB" sz="3200" u="sng"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6855" y="1916832"/>
            <a:ext cx="8229600" cy="5040560"/>
          </a:xfrm>
        </p:spPr>
        <p:txBody>
          <a:bodyPr>
            <a:normAutofit/>
          </a:bodyPr>
          <a:lstStyle/>
          <a:p>
            <a:pPr marL="0" indent="0">
              <a:buNone/>
            </a:pPr>
            <a:r>
              <a:rPr lang="en-GB" sz="2400" b="1" dirty="0">
                <a:solidFill>
                  <a:srgbClr val="002060"/>
                </a:solidFill>
              </a:rPr>
              <a:t>5</a:t>
            </a:r>
            <a:r>
              <a:rPr lang="en-GB" sz="2400" dirty="0">
                <a:solidFill>
                  <a:srgbClr val="002060"/>
                </a:solidFill>
              </a:rPr>
              <a:t>. </a:t>
            </a:r>
            <a:r>
              <a:rPr lang="hr-HR" sz="2400" b="1" dirty="0" smtClean="0">
                <a:solidFill>
                  <a:srgbClr val="002060"/>
                </a:solidFill>
              </a:rPr>
              <a:t>Troškovi nabave strojeva, opreme neposredno povezani s provedbom projektnih aktivnosti (do 10% ukupnih </a:t>
            </a:r>
            <a:r>
              <a:rPr lang="hr-HR" sz="2400" b="1" dirty="0" err="1" smtClean="0">
                <a:solidFill>
                  <a:srgbClr val="002060"/>
                </a:solidFill>
              </a:rPr>
              <a:t>prihvatljvih</a:t>
            </a:r>
            <a:r>
              <a:rPr lang="hr-HR" sz="2400" b="1" dirty="0" smtClean="0">
                <a:solidFill>
                  <a:srgbClr val="002060"/>
                </a:solidFill>
              </a:rPr>
              <a:t> troškova projekta) </a:t>
            </a:r>
          </a:p>
          <a:p>
            <a:r>
              <a:rPr lang="hr-HR" sz="2400" dirty="0" smtClean="0">
                <a:solidFill>
                  <a:srgbClr val="002060"/>
                </a:solidFill>
              </a:rPr>
              <a:t>u skladu s navedenim odredbama financiranja iz opsega pomoći EFRR-a – instrument fleksibilnosti;</a:t>
            </a:r>
          </a:p>
          <a:p>
            <a:r>
              <a:rPr lang="hr-HR" sz="2400" dirty="0" smtClean="0">
                <a:solidFill>
                  <a:srgbClr val="002060"/>
                </a:solidFill>
              </a:rPr>
              <a:t>nabava strojeva i opreme potrebne za provedbu programa, izvođenje nastave i prakse, primjena novih tehnologija u poučavanju; </a:t>
            </a:r>
          </a:p>
          <a:p>
            <a:r>
              <a:rPr lang="hr-HR" sz="2400" dirty="0" smtClean="0">
                <a:solidFill>
                  <a:srgbClr val="002060"/>
                </a:solidFill>
              </a:rPr>
              <a:t>materijali i alati za poučavanje nužni za provedbu projektnih aktivnosti.</a:t>
            </a:r>
          </a:p>
          <a:p>
            <a:pPr marL="0" indent="0">
              <a:buNone/>
            </a:pPr>
            <a:endParaRPr lang="en-GB" sz="2400" i="1" dirty="0">
              <a:solidFill>
                <a:srgbClr val="002060"/>
              </a:solidFill>
            </a:endParaRPr>
          </a:p>
          <a:p>
            <a:pPr marL="0" indent="0">
              <a:buNone/>
            </a:pPr>
            <a:endParaRPr lang="en-GB" sz="1800" i="1" dirty="0">
              <a:solidFill>
                <a:srgbClr val="002060"/>
              </a:solidFill>
            </a:endParaRPr>
          </a:p>
          <a:p>
            <a:pPr marL="0" indent="0">
              <a:buNone/>
            </a:pPr>
            <a:endParaRPr lang="en-GB" sz="1800" i="1" dirty="0">
              <a:solidFill>
                <a:srgbClr val="002060"/>
              </a:solidFill>
            </a:endParaRPr>
          </a:p>
        </p:txBody>
      </p:sp>
    </p:spTree>
    <p:extLst>
      <p:ext uri="{BB962C8B-B14F-4D97-AF65-F5344CB8AC3E}">
        <p14:creationId xmlns:p14="http://schemas.microsoft.com/office/powerpoint/2010/main" val="7263511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051720" y="548680"/>
            <a:ext cx="6408711" cy="792088"/>
          </a:xfrm>
        </p:spPr>
        <p:txBody>
          <a:bodyPr>
            <a:normAutofit/>
          </a:bodyPr>
          <a:lstStyle/>
          <a:p>
            <a:r>
              <a:rPr lang="hr-HR" sz="3200" u="sng" dirty="0" smtClean="0">
                <a:solidFill>
                  <a:srgbClr val="002060"/>
                </a:solidFill>
                <a:effectLst>
                  <a:outerShdw blurRad="38100" dist="38100" dir="2700000" algn="tl">
                    <a:srgbClr val="000000">
                      <a:alpha val="43137"/>
                    </a:srgbClr>
                  </a:outerShdw>
                </a:effectLst>
              </a:rPr>
              <a:t>Izravni troškovi VII. dio</a:t>
            </a:r>
            <a:endParaRPr lang="hr-HR" sz="3200" dirty="0"/>
          </a:p>
        </p:txBody>
      </p:sp>
      <p:sp>
        <p:nvSpPr>
          <p:cNvPr id="3" name="Rezervirano mjesto sadržaja 2"/>
          <p:cNvSpPr>
            <a:spLocks noGrp="1"/>
          </p:cNvSpPr>
          <p:nvPr>
            <p:ph idx="1"/>
          </p:nvPr>
        </p:nvSpPr>
        <p:spPr>
          <a:xfrm>
            <a:off x="395536" y="2348880"/>
            <a:ext cx="8229600" cy="4271649"/>
          </a:xfrm>
        </p:spPr>
        <p:txBody>
          <a:bodyPr>
            <a:normAutofit fontScale="92500" lnSpcReduction="20000"/>
          </a:bodyPr>
          <a:lstStyle/>
          <a:p>
            <a:pPr marL="0" indent="0">
              <a:buNone/>
            </a:pPr>
            <a:r>
              <a:rPr lang="sl-SI" sz="2000" b="1" dirty="0" smtClean="0">
                <a:solidFill>
                  <a:srgbClr val="002060"/>
                </a:solidFill>
              </a:rPr>
              <a:t> </a:t>
            </a:r>
            <a:r>
              <a:rPr lang="hr-HR" sz="2000" b="1" smtClean="0">
                <a:solidFill>
                  <a:srgbClr val="002060"/>
                </a:solidFill>
              </a:rPr>
              <a:t>6. </a:t>
            </a:r>
            <a:r>
              <a:rPr lang="hr-HR" sz="2000" b="1" dirty="0">
                <a:solidFill>
                  <a:srgbClr val="002060"/>
                </a:solidFill>
              </a:rPr>
              <a:t>Troškovi diseminacije, vidljivosti i  informiranja javnosti o provedbi i rezultatima projekta: </a:t>
            </a:r>
            <a:endParaRPr lang="hr-HR" sz="2000" b="1" dirty="0" smtClean="0">
              <a:solidFill>
                <a:srgbClr val="002060"/>
              </a:solidFill>
            </a:endParaRPr>
          </a:p>
          <a:p>
            <a:pPr algn="just">
              <a:buFont typeface="Wingdings" panose="05000000000000000000" pitchFamily="2" charset="2"/>
              <a:buChar char="ü"/>
            </a:pPr>
            <a:r>
              <a:rPr lang="hr-HR" sz="2000" dirty="0" smtClean="0">
                <a:solidFill>
                  <a:srgbClr val="002060"/>
                </a:solidFill>
              </a:rPr>
              <a:t>troškovi </a:t>
            </a:r>
            <a:r>
              <a:rPr lang="hr-HR" sz="2000" dirty="0">
                <a:solidFill>
                  <a:srgbClr val="002060"/>
                </a:solidFill>
              </a:rPr>
              <a:t>organizacije promotivnih aktivnosti (npr. najam prostora, audio-vizualnih pomagala itd.);  </a:t>
            </a:r>
            <a:endParaRPr lang="hr-HR" sz="2000" dirty="0" smtClean="0">
              <a:solidFill>
                <a:srgbClr val="002060"/>
              </a:solidFill>
            </a:endParaRPr>
          </a:p>
          <a:p>
            <a:pPr algn="just">
              <a:buFont typeface="Wingdings" panose="05000000000000000000" pitchFamily="2" charset="2"/>
              <a:buChar char="ü"/>
            </a:pPr>
            <a:r>
              <a:rPr lang="hr-HR" sz="2000" dirty="0" smtClean="0">
                <a:solidFill>
                  <a:srgbClr val="002060"/>
                </a:solidFill>
              </a:rPr>
              <a:t> </a:t>
            </a:r>
            <a:r>
              <a:rPr lang="hr-HR" sz="2000" dirty="0">
                <a:solidFill>
                  <a:srgbClr val="002060"/>
                </a:solidFill>
              </a:rPr>
              <a:t>materijalni troškovi koji su potrebni za organizaciju okruglih stolova, tiskovnih  i stručnih konferencija, radionica (npr. promotivni materijali, pozivi, ugostiteljske usluge</a:t>
            </a:r>
            <a:r>
              <a:rPr lang="hr-HR" sz="2000" dirty="0" smtClean="0">
                <a:solidFill>
                  <a:srgbClr val="002060"/>
                </a:solidFill>
              </a:rPr>
              <a:t>);</a:t>
            </a:r>
          </a:p>
          <a:p>
            <a:pPr algn="just">
              <a:buFont typeface="Wingdings" panose="05000000000000000000" pitchFamily="2" charset="2"/>
              <a:buChar char="ü"/>
            </a:pPr>
            <a:r>
              <a:rPr lang="hr-HR" sz="2000" dirty="0" smtClean="0">
                <a:solidFill>
                  <a:srgbClr val="002060"/>
                </a:solidFill>
              </a:rPr>
              <a:t>troškovi </a:t>
            </a:r>
            <a:r>
              <a:rPr lang="hr-HR" sz="2000" dirty="0">
                <a:solidFill>
                  <a:srgbClr val="002060"/>
                </a:solidFill>
              </a:rPr>
              <a:t>vanjskih usluga za aktivnosti oglašavanja, odnosa s javnošću i sl</a:t>
            </a:r>
            <a:r>
              <a:rPr lang="hr-HR" sz="2000" dirty="0" smtClean="0">
                <a:solidFill>
                  <a:srgbClr val="002060"/>
                </a:solidFill>
              </a:rPr>
              <a:t>.;</a:t>
            </a:r>
          </a:p>
          <a:p>
            <a:pPr algn="just">
              <a:buFont typeface="Wingdings" panose="05000000000000000000" pitchFamily="2" charset="2"/>
              <a:buChar char="ü"/>
            </a:pPr>
            <a:r>
              <a:rPr lang="hr-HR" sz="2000" dirty="0" smtClean="0">
                <a:solidFill>
                  <a:srgbClr val="002060"/>
                </a:solidFill>
              </a:rPr>
              <a:t>troškovi </a:t>
            </a:r>
            <a:r>
              <a:rPr lang="hr-HR" sz="2000" dirty="0">
                <a:solidFill>
                  <a:srgbClr val="002060"/>
                </a:solidFill>
              </a:rPr>
              <a:t>diseminacije rezultata putem znanstvenih </a:t>
            </a:r>
            <a:r>
              <a:rPr lang="hr-HR" sz="2000" dirty="0" smtClean="0">
                <a:solidFill>
                  <a:srgbClr val="002060"/>
                </a:solidFill>
              </a:rPr>
              <a:t>publikacija</a:t>
            </a:r>
          </a:p>
          <a:p>
            <a:pPr algn="just">
              <a:buFont typeface="Wingdings" panose="05000000000000000000" pitchFamily="2" charset="2"/>
              <a:buChar char="ü"/>
            </a:pPr>
            <a:r>
              <a:rPr lang="hr-HR" sz="2000" dirty="0" smtClean="0">
                <a:solidFill>
                  <a:srgbClr val="002060"/>
                </a:solidFill>
              </a:rPr>
              <a:t>priprema</a:t>
            </a:r>
            <a:r>
              <a:rPr lang="hr-HR" sz="2000" dirty="0">
                <a:solidFill>
                  <a:srgbClr val="002060"/>
                </a:solidFill>
              </a:rPr>
              <a:t>, oblikovanje, prijevod, tisak promotivnog materijala i dostava</a:t>
            </a:r>
            <a:r>
              <a:rPr lang="hr-HR" sz="2000" dirty="0" smtClean="0">
                <a:solidFill>
                  <a:srgbClr val="002060"/>
                </a:solidFill>
              </a:rPr>
              <a:t>;</a:t>
            </a:r>
          </a:p>
          <a:p>
            <a:pPr algn="just">
              <a:buFont typeface="Wingdings" panose="05000000000000000000" pitchFamily="2" charset="2"/>
              <a:buChar char="ü"/>
            </a:pPr>
            <a:r>
              <a:rPr lang="hr-HR" sz="2000" dirty="0" smtClean="0">
                <a:solidFill>
                  <a:srgbClr val="002060"/>
                </a:solidFill>
              </a:rPr>
              <a:t>uspostava </a:t>
            </a:r>
            <a:r>
              <a:rPr lang="hr-HR" sz="2000" dirty="0">
                <a:solidFill>
                  <a:srgbClr val="002060"/>
                </a:solidFill>
              </a:rPr>
              <a:t>i održavanje internetskih stranica; </a:t>
            </a:r>
            <a:endParaRPr lang="hr-HR" sz="2000" dirty="0" smtClean="0">
              <a:solidFill>
                <a:srgbClr val="002060"/>
              </a:solidFill>
            </a:endParaRPr>
          </a:p>
          <a:p>
            <a:pPr algn="just">
              <a:buFont typeface="Wingdings" panose="05000000000000000000" pitchFamily="2" charset="2"/>
              <a:buChar char="ü"/>
            </a:pPr>
            <a:r>
              <a:rPr lang="hr-HR" sz="2000" dirty="0" smtClean="0">
                <a:solidFill>
                  <a:srgbClr val="002060"/>
                </a:solidFill>
              </a:rPr>
              <a:t>troškovi </a:t>
            </a:r>
            <a:r>
              <a:rPr lang="hr-HR" sz="2000" dirty="0">
                <a:solidFill>
                  <a:srgbClr val="002060"/>
                </a:solidFill>
              </a:rPr>
              <a:t>oglasa, objava, odnosno zakupa medijskog prostora; </a:t>
            </a:r>
            <a:endParaRPr lang="hr-HR" sz="2000" dirty="0" smtClean="0">
              <a:solidFill>
                <a:srgbClr val="002060"/>
              </a:solidFill>
            </a:endParaRPr>
          </a:p>
          <a:p>
            <a:pPr algn="just">
              <a:buFont typeface="Wingdings" panose="05000000000000000000" pitchFamily="2" charset="2"/>
              <a:buChar char="ü"/>
            </a:pPr>
            <a:r>
              <a:rPr lang="hr-HR" sz="2000" dirty="0" smtClean="0">
                <a:solidFill>
                  <a:srgbClr val="002060"/>
                </a:solidFill>
              </a:rPr>
              <a:t>marketinško </a:t>
            </a:r>
            <a:r>
              <a:rPr lang="hr-HR" sz="2000" dirty="0">
                <a:solidFill>
                  <a:srgbClr val="002060"/>
                </a:solidFill>
              </a:rPr>
              <a:t>komuniciranje, savjetovanje i sl.; </a:t>
            </a:r>
            <a:endParaRPr lang="hr-HR" sz="2000" dirty="0" smtClean="0">
              <a:solidFill>
                <a:srgbClr val="002060"/>
              </a:solidFill>
            </a:endParaRPr>
          </a:p>
          <a:p>
            <a:pPr algn="just">
              <a:buFont typeface="Wingdings" panose="05000000000000000000" pitchFamily="2" charset="2"/>
              <a:buChar char="ü"/>
            </a:pPr>
            <a:r>
              <a:rPr lang="hr-HR" sz="2000" dirty="0" smtClean="0">
                <a:solidFill>
                  <a:srgbClr val="002060"/>
                </a:solidFill>
              </a:rPr>
              <a:t>troškovi </a:t>
            </a:r>
            <a:r>
              <a:rPr lang="hr-HR" sz="2000" dirty="0">
                <a:solidFill>
                  <a:srgbClr val="002060"/>
                </a:solidFill>
              </a:rPr>
              <a:t>promocije proizvoda i usluga (npr. troškovi sudjelovanja i prezentacije na promotivnim događanjima, i sl.). </a:t>
            </a:r>
            <a:endParaRPr lang="hr-HR" sz="2000" dirty="0" smtClean="0">
              <a:solidFill>
                <a:srgbClr val="002060"/>
              </a:solidFill>
            </a:endParaRPr>
          </a:p>
          <a:p>
            <a:endParaRPr lang="hr-H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1462381"/>
            <a:ext cx="5904655" cy="236353"/>
          </a:xfrm>
        </p:spPr>
        <p:txBody>
          <a:bodyPr>
            <a:noAutofit/>
          </a:bodyPr>
          <a:lstStyle/>
          <a:p>
            <a:r>
              <a:rPr lang="hr-HR" sz="3200" dirty="0">
                <a:solidFill>
                  <a:srgbClr val="002060"/>
                </a:solidFill>
                <a:effectLst>
                  <a:outerShdw blurRad="38100" dist="38100" dir="2700000" algn="tl">
                    <a:srgbClr val="000000">
                      <a:alpha val="43137"/>
                    </a:srgbClr>
                  </a:outerShdw>
                </a:effectLst>
              </a:rPr>
              <a:t>Programski okvir 2007-2013</a:t>
            </a:r>
            <a:br>
              <a:rPr lang="hr-HR" sz="3200" dirty="0">
                <a:solidFill>
                  <a:srgbClr val="002060"/>
                </a:solidFill>
                <a:effectLst>
                  <a:outerShdw blurRad="38100" dist="38100" dir="2700000" algn="tl">
                    <a:srgbClr val="000000">
                      <a:alpha val="43137"/>
                    </a:srgbClr>
                  </a:outerShdw>
                </a:effectLst>
              </a:rPr>
            </a:br>
            <a:endParaRPr lang="hr-HR" sz="3200" dirty="0">
              <a:solidFill>
                <a:srgbClr val="002060"/>
              </a:solidFill>
              <a:effectLst>
                <a:outerShdw blurRad="38100" dist="38100" dir="2700000" algn="tl">
                  <a:srgbClr val="000000">
                    <a:alpha val="43137"/>
                  </a:srgbClr>
                </a:outerShdw>
              </a:effectLst>
            </a:endParaRPr>
          </a:p>
        </p:txBody>
      </p:sp>
      <p:sp>
        <p:nvSpPr>
          <p:cNvPr id="4" name="Oval 3"/>
          <p:cNvSpPr/>
          <p:nvPr/>
        </p:nvSpPr>
        <p:spPr>
          <a:xfrm>
            <a:off x="4644008" y="2202790"/>
            <a:ext cx="3096344" cy="707354"/>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EU Kohezijska politika</a:t>
            </a:r>
            <a:endParaRPr lang="hr-HR" dirty="0"/>
          </a:p>
        </p:txBody>
      </p:sp>
      <p:sp>
        <p:nvSpPr>
          <p:cNvPr id="5" name="Oval 4"/>
          <p:cNvSpPr/>
          <p:nvPr/>
        </p:nvSpPr>
        <p:spPr>
          <a:xfrm>
            <a:off x="3774568" y="4135940"/>
            <a:ext cx="1517512" cy="7853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Kohezijski fond</a:t>
            </a:r>
            <a:endParaRPr lang="hr-HR" dirty="0"/>
          </a:p>
        </p:txBody>
      </p:sp>
      <p:sp>
        <p:nvSpPr>
          <p:cNvPr id="6" name="Oval 5"/>
          <p:cNvSpPr/>
          <p:nvPr/>
        </p:nvSpPr>
        <p:spPr>
          <a:xfrm>
            <a:off x="5400092" y="4077072"/>
            <a:ext cx="1404156" cy="8441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dirty="0" smtClean="0"/>
              <a:t>Europski fond za regionalni razvoj</a:t>
            </a:r>
            <a:endParaRPr lang="hr-HR" sz="1200" dirty="0"/>
          </a:p>
        </p:txBody>
      </p:sp>
      <p:sp>
        <p:nvSpPr>
          <p:cNvPr id="7" name="Oval 6"/>
          <p:cNvSpPr/>
          <p:nvPr/>
        </p:nvSpPr>
        <p:spPr>
          <a:xfrm>
            <a:off x="7092279" y="4077072"/>
            <a:ext cx="1428291" cy="8441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ESF</a:t>
            </a:r>
            <a:endParaRPr lang="hr-HR" dirty="0"/>
          </a:p>
        </p:txBody>
      </p:sp>
      <p:sp>
        <p:nvSpPr>
          <p:cNvPr id="8" name="Down Arrow 7"/>
          <p:cNvSpPr/>
          <p:nvPr/>
        </p:nvSpPr>
        <p:spPr>
          <a:xfrm>
            <a:off x="5724128" y="3293149"/>
            <a:ext cx="792088" cy="4999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9" name="Rectangle 8"/>
          <p:cNvSpPr/>
          <p:nvPr/>
        </p:nvSpPr>
        <p:spPr>
          <a:xfrm>
            <a:off x="3906714" y="5042508"/>
            <a:ext cx="4613856" cy="412126"/>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solidFill>
                  <a:srgbClr val="002060"/>
                </a:solidFill>
              </a:rPr>
              <a:t>Nacionalni strateški referentni okvir</a:t>
            </a:r>
            <a:endParaRPr lang="hr-HR" dirty="0">
              <a:solidFill>
                <a:srgbClr val="002060"/>
              </a:solidFill>
            </a:endParaRPr>
          </a:p>
        </p:txBody>
      </p:sp>
      <p:sp>
        <p:nvSpPr>
          <p:cNvPr id="10" name="Rounded Rectangle 9"/>
          <p:cNvSpPr/>
          <p:nvPr/>
        </p:nvSpPr>
        <p:spPr>
          <a:xfrm>
            <a:off x="816885" y="2340639"/>
            <a:ext cx="2016224" cy="929457"/>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Strategija Vladinih programa</a:t>
            </a:r>
            <a:endParaRPr lang="hr-HR" dirty="0"/>
          </a:p>
        </p:txBody>
      </p:sp>
      <p:sp>
        <p:nvSpPr>
          <p:cNvPr id="11" name="Rectangle 10"/>
          <p:cNvSpPr/>
          <p:nvPr/>
        </p:nvSpPr>
        <p:spPr>
          <a:xfrm>
            <a:off x="841599" y="3733481"/>
            <a:ext cx="2014228" cy="955734"/>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t>Strateški okvir za razvoj 2006-2013</a:t>
            </a:r>
            <a:endParaRPr lang="hr-HR" dirty="0"/>
          </a:p>
        </p:txBody>
      </p:sp>
      <p:cxnSp>
        <p:nvCxnSpPr>
          <p:cNvPr id="13" name="Straight Arrow Connector 12"/>
          <p:cNvCxnSpPr/>
          <p:nvPr/>
        </p:nvCxnSpPr>
        <p:spPr>
          <a:xfrm flipH="1">
            <a:off x="2978447" y="5454634"/>
            <a:ext cx="988868" cy="6098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Flowchart: Punched Tape 15"/>
          <p:cNvSpPr/>
          <p:nvPr/>
        </p:nvSpPr>
        <p:spPr>
          <a:xfrm>
            <a:off x="1928084" y="6082438"/>
            <a:ext cx="1405572" cy="711696"/>
          </a:xfrm>
          <a:prstGeom prst="flowChartPunchedTap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solidFill>
                  <a:srgbClr val="002060"/>
                </a:solidFill>
              </a:rPr>
              <a:t>OP Promet</a:t>
            </a:r>
            <a:endParaRPr lang="hr-HR" dirty="0">
              <a:solidFill>
                <a:srgbClr val="002060"/>
              </a:solidFill>
            </a:endParaRPr>
          </a:p>
        </p:txBody>
      </p:sp>
      <p:sp>
        <p:nvSpPr>
          <p:cNvPr id="17" name="Flowchart: Punched Tape 16"/>
          <p:cNvSpPr/>
          <p:nvPr/>
        </p:nvSpPr>
        <p:spPr>
          <a:xfrm>
            <a:off x="3595595" y="6136326"/>
            <a:ext cx="1599575" cy="634042"/>
          </a:xfrm>
          <a:prstGeom prst="flowChartPunchedTap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solidFill>
                  <a:srgbClr val="002060"/>
                </a:solidFill>
              </a:rPr>
              <a:t>OP Okoliš</a:t>
            </a:r>
            <a:endParaRPr lang="hr-HR" dirty="0">
              <a:solidFill>
                <a:srgbClr val="002060"/>
              </a:solidFill>
            </a:endParaRPr>
          </a:p>
        </p:txBody>
      </p:sp>
      <p:sp>
        <p:nvSpPr>
          <p:cNvPr id="18" name="Flowchart: Punched Tape 17"/>
          <p:cNvSpPr/>
          <p:nvPr/>
        </p:nvSpPr>
        <p:spPr>
          <a:xfrm>
            <a:off x="5487980" y="6113307"/>
            <a:ext cx="1480409" cy="711696"/>
          </a:xfrm>
          <a:prstGeom prst="flowChartPunchedTape">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dirty="0" smtClean="0">
                <a:solidFill>
                  <a:srgbClr val="002060"/>
                </a:solidFill>
              </a:rPr>
              <a:t>OP Regionalna konkurentnost</a:t>
            </a:r>
            <a:endParaRPr lang="hr-HR" sz="1400" dirty="0">
              <a:solidFill>
                <a:srgbClr val="002060"/>
              </a:solidFill>
            </a:endParaRPr>
          </a:p>
        </p:txBody>
      </p:sp>
      <p:cxnSp>
        <p:nvCxnSpPr>
          <p:cNvPr id="22" name="Straight Arrow Connector 21"/>
          <p:cNvCxnSpPr/>
          <p:nvPr/>
        </p:nvCxnSpPr>
        <p:spPr>
          <a:xfrm>
            <a:off x="4932040" y="5438178"/>
            <a:ext cx="0" cy="6919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731510" y="5463894"/>
            <a:ext cx="396044" cy="7723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7092279" y="5480174"/>
            <a:ext cx="1008113" cy="6080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Flowchart: Punched Tape 18"/>
          <p:cNvSpPr/>
          <p:nvPr/>
        </p:nvSpPr>
        <p:spPr>
          <a:xfrm>
            <a:off x="7232846" y="6088174"/>
            <a:ext cx="1557645" cy="705960"/>
          </a:xfrm>
          <a:prstGeom prst="flowChartPunchedTape">
            <a:avLst/>
          </a:prstGeom>
          <a:solidFill>
            <a:schemeClr val="bg1">
              <a:lumMod val="65000"/>
            </a:schemeClr>
          </a:solidFill>
          <a:ln>
            <a:solidFill>
              <a:srgbClr val="FF0000"/>
            </a:solid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400" dirty="0" smtClean="0">
                <a:solidFill>
                  <a:srgbClr val="002060"/>
                </a:solidFill>
              </a:rPr>
              <a:t>OP Razvoj ljudskih potencijala</a:t>
            </a:r>
            <a:endParaRPr lang="hr-HR" sz="1400" dirty="0">
              <a:solidFill>
                <a:srgbClr val="002060"/>
              </a:solidFill>
            </a:endParaRPr>
          </a:p>
        </p:txBody>
      </p:sp>
    </p:spTree>
    <p:extLst>
      <p:ext uri="{BB962C8B-B14F-4D97-AF65-F5344CB8AC3E}">
        <p14:creationId xmlns:p14="http://schemas.microsoft.com/office/powerpoint/2010/main" val="36927441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395424"/>
            <a:ext cx="6624735" cy="936104"/>
          </a:xfrm>
        </p:spPr>
        <p:txBody>
          <a:bodyPr>
            <a:noAutofit/>
          </a:bodyPr>
          <a:lstStyle/>
          <a:p>
            <a:r>
              <a:rPr lang="hr-HR" sz="2800" dirty="0" smtClean="0">
                <a:solidFill>
                  <a:srgbClr val="002060"/>
                </a:solidFill>
                <a:effectLst>
                  <a:outerShdw blurRad="38100" dist="38100" dir="2700000" algn="tl">
                    <a:srgbClr val="000000">
                      <a:alpha val="43137"/>
                    </a:srgbClr>
                  </a:outerShdw>
                </a:effectLst>
              </a:rPr>
              <a:t/>
            </a:r>
            <a:br>
              <a:rPr lang="hr-HR" sz="2800" dirty="0" smtClean="0">
                <a:solidFill>
                  <a:srgbClr val="002060"/>
                </a:solidFill>
                <a:effectLst>
                  <a:outerShdw blurRad="38100" dist="38100" dir="2700000" algn="tl">
                    <a:srgbClr val="000000">
                      <a:alpha val="43137"/>
                    </a:srgbClr>
                  </a:outerShdw>
                </a:effectLst>
              </a:rPr>
            </a:br>
            <a:r>
              <a:rPr lang="hr-HR" sz="3200" u="sng" dirty="0" smtClean="0">
                <a:solidFill>
                  <a:srgbClr val="002060"/>
                </a:solidFill>
                <a:effectLst>
                  <a:outerShdw blurRad="38100" dist="38100" dir="2700000" algn="tl">
                    <a:srgbClr val="000000">
                      <a:alpha val="43137"/>
                    </a:srgbClr>
                  </a:outerShdw>
                </a:effectLst>
                <a:latin typeface="+mn-lt"/>
              </a:rPr>
              <a:t>Neizravni troškovi I. dio</a:t>
            </a:r>
            <a:endParaRPr lang="en-GB" sz="3200" u="sng" dirty="0">
              <a:solidFill>
                <a:srgbClr val="00206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67544" y="2492896"/>
            <a:ext cx="8507288" cy="4137323"/>
          </a:xfrm>
        </p:spPr>
        <p:txBody>
          <a:bodyPr>
            <a:normAutofit/>
          </a:bodyPr>
          <a:lstStyle/>
          <a:p>
            <a:pPr marL="0" indent="0">
              <a:buNone/>
            </a:pPr>
            <a:r>
              <a:rPr lang="hr-HR" sz="2000" b="1" u="sng" dirty="0" smtClean="0">
                <a:solidFill>
                  <a:srgbClr val="002060"/>
                </a:solidFill>
              </a:rPr>
              <a:t>Neizravni troškovi</a:t>
            </a:r>
            <a:r>
              <a:rPr lang="hr-HR" sz="2000" dirty="0" smtClean="0">
                <a:solidFill>
                  <a:srgbClr val="002060"/>
                </a:solidFill>
              </a:rPr>
              <a:t>             </a:t>
            </a:r>
            <a:r>
              <a:rPr lang="hr-HR" sz="2000" i="1" dirty="0" smtClean="0">
                <a:solidFill>
                  <a:srgbClr val="002060"/>
                </a:solidFill>
              </a:rPr>
              <a:t>operativni troškovi kojima je teško odrediti iznos</a:t>
            </a:r>
          </a:p>
          <a:p>
            <a:pPr marL="0" indent="0">
              <a:buNone/>
            </a:pPr>
            <a:r>
              <a:rPr lang="hr-HR" sz="2000" i="1" dirty="0" smtClean="0">
                <a:solidFill>
                  <a:srgbClr val="002060"/>
                </a:solidFill>
              </a:rPr>
              <a:t>		</a:t>
            </a:r>
            <a:r>
              <a:rPr lang="hr-HR" sz="2000" i="1" dirty="0">
                <a:solidFill>
                  <a:srgbClr val="002060"/>
                </a:solidFill>
              </a:rPr>
              <a:t> </a:t>
            </a:r>
            <a:r>
              <a:rPr lang="hr-HR" sz="2000" i="1" dirty="0" smtClean="0">
                <a:solidFill>
                  <a:srgbClr val="002060"/>
                </a:solidFill>
              </a:rPr>
              <a:t>             (npr. troškovi upravljanja, knjigovodstva, telefona, 			                vode…)</a:t>
            </a:r>
          </a:p>
          <a:p>
            <a:pPr marL="0" indent="0">
              <a:buNone/>
            </a:pPr>
            <a:r>
              <a:rPr lang="hr-HR" sz="2000" dirty="0" smtClean="0">
                <a:solidFill>
                  <a:srgbClr val="002060"/>
                </a:solidFill>
              </a:rPr>
              <a:t>			</a:t>
            </a:r>
            <a:r>
              <a:rPr lang="hr-HR" sz="2000" i="1" dirty="0" smtClean="0">
                <a:solidFill>
                  <a:srgbClr val="002060"/>
                </a:solidFill>
              </a:rPr>
              <a:t>temelje se na stvarnim troškovima</a:t>
            </a:r>
          </a:p>
          <a:p>
            <a:pPr marL="0" indent="0">
              <a:buNone/>
            </a:pPr>
            <a:r>
              <a:rPr lang="hr-HR" sz="2000" dirty="0" smtClean="0">
                <a:solidFill>
                  <a:srgbClr val="002060"/>
                </a:solidFill>
              </a:rPr>
              <a:t>			</a:t>
            </a:r>
            <a:r>
              <a:rPr lang="hr-HR" sz="2000" i="1" dirty="0" smtClean="0">
                <a:solidFill>
                  <a:srgbClr val="002060"/>
                </a:solidFill>
              </a:rPr>
              <a:t>prihvatljivi su u iznosu </a:t>
            </a:r>
            <a:r>
              <a:rPr lang="sl-SI" sz="2000" i="1" dirty="0" smtClean="0">
                <a:solidFill>
                  <a:srgbClr val="002060"/>
                </a:solidFill>
              </a:rPr>
              <a:t>do 20</a:t>
            </a:r>
            <a:r>
              <a:rPr lang="hr-HR" sz="2000" i="1" dirty="0" smtClean="0">
                <a:solidFill>
                  <a:srgbClr val="002060"/>
                </a:solidFill>
              </a:rPr>
              <a:t>% </a:t>
            </a:r>
            <a:r>
              <a:rPr lang="sl-SI" sz="2000" i="1" dirty="0" smtClean="0">
                <a:solidFill>
                  <a:srgbClr val="002060"/>
                </a:solidFill>
              </a:rPr>
              <a:t>izravnih prihvatljivih 				troškova projekta</a:t>
            </a:r>
          </a:p>
          <a:p>
            <a:pPr marL="0" indent="0">
              <a:buNone/>
            </a:pPr>
            <a:endParaRPr lang="sl-SI" sz="2000" dirty="0" smtClean="0">
              <a:solidFill>
                <a:srgbClr val="002060"/>
              </a:solidFill>
            </a:endParaRPr>
          </a:p>
          <a:p>
            <a:pPr marL="0" indent="0">
              <a:buNone/>
            </a:pPr>
            <a:endParaRPr lang="sl-SI" sz="2000" dirty="0" smtClean="0">
              <a:solidFill>
                <a:srgbClr val="002060"/>
              </a:solidFill>
            </a:endParaRPr>
          </a:p>
          <a:p>
            <a:pPr marL="0" indent="0">
              <a:buNone/>
            </a:pPr>
            <a:endParaRPr lang="en-GB" sz="2000" dirty="0">
              <a:solidFill>
                <a:srgbClr val="002060"/>
              </a:solidFill>
            </a:endParaRPr>
          </a:p>
        </p:txBody>
      </p:sp>
      <p:sp>
        <p:nvSpPr>
          <p:cNvPr id="4" name="Right Arrow 3"/>
          <p:cNvSpPr/>
          <p:nvPr/>
        </p:nvSpPr>
        <p:spPr>
          <a:xfrm>
            <a:off x="2627784" y="2546376"/>
            <a:ext cx="43204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3573016"/>
            <a:ext cx="463550" cy="347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3174" y="4000504"/>
            <a:ext cx="463550" cy="347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35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051720" y="274638"/>
            <a:ext cx="6696744" cy="1066130"/>
          </a:xfrm>
        </p:spPr>
        <p:txBody>
          <a:bodyPr>
            <a:normAutofit/>
          </a:bodyPr>
          <a:lstStyle/>
          <a:p>
            <a:r>
              <a:rPr lang="hr-HR" sz="3200" u="sng" dirty="0" smtClean="0">
                <a:solidFill>
                  <a:srgbClr val="002060"/>
                </a:solidFill>
                <a:effectLst>
                  <a:outerShdw blurRad="38100" dist="38100" dir="2700000" algn="tl">
                    <a:srgbClr val="000000">
                      <a:alpha val="43137"/>
                    </a:srgbClr>
                  </a:outerShdw>
                </a:effectLst>
              </a:rPr>
              <a:t>Neizravni troškovi II. dio</a:t>
            </a:r>
            <a:endParaRPr lang="hr-HR" sz="3200" dirty="0"/>
          </a:p>
        </p:txBody>
      </p:sp>
      <p:sp>
        <p:nvSpPr>
          <p:cNvPr id="3" name="Rezervirano mjesto sadržaja 2"/>
          <p:cNvSpPr>
            <a:spLocks noGrp="1"/>
          </p:cNvSpPr>
          <p:nvPr>
            <p:ph idx="1"/>
          </p:nvPr>
        </p:nvSpPr>
        <p:spPr/>
        <p:txBody>
          <a:bodyPr>
            <a:normAutofit fontScale="47500" lnSpcReduction="20000"/>
          </a:bodyPr>
          <a:lstStyle/>
          <a:p>
            <a:pPr>
              <a:buNone/>
            </a:pPr>
            <a:r>
              <a:rPr lang="sl-SI" dirty="0" smtClean="0"/>
              <a:t> </a:t>
            </a:r>
            <a:r>
              <a:rPr lang="sl-SI" dirty="0" smtClean="0">
                <a:solidFill>
                  <a:srgbClr val="002060"/>
                </a:solidFill>
              </a:rPr>
              <a:t>Primjeri neizravnih troškova:</a:t>
            </a:r>
          </a:p>
          <a:p>
            <a:pPr>
              <a:buNone/>
            </a:pPr>
            <a:endParaRPr lang="hr-HR" dirty="0" smtClean="0">
              <a:solidFill>
                <a:srgbClr val="002060"/>
              </a:solidFill>
            </a:endParaRPr>
          </a:p>
          <a:p>
            <a:pPr marL="742950" indent="-742950">
              <a:buFont typeface="+mj-lt"/>
              <a:buAutoNum type="arabicPeriod"/>
            </a:pPr>
            <a:r>
              <a:rPr lang="sl-SI" sz="3300" b="1" i="1" dirty="0" smtClean="0">
                <a:solidFill>
                  <a:srgbClr val="002060"/>
                </a:solidFill>
              </a:rPr>
              <a:t>Troškovi upravljanja projektom (adminstrativno osoblje) </a:t>
            </a:r>
            <a:endParaRPr lang="hr-HR" sz="3300" b="1" i="1" dirty="0" smtClean="0">
              <a:solidFill>
                <a:srgbClr val="002060"/>
              </a:solidFill>
            </a:endParaRPr>
          </a:p>
          <a:p>
            <a:pPr lvl="1">
              <a:buFont typeface="Wingdings" panose="05000000000000000000" pitchFamily="2" charset="2"/>
              <a:buChar char="ü"/>
            </a:pPr>
            <a:r>
              <a:rPr lang="sl-SI" sz="2900" i="1" dirty="0" smtClean="0">
                <a:solidFill>
                  <a:srgbClr val="002060"/>
                </a:solidFill>
              </a:rPr>
              <a:t>plaće sa svim pripadajućim porezima i davanjima na plaću i iz plaće;</a:t>
            </a:r>
            <a:endParaRPr lang="hr-HR" sz="2900" i="1" dirty="0" smtClean="0">
              <a:solidFill>
                <a:srgbClr val="002060"/>
              </a:solidFill>
            </a:endParaRPr>
          </a:p>
          <a:p>
            <a:pPr lvl="1">
              <a:buFont typeface="Wingdings" panose="05000000000000000000" pitchFamily="2" charset="2"/>
              <a:buChar char="ü"/>
            </a:pPr>
            <a:r>
              <a:rPr lang="sl-SI" sz="2900" i="1" dirty="0" smtClean="0">
                <a:solidFill>
                  <a:srgbClr val="002060"/>
                </a:solidFill>
              </a:rPr>
              <a:t>troškovi vezani uz rad (prehrana, prijevoz);</a:t>
            </a:r>
            <a:endParaRPr lang="hr-HR" sz="2900" i="1" dirty="0" smtClean="0">
              <a:solidFill>
                <a:srgbClr val="002060"/>
              </a:solidFill>
            </a:endParaRPr>
          </a:p>
          <a:p>
            <a:pPr lvl="1">
              <a:buFont typeface="Wingdings" panose="05000000000000000000" pitchFamily="2" charset="2"/>
              <a:buChar char="ü"/>
            </a:pPr>
            <a:r>
              <a:rPr lang="sl-SI" sz="2900" i="1" dirty="0" smtClean="0">
                <a:solidFill>
                  <a:srgbClr val="002060"/>
                </a:solidFill>
              </a:rPr>
              <a:t>naknade plaće za koje poslodavac ne može dobiti povrat </a:t>
            </a:r>
            <a:endParaRPr lang="hr-HR" sz="2900" i="1" dirty="0" smtClean="0">
              <a:solidFill>
                <a:srgbClr val="002060"/>
              </a:solidFill>
            </a:endParaRPr>
          </a:p>
          <a:p>
            <a:pPr marL="457200" lvl="1" indent="0">
              <a:buNone/>
            </a:pPr>
            <a:r>
              <a:rPr lang="sl-SI" sz="2900" i="1" dirty="0">
                <a:solidFill>
                  <a:srgbClr val="002060"/>
                </a:solidFill>
              </a:rPr>
              <a:t> </a:t>
            </a:r>
            <a:r>
              <a:rPr lang="sl-SI" sz="2900" i="1" dirty="0" smtClean="0">
                <a:solidFill>
                  <a:srgbClr val="002060"/>
                </a:solidFill>
              </a:rPr>
              <a:t>     iz drugih izvora (npr.bolovanje do 42 dana);</a:t>
            </a:r>
            <a:endParaRPr lang="hr-HR" sz="2900" i="1" dirty="0" smtClean="0">
              <a:solidFill>
                <a:srgbClr val="002060"/>
              </a:solidFill>
            </a:endParaRPr>
          </a:p>
          <a:p>
            <a:pPr lvl="1">
              <a:buFont typeface="Wingdings" panose="05000000000000000000" pitchFamily="2" charset="2"/>
              <a:buChar char="ü"/>
            </a:pPr>
            <a:r>
              <a:rPr lang="sl-SI" sz="2900" i="1" dirty="0" smtClean="0">
                <a:solidFill>
                  <a:srgbClr val="002060"/>
                </a:solidFill>
              </a:rPr>
              <a:t>drugi osobni primici u skladu s važećim radnim zakonodavstvom (npr. regres).</a:t>
            </a:r>
            <a:endParaRPr lang="hr-HR" sz="2900" i="1" dirty="0" smtClean="0">
              <a:solidFill>
                <a:srgbClr val="002060"/>
              </a:solidFill>
            </a:endParaRPr>
          </a:p>
          <a:p>
            <a:pPr>
              <a:buNone/>
            </a:pPr>
            <a:r>
              <a:rPr lang="sl-SI" sz="2900" dirty="0" smtClean="0">
                <a:solidFill>
                  <a:srgbClr val="002060"/>
                </a:solidFill>
              </a:rPr>
              <a:t> </a:t>
            </a:r>
            <a:endParaRPr lang="hr-HR" sz="2900" dirty="0" smtClean="0">
              <a:solidFill>
                <a:srgbClr val="002060"/>
              </a:solidFill>
            </a:endParaRPr>
          </a:p>
          <a:p>
            <a:pPr marL="742950" indent="-742950">
              <a:buFont typeface="+mj-lt"/>
              <a:buAutoNum type="arabicPeriod" startAt="2"/>
            </a:pPr>
            <a:r>
              <a:rPr lang="sl-SI" sz="3300" b="1" i="1" dirty="0" smtClean="0">
                <a:solidFill>
                  <a:srgbClr val="002060"/>
                </a:solidFill>
              </a:rPr>
              <a:t>Troškovi nabave za upravljanje projektom</a:t>
            </a:r>
            <a:endParaRPr lang="hr-HR" sz="3300" b="1" i="1" dirty="0" smtClean="0">
              <a:solidFill>
                <a:srgbClr val="002060"/>
              </a:solidFill>
            </a:endParaRPr>
          </a:p>
          <a:p>
            <a:pPr lvl="1">
              <a:buFont typeface="Wingdings" panose="05000000000000000000" pitchFamily="2" charset="2"/>
              <a:buChar char="ü"/>
            </a:pPr>
            <a:r>
              <a:rPr lang="sl-SI" sz="2900" i="1" dirty="0" smtClean="0">
                <a:solidFill>
                  <a:srgbClr val="002060"/>
                </a:solidFill>
              </a:rPr>
              <a:t>administrativna oprema (uredski materijali, najam prostora i sl.);</a:t>
            </a:r>
          </a:p>
          <a:p>
            <a:pPr lvl="1">
              <a:buFont typeface="Wingdings" panose="05000000000000000000" pitchFamily="2" charset="2"/>
              <a:buChar char="ü"/>
            </a:pPr>
            <a:r>
              <a:rPr lang="sl-SI" sz="2900" i="1" dirty="0">
                <a:solidFill>
                  <a:srgbClr val="002060"/>
                </a:solidFill>
              </a:rPr>
              <a:t>t</a:t>
            </a:r>
            <a:r>
              <a:rPr lang="sl-SI" sz="2900" i="1" dirty="0" smtClean="0">
                <a:solidFill>
                  <a:srgbClr val="002060"/>
                </a:solidFill>
              </a:rPr>
              <a:t>roškovi izrade dokumentacije za provedbu postupka nabave</a:t>
            </a:r>
            <a:endParaRPr lang="hr-HR" sz="2900" i="1" dirty="0" smtClean="0">
              <a:solidFill>
                <a:srgbClr val="002060"/>
              </a:solidFill>
            </a:endParaRPr>
          </a:p>
          <a:p>
            <a:endParaRPr lang="hr-HR" dirty="0" smtClean="0">
              <a:solidFill>
                <a:srgbClr val="002060"/>
              </a:solidFill>
            </a:endParaRPr>
          </a:p>
          <a:p>
            <a:pPr marL="742950" indent="-742950">
              <a:buFont typeface="+mj-lt"/>
              <a:buAutoNum type="arabicPeriod" startAt="3"/>
            </a:pPr>
            <a:r>
              <a:rPr lang="sl-SI" sz="3300" b="1" i="1" dirty="0" smtClean="0">
                <a:solidFill>
                  <a:srgbClr val="002060"/>
                </a:solidFill>
              </a:rPr>
              <a:t>Administrativni troškovi </a:t>
            </a:r>
            <a:endParaRPr lang="hr-HR" sz="3300" b="1" i="1" dirty="0" smtClean="0">
              <a:solidFill>
                <a:srgbClr val="002060"/>
              </a:solidFill>
            </a:endParaRPr>
          </a:p>
          <a:p>
            <a:pPr lvl="1">
              <a:buFont typeface="Wingdings" panose="05000000000000000000" pitchFamily="2" charset="2"/>
              <a:buChar char="ü"/>
            </a:pPr>
            <a:r>
              <a:rPr lang="sl-SI" sz="2900" i="1" dirty="0" smtClean="0">
                <a:solidFill>
                  <a:srgbClr val="002060"/>
                </a:solidFill>
              </a:rPr>
              <a:t>troškovi knjigovodstva;</a:t>
            </a:r>
            <a:endParaRPr lang="hr-HR" sz="2900" i="1" dirty="0" smtClean="0">
              <a:solidFill>
                <a:srgbClr val="002060"/>
              </a:solidFill>
            </a:endParaRPr>
          </a:p>
          <a:p>
            <a:pPr lvl="1">
              <a:buFont typeface="Wingdings" panose="05000000000000000000" pitchFamily="2" charset="2"/>
              <a:buChar char="ü"/>
            </a:pPr>
            <a:r>
              <a:rPr lang="sl-SI" sz="2900" i="1" dirty="0" smtClean="0">
                <a:solidFill>
                  <a:srgbClr val="002060"/>
                </a:solidFill>
              </a:rPr>
              <a:t>troškovi čišćenja i održavanja;</a:t>
            </a:r>
            <a:endParaRPr lang="hr-HR" sz="2900" i="1" dirty="0" smtClean="0">
              <a:solidFill>
                <a:srgbClr val="002060"/>
              </a:solidFill>
            </a:endParaRPr>
          </a:p>
          <a:p>
            <a:pPr lvl="1">
              <a:buFont typeface="Wingdings" panose="05000000000000000000" pitchFamily="2" charset="2"/>
              <a:buChar char="ü"/>
            </a:pPr>
            <a:r>
              <a:rPr lang="sl-SI" sz="2900" i="1" dirty="0" smtClean="0">
                <a:solidFill>
                  <a:srgbClr val="002060"/>
                </a:solidFill>
              </a:rPr>
              <a:t>režijski troškovi (telefon, voda, električna energija);</a:t>
            </a:r>
            <a:endParaRPr lang="hr-HR" sz="2900" i="1" dirty="0" smtClean="0">
              <a:solidFill>
                <a:srgbClr val="002060"/>
              </a:solidFill>
            </a:endParaRPr>
          </a:p>
          <a:p>
            <a:endParaRPr lang="hr-HR" dirty="0" smtClean="0"/>
          </a:p>
          <a:p>
            <a:endParaRPr lang="hr-H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619672" y="274638"/>
            <a:ext cx="7056783" cy="1066130"/>
          </a:xfrm>
        </p:spPr>
        <p:txBody>
          <a:bodyPr>
            <a:normAutofit/>
          </a:bodyPr>
          <a:lstStyle/>
          <a:p>
            <a:r>
              <a:rPr lang="hr-HR" sz="3200" u="sng" dirty="0" smtClean="0">
                <a:solidFill>
                  <a:srgbClr val="002060"/>
                </a:solidFill>
                <a:effectLst>
                  <a:outerShdw blurRad="38100" dist="38100" dir="2700000" algn="tl">
                    <a:srgbClr val="000000">
                      <a:alpha val="43137"/>
                    </a:srgbClr>
                  </a:outerShdw>
                </a:effectLst>
              </a:rPr>
              <a:t>Neprihvatljivi troškovi I. dio</a:t>
            </a:r>
            <a:endParaRPr lang="hr-HR" sz="3200" dirty="0"/>
          </a:p>
        </p:txBody>
      </p:sp>
      <p:sp>
        <p:nvSpPr>
          <p:cNvPr id="3" name="Rezervirano mjesto sadržaja 2"/>
          <p:cNvSpPr>
            <a:spLocks noGrp="1"/>
          </p:cNvSpPr>
          <p:nvPr>
            <p:ph idx="1"/>
          </p:nvPr>
        </p:nvSpPr>
        <p:spPr>
          <a:xfrm>
            <a:off x="457200" y="2348880"/>
            <a:ext cx="8229600" cy="3777283"/>
          </a:xfrm>
        </p:spPr>
        <p:txBody>
          <a:bodyPr>
            <a:normAutofit/>
          </a:bodyPr>
          <a:lstStyle/>
          <a:p>
            <a:pPr lvl="0">
              <a:buFont typeface="Wingdings" panose="05000000000000000000" pitchFamily="2" charset="2"/>
              <a:buChar char="ü"/>
            </a:pPr>
            <a:r>
              <a:rPr lang="sl-SI" sz="1800" i="1" dirty="0" smtClean="0">
                <a:solidFill>
                  <a:srgbClr val="002060"/>
                </a:solidFill>
              </a:rPr>
              <a:t>troškovi kupnje i gradnje nekretnina;</a:t>
            </a:r>
            <a:endParaRPr lang="hr-HR" sz="1800" i="1" dirty="0" smtClean="0">
              <a:solidFill>
                <a:srgbClr val="002060"/>
              </a:solidFill>
            </a:endParaRPr>
          </a:p>
          <a:p>
            <a:pPr lvl="0">
              <a:buFont typeface="Wingdings" panose="05000000000000000000" pitchFamily="2" charset="2"/>
              <a:buChar char="ü"/>
            </a:pPr>
            <a:r>
              <a:rPr lang="sl-SI" sz="1800" i="1" dirty="0" smtClean="0">
                <a:solidFill>
                  <a:srgbClr val="002060"/>
                </a:solidFill>
              </a:rPr>
              <a:t>troškovi kupnje zemljišta;</a:t>
            </a:r>
            <a:endParaRPr lang="hr-HR" sz="1800" i="1" dirty="0" smtClean="0">
              <a:solidFill>
                <a:srgbClr val="002060"/>
              </a:solidFill>
            </a:endParaRPr>
          </a:p>
          <a:p>
            <a:pPr lvl="0">
              <a:buFont typeface="Wingdings" panose="05000000000000000000" pitchFamily="2" charset="2"/>
              <a:buChar char="ü"/>
            </a:pPr>
            <a:r>
              <a:rPr lang="sl-SI" sz="1800" i="1" dirty="0" smtClean="0">
                <a:solidFill>
                  <a:srgbClr val="002060"/>
                </a:solidFill>
              </a:rPr>
              <a:t>neizravni troškovi koji premašuju vrijednost od 20% od izravnih prihvatljivih troškova projekta;</a:t>
            </a:r>
            <a:endParaRPr lang="hr-HR" sz="1800" i="1" dirty="0" smtClean="0">
              <a:solidFill>
                <a:srgbClr val="002060"/>
              </a:solidFill>
            </a:endParaRPr>
          </a:p>
          <a:p>
            <a:pPr lvl="0">
              <a:buFont typeface="Wingdings" panose="05000000000000000000" pitchFamily="2" charset="2"/>
              <a:buChar char="ü"/>
            </a:pPr>
            <a:r>
              <a:rPr lang="sl-SI" sz="1800" i="1" dirty="0" smtClean="0">
                <a:solidFill>
                  <a:srgbClr val="002060"/>
                </a:solidFill>
              </a:rPr>
              <a:t>ulaganja u kapital ili kreditna ulaganja, jamstveni fondovi;</a:t>
            </a:r>
            <a:endParaRPr lang="hr-HR" sz="1800" i="1" dirty="0" smtClean="0">
              <a:solidFill>
                <a:srgbClr val="002060"/>
              </a:solidFill>
            </a:endParaRPr>
          </a:p>
          <a:p>
            <a:pPr lvl="0">
              <a:buFont typeface="Wingdings" panose="05000000000000000000" pitchFamily="2" charset="2"/>
              <a:buChar char="ü"/>
            </a:pPr>
            <a:r>
              <a:rPr lang="sl-SI" sz="1800" i="1" dirty="0" smtClean="0">
                <a:solidFill>
                  <a:srgbClr val="002060"/>
                </a:solidFill>
              </a:rPr>
              <a:t>porez na dodanu vrijednost (PDV) koji je povrativ;</a:t>
            </a:r>
            <a:endParaRPr lang="hr-HR" sz="1800" i="1" dirty="0" smtClean="0">
              <a:solidFill>
                <a:srgbClr val="002060"/>
              </a:solidFill>
            </a:endParaRPr>
          </a:p>
          <a:p>
            <a:pPr lvl="0">
              <a:buFont typeface="Wingdings" panose="05000000000000000000" pitchFamily="2" charset="2"/>
              <a:buChar char="ü"/>
            </a:pPr>
            <a:r>
              <a:rPr lang="hr-HR" sz="1800" i="1" dirty="0" smtClean="0">
                <a:solidFill>
                  <a:srgbClr val="002060"/>
                </a:solidFill>
              </a:rPr>
              <a:t>troškovi kupnje strojeva, opreme</a:t>
            </a:r>
            <a:r>
              <a:rPr lang="hr-HR" sz="1800" i="1" dirty="0">
                <a:solidFill>
                  <a:srgbClr val="002060"/>
                </a:solidFill>
              </a:rPr>
              <a:t> </a:t>
            </a:r>
            <a:r>
              <a:rPr lang="hr-HR" sz="1800" i="1" dirty="0" smtClean="0">
                <a:solidFill>
                  <a:srgbClr val="002060"/>
                </a:solidFill>
              </a:rPr>
              <a:t>(ukoliko premašuju vrijednost od 10% svih prihvatljivih troškova projekta)</a:t>
            </a:r>
          </a:p>
          <a:p>
            <a:pPr lvl="0">
              <a:buFont typeface="Wingdings" panose="05000000000000000000" pitchFamily="2" charset="2"/>
              <a:buChar char="ü"/>
            </a:pPr>
            <a:r>
              <a:rPr lang="sl-SI" sz="1800" i="1" dirty="0" smtClean="0">
                <a:solidFill>
                  <a:srgbClr val="002060"/>
                </a:solidFill>
              </a:rPr>
              <a:t>amortizacija strojeva, opreme i namještaja koji je bio kupljen iz javnih sredstava;</a:t>
            </a:r>
            <a:endParaRPr lang="hr-HR" sz="1800" i="1" dirty="0" smtClean="0">
              <a:solidFill>
                <a:srgbClr val="002060"/>
              </a:solidFill>
            </a:endParaRPr>
          </a:p>
          <a:p>
            <a:pPr lvl="0">
              <a:buFont typeface="Wingdings" panose="05000000000000000000" pitchFamily="2" charset="2"/>
              <a:buChar char="ü"/>
            </a:pPr>
            <a:r>
              <a:rPr lang="sl-SI" sz="1800" i="1" dirty="0" smtClean="0">
                <a:solidFill>
                  <a:srgbClr val="002060"/>
                </a:solidFill>
              </a:rPr>
              <a:t>troškovi kamata na dug;</a:t>
            </a:r>
            <a:endParaRPr lang="hr-HR" sz="1800" i="1" dirty="0" smtClean="0">
              <a:solidFill>
                <a:srgbClr val="002060"/>
              </a:solidFill>
            </a:endParaRPr>
          </a:p>
          <a:p>
            <a:pPr lvl="0">
              <a:buFont typeface="Wingdings" panose="05000000000000000000" pitchFamily="2" charset="2"/>
              <a:buChar char="ü"/>
            </a:pPr>
            <a:r>
              <a:rPr lang="sl-SI" sz="1800" i="1" dirty="0" smtClean="0">
                <a:solidFill>
                  <a:srgbClr val="002060"/>
                </a:solidFill>
              </a:rPr>
              <a:t>kazne, financijske globe i troškovi sudskih sporova;</a:t>
            </a:r>
            <a:endParaRPr lang="hr-HR" sz="1800" i="1" dirty="0" smtClean="0">
              <a:solidFill>
                <a:srgbClr val="002060"/>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71600" y="274638"/>
            <a:ext cx="8496944" cy="1066130"/>
          </a:xfrm>
        </p:spPr>
        <p:txBody>
          <a:bodyPr>
            <a:normAutofit/>
          </a:bodyPr>
          <a:lstStyle/>
          <a:p>
            <a:r>
              <a:rPr lang="hr-HR" sz="3200" u="sng" dirty="0" smtClean="0">
                <a:solidFill>
                  <a:srgbClr val="002060"/>
                </a:solidFill>
                <a:effectLst>
                  <a:outerShdw blurRad="38100" dist="38100" dir="2700000" algn="tl">
                    <a:srgbClr val="000000">
                      <a:alpha val="43137"/>
                    </a:srgbClr>
                  </a:outerShdw>
                </a:effectLst>
              </a:rPr>
              <a:t>Neprihvatljivi troškovi II. dio</a:t>
            </a:r>
            <a:endParaRPr lang="hr-HR" sz="3200" dirty="0"/>
          </a:p>
        </p:txBody>
      </p:sp>
      <p:sp>
        <p:nvSpPr>
          <p:cNvPr id="3" name="Rezervirano mjesto sadržaja 2"/>
          <p:cNvSpPr>
            <a:spLocks noGrp="1"/>
          </p:cNvSpPr>
          <p:nvPr>
            <p:ph idx="1"/>
          </p:nvPr>
        </p:nvSpPr>
        <p:spPr>
          <a:xfrm>
            <a:off x="457200" y="2143116"/>
            <a:ext cx="8229600" cy="4357718"/>
          </a:xfrm>
        </p:spPr>
        <p:txBody>
          <a:bodyPr>
            <a:normAutofit fontScale="77500" lnSpcReduction="20000"/>
          </a:bodyPr>
          <a:lstStyle/>
          <a:p>
            <a:pPr lvl="0">
              <a:buFont typeface="Wingdings" panose="05000000000000000000" pitchFamily="2" charset="2"/>
              <a:buChar char="ü"/>
            </a:pPr>
            <a:endParaRPr lang="sl-SI" sz="2300" i="1" dirty="0" smtClean="0">
              <a:solidFill>
                <a:srgbClr val="002060"/>
              </a:solidFill>
            </a:endParaRPr>
          </a:p>
          <a:p>
            <a:pPr lvl="0">
              <a:buFont typeface="Wingdings" panose="05000000000000000000" pitchFamily="2" charset="2"/>
              <a:buChar char="ü"/>
            </a:pPr>
            <a:r>
              <a:rPr lang="sl-SI" sz="2300" i="1" dirty="0" smtClean="0">
                <a:solidFill>
                  <a:srgbClr val="002060"/>
                </a:solidFill>
              </a:rPr>
              <a:t>doprinosi za dobrovoljna zdravstvena ili mirovinska osiguranja koja nisu obvezna prema nacionalnom zakonodavstvu;</a:t>
            </a:r>
            <a:endParaRPr lang="hr-HR" sz="2300" i="1" dirty="0" smtClean="0">
              <a:solidFill>
                <a:srgbClr val="002060"/>
              </a:solidFill>
            </a:endParaRPr>
          </a:p>
          <a:p>
            <a:pPr lvl="0">
              <a:buFont typeface="Wingdings" panose="05000000000000000000" pitchFamily="2" charset="2"/>
              <a:buChar char="ü"/>
            </a:pPr>
            <a:r>
              <a:rPr lang="sl-SI" sz="2300" i="1" dirty="0" smtClean="0">
                <a:solidFill>
                  <a:srgbClr val="002060"/>
                </a:solidFill>
              </a:rPr>
              <a:t>plaćanje neoporezivih bonusa zaposlenima;</a:t>
            </a:r>
            <a:endParaRPr lang="hr-HR" sz="2300" i="1" dirty="0" smtClean="0">
              <a:solidFill>
                <a:srgbClr val="002060"/>
              </a:solidFill>
            </a:endParaRPr>
          </a:p>
          <a:p>
            <a:pPr lvl="0">
              <a:buFont typeface="Wingdings" panose="05000000000000000000" pitchFamily="2" charset="2"/>
              <a:buChar char="ü"/>
            </a:pPr>
            <a:r>
              <a:rPr lang="sl-SI" sz="2300" i="1" dirty="0" smtClean="0">
                <a:solidFill>
                  <a:srgbClr val="002060"/>
                </a:solidFill>
              </a:rPr>
              <a:t>bankovne pristojbe za otvaranje i vođenje računa, naknade za financijske transfere i druge pristojbe u potpunosti financijske prirode;</a:t>
            </a:r>
            <a:endParaRPr lang="hr-HR" sz="2300" i="1" dirty="0" smtClean="0">
              <a:solidFill>
                <a:srgbClr val="002060"/>
              </a:solidFill>
            </a:endParaRPr>
          </a:p>
          <a:p>
            <a:pPr lvl="0">
              <a:buFont typeface="Wingdings" panose="05000000000000000000" pitchFamily="2" charset="2"/>
              <a:buChar char="ü"/>
            </a:pPr>
            <a:r>
              <a:rPr lang="sl-SI" sz="2300" i="1" dirty="0" smtClean="0">
                <a:solidFill>
                  <a:srgbClr val="002060"/>
                </a:solidFill>
              </a:rPr>
              <a:t>troškovi koji su već bili financirani iz javnih izvora odnosno troškovi koji se u razdoblju provedbe projekte financiraju iz drugih izvora;</a:t>
            </a:r>
            <a:endParaRPr lang="hr-HR" sz="2300" i="1" dirty="0" smtClean="0">
              <a:solidFill>
                <a:srgbClr val="002060"/>
              </a:solidFill>
            </a:endParaRPr>
          </a:p>
          <a:p>
            <a:pPr lvl="0">
              <a:buFont typeface="Wingdings" panose="05000000000000000000" pitchFamily="2" charset="2"/>
              <a:buChar char="ü"/>
            </a:pPr>
            <a:r>
              <a:rPr lang="sl-SI" sz="2300" i="1" dirty="0" smtClean="0">
                <a:solidFill>
                  <a:srgbClr val="002060"/>
                </a:solidFill>
              </a:rPr>
              <a:t>kupnja rabljene opreme, strojeva i namještaja;</a:t>
            </a:r>
            <a:endParaRPr lang="hr-HR" sz="2300" i="1" dirty="0" smtClean="0">
              <a:solidFill>
                <a:srgbClr val="002060"/>
              </a:solidFill>
            </a:endParaRPr>
          </a:p>
          <a:p>
            <a:pPr lvl="0">
              <a:buFont typeface="Wingdings" panose="05000000000000000000" pitchFamily="2" charset="2"/>
              <a:buChar char="ü"/>
            </a:pPr>
            <a:r>
              <a:rPr lang="sl-SI" sz="2300" i="1" dirty="0" smtClean="0">
                <a:solidFill>
                  <a:srgbClr val="002060"/>
                </a:solidFill>
              </a:rPr>
              <a:t>troškovi koji nisu predviđeni Ugovorom o dodjeli bespovratnih sredstava;</a:t>
            </a:r>
            <a:endParaRPr lang="hr-HR" sz="2300" i="1" dirty="0" smtClean="0">
              <a:solidFill>
                <a:srgbClr val="002060"/>
              </a:solidFill>
            </a:endParaRPr>
          </a:p>
          <a:p>
            <a:pPr lvl="0">
              <a:buFont typeface="Wingdings" panose="05000000000000000000" pitchFamily="2" charset="2"/>
              <a:buChar char="ü"/>
            </a:pPr>
            <a:r>
              <a:rPr lang="sl-SI" sz="2300" i="1" dirty="0" smtClean="0">
                <a:solidFill>
                  <a:srgbClr val="002060"/>
                </a:solidFill>
              </a:rPr>
              <a:t>drugi troškovi koji nisu u neposrednoj povezanosti sa sadržajem i ciljevima projekta.</a:t>
            </a:r>
          </a:p>
          <a:p>
            <a:pPr marL="0" lvl="0" indent="0">
              <a:buNone/>
            </a:pPr>
            <a:endParaRPr lang="sl-SI" dirty="0" smtClean="0">
              <a:solidFill>
                <a:srgbClr val="002060"/>
              </a:solidFill>
            </a:endParaRPr>
          </a:p>
          <a:p>
            <a:pPr marL="0" indent="0">
              <a:buNone/>
            </a:pPr>
            <a:r>
              <a:rPr lang="sl-SI" sz="2900" i="1" dirty="0" smtClean="0">
                <a:solidFill>
                  <a:srgbClr val="002060"/>
                </a:solidFill>
              </a:rPr>
              <a:t>Napomena</a:t>
            </a:r>
            <a:r>
              <a:rPr lang="sl-SI" sz="2900" dirty="0" smtClean="0">
                <a:solidFill>
                  <a:srgbClr val="002060"/>
                </a:solidFill>
              </a:rPr>
              <a:t>: </a:t>
            </a:r>
            <a:r>
              <a:rPr lang="sl-SI" sz="2900" i="1" dirty="0" smtClean="0">
                <a:solidFill>
                  <a:srgbClr val="002060"/>
                </a:solidFill>
              </a:rPr>
              <a:t>Pored navedenog, nije dozvoljeno podugovaranje (nabava dobara, usluga, radova) samih prijavitelja ili partnera</a:t>
            </a:r>
            <a:r>
              <a:rPr lang="sl-SI" sz="2900" b="1" i="1" dirty="0" smtClean="0">
                <a:solidFill>
                  <a:srgbClr val="002060"/>
                </a:solidFill>
              </a:rPr>
              <a:t>.</a:t>
            </a:r>
            <a:endParaRPr lang="hr-HR" sz="2900" b="1" i="1" dirty="0" smtClean="0">
              <a:solidFill>
                <a:srgbClr val="002060"/>
              </a:solidFill>
            </a:endParaRPr>
          </a:p>
          <a:p>
            <a:pPr>
              <a:buNone/>
            </a:pPr>
            <a:endParaRPr lang="hr-HR" sz="2900" dirty="0" smtClean="0"/>
          </a:p>
          <a:p>
            <a:pPr lvl="0"/>
            <a:endParaRPr lang="hr-HR" dirty="0" smtClean="0">
              <a:solidFill>
                <a:srgbClr val="002060"/>
              </a:solidFill>
            </a:endParaRPr>
          </a:p>
          <a:p>
            <a:endParaRPr lang="hr-HR" dirty="0" smtClean="0"/>
          </a:p>
          <a:p>
            <a:endParaRPr lang="hr-H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051720" y="274638"/>
            <a:ext cx="6624735" cy="1138138"/>
          </a:xfrm>
        </p:spPr>
        <p:txBody>
          <a:bodyPr>
            <a:noAutofit/>
          </a:bodyPr>
          <a:lstStyle/>
          <a:p>
            <a:r>
              <a:rPr lang="hr-HR" sz="3200" dirty="0" smtClean="0">
                <a:solidFill>
                  <a:srgbClr val="002060"/>
                </a:solidFill>
                <a:effectLst>
                  <a:outerShdw blurRad="38100" dist="38100" dir="2700000" algn="tl">
                    <a:srgbClr val="000000">
                      <a:alpha val="43137"/>
                    </a:srgbClr>
                  </a:outerShdw>
                </a:effectLst>
                <a:latin typeface="+mn-lt"/>
              </a:rPr>
              <a:t>Prihodi od projektnih aktivnosti</a:t>
            </a:r>
            <a:endParaRPr lang="hr-HR" sz="3200" dirty="0">
              <a:solidFill>
                <a:srgbClr val="002060"/>
              </a:solidFill>
              <a:effectLst>
                <a:outerShdw blurRad="38100" dist="38100" dir="2700000" algn="tl">
                  <a:srgbClr val="000000">
                    <a:alpha val="43137"/>
                  </a:srgbClr>
                </a:outerShdw>
              </a:effectLst>
              <a:latin typeface="+mn-lt"/>
            </a:endParaRPr>
          </a:p>
        </p:txBody>
      </p:sp>
      <p:sp>
        <p:nvSpPr>
          <p:cNvPr id="3" name="Rezervirano mjesto sadržaja 2"/>
          <p:cNvSpPr>
            <a:spLocks noGrp="1"/>
          </p:cNvSpPr>
          <p:nvPr>
            <p:ph idx="1"/>
          </p:nvPr>
        </p:nvSpPr>
        <p:spPr>
          <a:xfrm>
            <a:off x="457200" y="2786057"/>
            <a:ext cx="8229600" cy="3143273"/>
          </a:xfrm>
        </p:spPr>
        <p:txBody>
          <a:bodyPr>
            <a:normAutofit fontScale="92500" lnSpcReduction="20000"/>
          </a:bodyPr>
          <a:lstStyle/>
          <a:p>
            <a:pPr>
              <a:buFont typeface="Wingdings" panose="05000000000000000000" pitchFamily="2" charset="2"/>
              <a:buChar char="ü"/>
            </a:pPr>
            <a:r>
              <a:rPr lang="hr-HR" sz="2200" i="1" dirty="0" smtClean="0">
                <a:solidFill>
                  <a:srgbClr val="002060"/>
                </a:solidFill>
              </a:rPr>
              <a:t>Projekt ne smije ostvarivati prihode od projektnih aktivnosti. </a:t>
            </a:r>
          </a:p>
          <a:p>
            <a:pPr>
              <a:buFont typeface="Wingdings" panose="05000000000000000000" pitchFamily="2" charset="2"/>
              <a:buChar char="ü"/>
            </a:pPr>
            <a:endParaRPr lang="hr-HR" sz="2200" i="1" dirty="0" smtClean="0">
              <a:solidFill>
                <a:srgbClr val="002060"/>
              </a:solidFill>
            </a:endParaRPr>
          </a:p>
          <a:p>
            <a:pPr>
              <a:buFont typeface="Wingdings" panose="05000000000000000000" pitchFamily="2" charset="2"/>
              <a:buChar char="ü"/>
            </a:pPr>
            <a:r>
              <a:rPr lang="hr-HR" sz="2200" i="1" dirty="0" smtClean="0">
                <a:solidFill>
                  <a:srgbClr val="002060"/>
                </a:solidFill>
              </a:rPr>
              <a:t>Nije dopušteno ciljnim skupinama naplaćivati sudjelovanje u projektnim aktivnostima, niti u sklopu projekta pružati bilo kakve usluge koje se naplaćuju. </a:t>
            </a:r>
          </a:p>
          <a:p>
            <a:pPr marL="0" indent="0">
              <a:buNone/>
            </a:pPr>
            <a:endParaRPr lang="hr-HR" sz="2200" i="1" dirty="0" smtClean="0">
              <a:solidFill>
                <a:srgbClr val="002060"/>
              </a:solidFill>
            </a:endParaRPr>
          </a:p>
          <a:p>
            <a:pPr>
              <a:buFont typeface="Wingdings" panose="05000000000000000000" pitchFamily="2" charset="2"/>
              <a:buChar char="ü"/>
            </a:pPr>
            <a:r>
              <a:rPr lang="hr-HR" sz="2200" i="1" dirty="0" smtClean="0">
                <a:solidFill>
                  <a:srgbClr val="002060"/>
                </a:solidFill>
              </a:rPr>
              <a:t>Ako tijekom provedbe projekta dođe do ostvarenja određenih prihoda od aktivnosti, korisnik projekta isto je dužan prijaviti Agenciji za strukovno obrazovanje i obrazovanje odraslih (PT2), a ukupan iznos bespovratnih sredstava bit će umanjen za iznos ostvarenih prihoda na temelju podnesenog završnog izvješća.</a:t>
            </a:r>
          </a:p>
          <a:p>
            <a:endParaRPr lang="hr-H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hr-HR" sz="3600" b="0" i="1" u="sng" dirty="0" smtClean="0">
                <a:solidFill>
                  <a:srgbClr val="002060"/>
                </a:solidFill>
                <a:latin typeface="Calibri (Body)"/>
              </a:rPr>
              <a:t>iv. Postupak prijave</a:t>
            </a:r>
            <a:endParaRPr lang="hr-HR" sz="3600" b="0" i="1" u="sng" dirty="0">
              <a:solidFill>
                <a:srgbClr val="002060"/>
              </a:solidFill>
              <a:latin typeface="Calibri (Body)"/>
            </a:endParaRPr>
          </a:p>
        </p:txBody>
      </p:sp>
    </p:spTree>
    <p:extLst>
      <p:ext uri="{BB962C8B-B14F-4D97-AF65-F5344CB8AC3E}">
        <p14:creationId xmlns:p14="http://schemas.microsoft.com/office/powerpoint/2010/main" val="357212569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780928"/>
            <a:ext cx="8219256" cy="2232247"/>
          </a:xfrm>
        </p:spPr>
        <p:txBody>
          <a:bodyPr>
            <a:normAutofit/>
          </a:bodyPr>
          <a:lstStyle/>
          <a:p>
            <a:pPr>
              <a:buFont typeface="Wingdings" panose="05000000000000000000" pitchFamily="2" charset="2"/>
              <a:buChar char="ü"/>
            </a:pPr>
            <a:r>
              <a:rPr lang="hr-HR" u="sng" dirty="0" smtClean="0">
                <a:solidFill>
                  <a:srgbClr val="002060"/>
                </a:solidFill>
              </a:rPr>
              <a:t>Hrvatski jezik!</a:t>
            </a:r>
          </a:p>
          <a:p>
            <a:pPr>
              <a:buFont typeface="Wingdings" panose="05000000000000000000" pitchFamily="2" charset="2"/>
              <a:buChar char="ü"/>
            </a:pPr>
            <a:r>
              <a:rPr lang="hr-HR" dirty="0" smtClean="0">
                <a:solidFill>
                  <a:srgbClr val="002060"/>
                </a:solidFill>
              </a:rPr>
              <a:t>Elektronički ispunjene prijave</a:t>
            </a:r>
          </a:p>
        </p:txBody>
      </p:sp>
    </p:spTree>
    <p:extLst>
      <p:ext uri="{BB962C8B-B14F-4D97-AF65-F5344CB8AC3E}">
        <p14:creationId xmlns:p14="http://schemas.microsoft.com/office/powerpoint/2010/main" val="267505250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130622"/>
            <a:ext cx="6624735" cy="1282154"/>
          </a:xfrm>
        </p:spPr>
        <p:txBody>
          <a:bodyPr>
            <a:noAutofit/>
          </a:bodyPr>
          <a:lstStyle/>
          <a:p>
            <a:r>
              <a:rPr lang="hr-HR" sz="3200" dirty="0" smtClean="0">
                <a:solidFill>
                  <a:srgbClr val="002060"/>
                </a:solidFill>
                <a:effectLst>
                  <a:outerShdw blurRad="38100" dist="38100" dir="2700000" algn="tl">
                    <a:srgbClr val="000000">
                      <a:alpha val="43137"/>
                    </a:srgbClr>
                  </a:outerShdw>
                </a:effectLst>
              </a:rPr>
              <a:t>Objava natječaja – potrebna dokumentacija</a:t>
            </a:r>
            <a:endParaRPr lang="hr-HR" sz="3200"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7544" y="1772816"/>
            <a:ext cx="8229600" cy="4137323"/>
          </a:xfrm>
        </p:spPr>
        <p:txBody>
          <a:bodyPr>
            <a:normAutofit/>
          </a:bodyPr>
          <a:lstStyle/>
          <a:p>
            <a:pPr marL="0" indent="0" algn="ctr">
              <a:buNone/>
            </a:pPr>
            <a:r>
              <a:rPr lang="hr-HR" sz="2000" dirty="0">
                <a:hlinkClick r:id="rId2"/>
              </a:rPr>
              <a:t>http://</a:t>
            </a:r>
            <a:r>
              <a:rPr lang="hr-HR" sz="2000" dirty="0" smtClean="0">
                <a:hlinkClick r:id="rId2"/>
              </a:rPr>
              <a:t>www.strukturnifondovi.hr/natjecaji/44</a:t>
            </a:r>
            <a:r>
              <a:rPr lang="hr-HR" sz="2000" dirty="0" smtClean="0"/>
              <a:t> </a:t>
            </a:r>
            <a:endParaRPr lang="hr-HR" sz="2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2132856"/>
            <a:ext cx="8064895" cy="5544616"/>
          </a:xfrm>
          <a:prstGeom prst="rect">
            <a:avLst/>
          </a:prstGeom>
        </p:spPr>
      </p:pic>
    </p:spTree>
    <p:extLst>
      <p:ext uri="{BB962C8B-B14F-4D97-AF65-F5344CB8AC3E}">
        <p14:creationId xmlns:p14="http://schemas.microsoft.com/office/powerpoint/2010/main" val="154810319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332656"/>
            <a:ext cx="6624735" cy="1008112"/>
          </a:xfrm>
        </p:spPr>
        <p:txBody>
          <a:bodyPr>
            <a:normAutofit/>
          </a:bodyPr>
          <a:lstStyle/>
          <a:p>
            <a:r>
              <a:rPr lang="hr-HR" sz="3200" dirty="0" smtClean="0">
                <a:solidFill>
                  <a:srgbClr val="002060"/>
                </a:solidFill>
                <a:effectLst>
                  <a:outerShdw blurRad="38100" dist="38100" dir="2700000" algn="tl">
                    <a:srgbClr val="000000">
                      <a:alpha val="43137"/>
                    </a:srgbClr>
                  </a:outerShdw>
                </a:effectLst>
                <a:latin typeface="+mn-lt"/>
              </a:rPr>
              <a:t>Potpuna prijava i dokumentacija</a:t>
            </a:r>
            <a:endParaRPr lang="hr-HR" sz="3200" dirty="0">
              <a:solidFill>
                <a:srgbClr val="00206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2285992"/>
            <a:ext cx="8229600" cy="3840171"/>
          </a:xfrm>
        </p:spPr>
        <p:txBody>
          <a:bodyPr>
            <a:normAutofit/>
          </a:bodyPr>
          <a:lstStyle/>
          <a:p>
            <a:pPr>
              <a:buFont typeface="Wingdings" panose="05000000000000000000" pitchFamily="2" charset="2"/>
              <a:buChar char="ü"/>
            </a:pPr>
            <a:endParaRPr lang="hr-HR" sz="2200" dirty="0" smtClean="0">
              <a:solidFill>
                <a:srgbClr val="002060"/>
              </a:solidFill>
            </a:endParaRPr>
          </a:p>
          <a:p>
            <a:pPr>
              <a:buFont typeface="Wingdings" panose="05000000000000000000" pitchFamily="2" charset="2"/>
              <a:buChar char="ü"/>
            </a:pPr>
            <a:r>
              <a:rPr lang="hr-HR" sz="2200" dirty="0" smtClean="0">
                <a:solidFill>
                  <a:srgbClr val="002060"/>
                </a:solidFill>
              </a:rPr>
              <a:t>Prijavni obrazac A</a:t>
            </a:r>
          </a:p>
          <a:p>
            <a:pPr>
              <a:buFont typeface="Wingdings" panose="05000000000000000000" pitchFamily="2" charset="2"/>
              <a:buChar char="ü"/>
            </a:pPr>
            <a:r>
              <a:rPr lang="hr-HR" sz="2200" dirty="0" smtClean="0">
                <a:solidFill>
                  <a:srgbClr val="002060"/>
                </a:solidFill>
              </a:rPr>
              <a:t>Prijavni obrazac B</a:t>
            </a:r>
          </a:p>
          <a:p>
            <a:pPr>
              <a:buFont typeface="Wingdings" panose="05000000000000000000" pitchFamily="2" charset="2"/>
              <a:buChar char="ü"/>
            </a:pPr>
            <a:r>
              <a:rPr lang="hr-HR" sz="2200" dirty="0" smtClean="0">
                <a:solidFill>
                  <a:srgbClr val="002060"/>
                </a:solidFill>
              </a:rPr>
              <a:t>Izjava prijavitelja/partnera o ispunjavanju i prihvaćanju uvjeta natječaja</a:t>
            </a:r>
          </a:p>
          <a:p>
            <a:pPr>
              <a:buFont typeface="Wingdings" panose="05000000000000000000" pitchFamily="2" charset="2"/>
              <a:buChar char="ü"/>
            </a:pPr>
            <a:r>
              <a:rPr lang="hr-HR" sz="2200" dirty="0" smtClean="0">
                <a:solidFill>
                  <a:srgbClr val="002060"/>
                </a:solidFill>
              </a:rPr>
              <a:t>Izjava o partnerstvu</a:t>
            </a:r>
          </a:p>
          <a:p>
            <a:pPr>
              <a:buFont typeface="Wingdings" panose="05000000000000000000" pitchFamily="2" charset="2"/>
              <a:buChar char="ü"/>
            </a:pPr>
            <a:r>
              <a:rPr lang="hr-HR" sz="2200" dirty="0" smtClean="0">
                <a:solidFill>
                  <a:srgbClr val="002060"/>
                </a:solidFill>
              </a:rPr>
              <a:t>Izjava o primljenim sredstvima prema de </a:t>
            </a:r>
            <a:r>
              <a:rPr lang="hr-HR" sz="2200" dirty="0" err="1" smtClean="0">
                <a:solidFill>
                  <a:srgbClr val="002060"/>
                </a:solidFill>
              </a:rPr>
              <a:t>minimis</a:t>
            </a:r>
            <a:r>
              <a:rPr lang="hr-HR" sz="2200" dirty="0" smtClean="0">
                <a:solidFill>
                  <a:srgbClr val="002060"/>
                </a:solidFill>
              </a:rPr>
              <a:t> pravilu</a:t>
            </a:r>
          </a:p>
          <a:p>
            <a:pPr>
              <a:buFont typeface="Wingdings" panose="05000000000000000000" pitchFamily="2" charset="2"/>
              <a:buChar char="ü"/>
            </a:pPr>
            <a:r>
              <a:rPr lang="hr-HR" sz="2200" dirty="0" smtClean="0">
                <a:solidFill>
                  <a:srgbClr val="002060"/>
                </a:solidFill>
              </a:rPr>
              <a:t>Dokumentacija sukladno poglavlju 6.4. – provjera prihvatljivosti</a:t>
            </a:r>
          </a:p>
        </p:txBody>
      </p:sp>
    </p:spTree>
    <p:extLst>
      <p:ext uri="{BB962C8B-B14F-4D97-AF65-F5344CB8AC3E}">
        <p14:creationId xmlns:p14="http://schemas.microsoft.com/office/powerpoint/2010/main" val="3199486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051720" y="214290"/>
            <a:ext cx="6624735" cy="1714512"/>
          </a:xfrm>
        </p:spPr>
        <p:txBody>
          <a:bodyPr>
            <a:normAutofit fontScale="90000"/>
          </a:bodyPr>
          <a:lstStyle/>
          <a:p>
            <a:r>
              <a:rPr lang="hr-HR" dirty="0" smtClean="0">
                <a:solidFill>
                  <a:srgbClr val="002060"/>
                </a:solidFill>
                <a:effectLst>
                  <a:outerShdw blurRad="38100" dist="38100" dir="2700000" algn="tl">
                    <a:srgbClr val="000000">
                      <a:alpha val="43137"/>
                    </a:srgbClr>
                  </a:outerShdw>
                </a:effectLst>
              </a:rPr>
              <a:t/>
            </a:r>
            <a:br>
              <a:rPr lang="hr-HR" dirty="0" smtClean="0">
                <a:solidFill>
                  <a:srgbClr val="002060"/>
                </a:solidFill>
                <a:effectLst>
                  <a:outerShdw blurRad="38100" dist="38100" dir="2700000" algn="tl">
                    <a:srgbClr val="000000">
                      <a:alpha val="43137"/>
                    </a:srgbClr>
                  </a:outerShdw>
                </a:effectLst>
              </a:rPr>
            </a:br>
            <a:r>
              <a:rPr lang="hr-HR" dirty="0" smtClean="0">
                <a:solidFill>
                  <a:srgbClr val="002060"/>
                </a:solidFill>
                <a:effectLst>
                  <a:outerShdw blurRad="38100" dist="38100" dir="2700000" algn="tl">
                    <a:srgbClr val="000000">
                      <a:alpha val="43137"/>
                    </a:srgbClr>
                  </a:outerShdw>
                </a:effectLst>
              </a:rPr>
              <a:t/>
            </a:r>
            <a:br>
              <a:rPr lang="hr-HR" dirty="0" smtClean="0">
                <a:solidFill>
                  <a:srgbClr val="002060"/>
                </a:solidFill>
                <a:effectLst>
                  <a:outerShdw blurRad="38100" dist="38100" dir="2700000" algn="tl">
                    <a:srgbClr val="000000">
                      <a:alpha val="43137"/>
                    </a:srgbClr>
                  </a:outerShdw>
                </a:effectLst>
              </a:rPr>
            </a:br>
            <a:r>
              <a:rPr lang="hr-HR" sz="3100" dirty="0" smtClean="0">
                <a:solidFill>
                  <a:srgbClr val="002060"/>
                </a:solidFill>
                <a:effectLst>
                  <a:outerShdw blurRad="38100" dist="38100" dir="2700000" algn="tl">
                    <a:srgbClr val="000000">
                      <a:alpha val="43137"/>
                    </a:srgbClr>
                  </a:outerShdw>
                </a:effectLst>
              </a:rPr>
              <a:t>Dokumentacija sukladno poglavlju 6.4. - Provjera prihvatljivosti</a:t>
            </a:r>
            <a:r>
              <a:rPr lang="hr-HR" sz="3600" dirty="0" smtClean="0">
                <a:solidFill>
                  <a:srgbClr val="002060"/>
                </a:solidFill>
                <a:effectLst>
                  <a:outerShdw blurRad="38100" dist="38100" dir="2700000" algn="tl">
                    <a:srgbClr val="000000">
                      <a:alpha val="43137"/>
                    </a:srgbClr>
                  </a:outerShdw>
                </a:effectLst>
              </a:rPr>
              <a:t/>
            </a:r>
            <a:br>
              <a:rPr lang="hr-HR" sz="3600" dirty="0" smtClean="0">
                <a:solidFill>
                  <a:srgbClr val="002060"/>
                </a:solidFill>
                <a:effectLst>
                  <a:outerShdw blurRad="38100" dist="38100" dir="2700000" algn="tl">
                    <a:srgbClr val="000000">
                      <a:alpha val="43137"/>
                    </a:srgbClr>
                  </a:outerShdw>
                </a:effectLst>
              </a:rPr>
            </a:br>
            <a:endParaRPr lang="hr-HR" sz="3600" dirty="0">
              <a:effectLst>
                <a:outerShdw blurRad="38100" dist="38100" dir="2700000" algn="tl">
                  <a:srgbClr val="000000">
                    <a:alpha val="43137"/>
                  </a:srgbClr>
                </a:outerShdw>
              </a:effectLst>
            </a:endParaRPr>
          </a:p>
        </p:txBody>
      </p:sp>
      <p:sp>
        <p:nvSpPr>
          <p:cNvPr id="3" name="Rezervirano mjesto sadržaja 2"/>
          <p:cNvSpPr>
            <a:spLocks noGrp="1"/>
          </p:cNvSpPr>
          <p:nvPr>
            <p:ph idx="1"/>
          </p:nvPr>
        </p:nvSpPr>
        <p:spPr>
          <a:xfrm>
            <a:off x="683568" y="2132856"/>
            <a:ext cx="8229600" cy="4392488"/>
          </a:xfrm>
        </p:spPr>
        <p:txBody>
          <a:bodyPr>
            <a:normAutofit/>
          </a:bodyPr>
          <a:lstStyle/>
          <a:p>
            <a:pPr marL="0" indent="0">
              <a:buNone/>
            </a:pPr>
            <a:endParaRPr lang="hr-HR" sz="2000" dirty="0" smtClean="0">
              <a:solidFill>
                <a:srgbClr val="002060"/>
              </a:solidFill>
            </a:endParaRPr>
          </a:p>
          <a:p>
            <a:pPr>
              <a:buFont typeface="Wingdings" panose="05000000000000000000" pitchFamily="2" charset="2"/>
              <a:buChar char="ü"/>
            </a:pPr>
            <a:r>
              <a:rPr lang="hr-HR" sz="2000" dirty="0" smtClean="0">
                <a:solidFill>
                  <a:srgbClr val="002060"/>
                </a:solidFill>
              </a:rPr>
              <a:t>Statut </a:t>
            </a:r>
            <a:r>
              <a:rPr lang="hr-HR" sz="2000" dirty="0">
                <a:solidFill>
                  <a:srgbClr val="002060"/>
                </a:solidFill>
              </a:rPr>
              <a:t>ili drugi važeći akt o </a:t>
            </a:r>
            <a:r>
              <a:rPr lang="hr-HR" sz="2000" dirty="0" smtClean="0">
                <a:solidFill>
                  <a:srgbClr val="002060"/>
                </a:solidFill>
              </a:rPr>
              <a:t>osnivanju  i, ukoliko je primjenjivo,  </a:t>
            </a:r>
            <a:r>
              <a:rPr lang="hr-HR" sz="2000" dirty="0">
                <a:solidFill>
                  <a:srgbClr val="002060"/>
                </a:solidFill>
              </a:rPr>
              <a:t>Izvadak iz sudskog </a:t>
            </a:r>
            <a:r>
              <a:rPr lang="hr-HR" sz="2000" dirty="0" smtClean="0">
                <a:solidFill>
                  <a:srgbClr val="002060"/>
                </a:solidFill>
              </a:rPr>
              <a:t>registra ili drugog odgovarajućeg registra,</a:t>
            </a:r>
          </a:p>
          <a:p>
            <a:pPr>
              <a:buFont typeface="Wingdings" panose="05000000000000000000" pitchFamily="2" charset="2"/>
              <a:buChar char="ü"/>
            </a:pPr>
            <a:r>
              <a:rPr lang="hr-HR" sz="2000" dirty="0" smtClean="0">
                <a:solidFill>
                  <a:srgbClr val="002060"/>
                </a:solidFill>
              </a:rPr>
              <a:t>Potvrda </a:t>
            </a:r>
            <a:r>
              <a:rPr lang="hr-HR" sz="2000" dirty="0">
                <a:solidFill>
                  <a:srgbClr val="002060"/>
                </a:solidFill>
              </a:rPr>
              <a:t>Porezne uprave o stanju duga koja ne smije biti starija od 30 dana računajući od datuma slanja projektne prijave ; </a:t>
            </a:r>
            <a:r>
              <a:rPr lang="hr-HR" sz="2000" dirty="0" smtClean="0">
                <a:solidFill>
                  <a:srgbClr val="002060"/>
                </a:solidFill>
              </a:rPr>
              <a:t>U slučaju postojanja javnog dugovanja, isti mora biti podmiren prije samog potpisivanja Ugovora.  </a:t>
            </a:r>
            <a:endParaRPr lang="hr-HR" sz="2000" dirty="0">
              <a:solidFill>
                <a:srgbClr val="002060"/>
              </a:solidFill>
            </a:endParaRPr>
          </a:p>
          <a:p>
            <a:pPr>
              <a:buFont typeface="Wingdings" panose="05000000000000000000" pitchFamily="2" charset="2"/>
              <a:buChar char="ü"/>
            </a:pPr>
            <a:r>
              <a:rPr lang="hr-HR" sz="2000" dirty="0" smtClean="0">
                <a:solidFill>
                  <a:srgbClr val="002060"/>
                </a:solidFill>
              </a:rPr>
              <a:t>Izvadak </a:t>
            </a:r>
            <a:r>
              <a:rPr lang="hr-HR" sz="2000" dirty="0">
                <a:solidFill>
                  <a:srgbClr val="002060"/>
                </a:solidFill>
              </a:rPr>
              <a:t>iz sudskog registra koji ne smije biti stariji od tri mjeseca računajući od datuma krajnjeg roka za dostavu projektnih prijedloga ili izjavu pod prisegom ili odgovarajuću izjavu osobe koja je po zakonu ovlaštena za zastupanje ispred nadležne sudske ili upravne vlasti (vidi čl. 68. st. 3 Zakon o javnoj nabavi (NN 90/11, 83/13, 114/13);.  </a:t>
            </a:r>
          </a:p>
          <a:p>
            <a:pPr>
              <a:buFont typeface="Wingdings" panose="05000000000000000000" pitchFamily="2" charset="2"/>
              <a:buChar char="ü"/>
            </a:pPr>
            <a:r>
              <a:rPr lang="hr-HR" sz="2000" dirty="0" smtClean="0">
                <a:solidFill>
                  <a:srgbClr val="002060"/>
                </a:solidFill>
              </a:rPr>
              <a:t>Izjava </a:t>
            </a:r>
            <a:r>
              <a:rPr lang="hr-HR" sz="2000" dirty="0">
                <a:solidFill>
                  <a:srgbClr val="002060"/>
                </a:solidFill>
              </a:rPr>
              <a:t>prijavitelja o ispunjavanju i prihvaćanju uvjeta natječaja (obrazac 3.) </a:t>
            </a:r>
            <a:endParaRPr lang="hr-HR" sz="2000" dirty="0" smtClean="0">
              <a:solidFill>
                <a:srgbClr val="00206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bwMode="auto">
          <a:xfrm>
            <a:off x="1187624" y="360544"/>
            <a:ext cx="7927624" cy="838186"/>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p>
            <a:r>
              <a:rPr lang="hr-HR" sz="3200" dirty="0" smtClean="0">
                <a:solidFill>
                  <a:srgbClr val="002060"/>
                </a:solidFill>
                <a:effectLst>
                  <a:outerShdw blurRad="38100" dist="38100" dir="2700000" algn="tl">
                    <a:srgbClr val="000000">
                      <a:alpha val="43137"/>
                    </a:srgbClr>
                  </a:outerShdw>
                </a:effectLst>
              </a:rPr>
              <a:t>  </a:t>
            </a:r>
            <a:r>
              <a:rPr lang="hr-HR" sz="3200" dirty="0" smtClean="0">
                <a:solidFill>
                  <a:srgbClr val="002060"/>
                </a:solidFill>
                <a:effectLst>
                  <a:outerShdw blurRad="38100" dist="38100" dir="2700000" algn="tl">
                    <a:srgbClr val="000000">
                      <a:alpha val="43137"/>
                    </a:srgbClr>
                  </a:outerShdw>
                </a:effectLst>
                <a:latin typeface="+mn-lt"/>
              </a:rPr>
              <a:t>OPERATIVNI PROGRAM </a:t>
            </a:r>
            <a:br>
              <a:rPr lang="hr-HR" sz="3200" dirty="0" smtClean="0">
                <a:solidFill>
                  <a:srgbClr val="002060"/>
                </a:solidFill>
                <a:effectLst>
                  <a:outerShdw blurRad="38100" dist="38100" dir="2700000" algn="tl">
                    <a:srgbClr val="000000">
                      <a:alpha val="43137"/>
                    </a:srgbClr>
                  </a:outerShdw>
                </a:effectLst>
                <a:latin typeface="+mn-lt"/>
              </a:rPr>
            </a:br>
            <a:r>
              <a:rPr lang="hr-HR" sz="3200" dirty="0" smtClean="0">
                <a:solidFill>
                  <a:srgbClr val="002060"/>
                </a:solidFill>
                <a:effectLst>
                  <a:outerShdw blurRad="38100" dist="38100" dir="2700000" algn="tl">
                    <a:srgbClr val="000000">
                      <a:alpha val="43137"/>
                    </a:srgbClr>
                  </a:outerShdw>
                </a:effectLst>
                <a:latin typeface="+mn-lt"/>
              </a:rPr>
              <a:t>Razvoj ljudskih potencijala</a:t>
            </a:r>
            <a:endParaRPr lang="en-GB" sz="3200" dirty="0">
              <a:solidFill>
                <a:srgbClr val="002060"/>
              </a:solidFill>
              <a:effectLst>
                <a:outerShdw blurRad="38100" dist="38100" dir="2700000" algn="tl">
                  <a:srgbClr val="000000">
                    <a:alpha val="43137"/>
                  </a:srgbClr>
                </a:outerShdw>
              </a:effectLst>
              <a:latin typeface="+mn-lt"/>
            </a:endParaRPr>
          </a:p>
        </p:txBody>
      </p:sp>
      <p:sp>
        <p:nvSpPr>
          <p:cNvPr id="6" name="Rounded Rectangle 5"/>
          <p:cNvSpPr/>
          <p:nvPr/>
        </p:nvSpPr>
        <p:spPr>
          <a:xfrm>
            <a:off x="362846" y="2763838"/>
            <a:ext cx="1841671" cy="665161"/>
          </a:xfrm>
          <a:prstGeom prst="roundRect">
            <a:avLst/>
          </a:prstGeom>
          <a:solidFill>
            <a:schemeClr val="tx2">
              <a:lumMod val="20000"/>
              <a:lumOff val="80000"/>
            </a:schemeClr>
          </a:solidFill>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000" dirty="0" smtClean="0">
                <a:solidFill>
                  <a:schemeClr val="tx2"/>
                </a:solidFill>
              </a:rPr>
              <a:t>Zapošljavanje</a:t>
            </a:r>
            <a:endParaRPr lang="hr-HR" sz="2000" dirty="0">
              <a:solidFill>
                <a:schemeClr val="tx2"/>
              </a:solidFill>
            </a:endParaRPr>
          </a:p>
        </p:txBody>
      </p:sp>
      <p:sp>
        <p:nvSpPr>
          <p:cNvPr id="11" name="Rounded Rectangle 10"/>
          <p:cNvSpPr/>
          <p:nvPr/>
        </p:nvSpPr>
        <p:spPr>
          <a:xfrm>
            <a:off x="2411760" y="2772171"/>
            <a:ext cx="2160240" cy="668733"/>
          </a:xfrm>
          <a:prstGeom prst="roundRect">
            <a:avLst/>
          </a:prstGeom>
          <a:solidFill>
            <a:schemeClr val="tx2">
              <a:lumMod val="20000"/>
              <a:lumOff val="80000"/>
            </a:schemeClr>
          </a:solidFill>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000" dirty="0" smtClean="0">
                <a:solidFill>
                  <a:schemeClr val="tx2"/>
                </a:solidFill>
              </a:rPr>
              <a:t>Socijalna uključenost</a:t>
            </a:r>
            <a:endParaRPr lang="hr-HR" sz="2000" dirty="0">
              <a:solidFill>
                <a:schemeClr val="tx2"/>
              </a:solidFill>
            </a:endParaRPr>
          </a:p>
        </p:txBody>
      </p:sp>
      <p:sp>
        <p:nvSpPr>
          <p:cNvPr id="12" name="Rounded Rectangle 11"/>
          <p:cNvSpPr/>
          <p:nvPr/>
        </p:nvSpPr>
        <p:spPr>
          <a:xfrm>
            <a:off x="4758242" y="2775258"/>
            <a:ext cx="1800200" cy="682225"/>
          </a:xfrm>
          <a:prstGeom prst="roundRect">
            <a:avLst/>
          </a:prstGeom>
          <a:solidFill>
            <a:schemeClr val="tx2">
              <a:lumMod val="20000"/>
              <a:lumOff val="80000"/>
            </a:schemeClr>
          </a:solidFill>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000" b="1" i="1" dirty="0" smtClean="0">
                <a:solidFill>
                  <a:srgbClr val="C00000"/>
                </a:solidFill>
              </a:rPr>
              <a:t>Obrazovanje</a:t>
            </a:r>
            <a:endParaRPr lang="hr-HR" sz="2000" b="1" i="1" dirty="0">
              <a:solidFill>
                <a:srgbClr val="C00000"/>
              </a:solidFill>
            </a:endParaRPr>
          </a:p>
        </p:txBody>
      </p:sp>
      <p:sp>
        <p:nvSpPr>
          <p:cNvPr id="7" name="TextBox 6"/>
          <p:cNvSpPr txBox="1"/>
          <p:nvPr/>
        </p:nvSpPr>
        <p:spPr>
          <a:xfrm>
            <a:off x="3347864" y="1814553"/>
            <a:ext cx="2016224" cy="400110"/>
          </a:xfrm>
          <a:prstGeom prst="rect">
            <a:avLst/>
          </a:prstGeom>
          <a:noFill/>
        </p:spPr>
        <p:txBody>
          <a:bodyPr wrap="square" rtlCol="0">
            <a:spAutoFit/>
          </a:bodyPr>
          <a:lstStyle/>
          <a:p>
            <a:pPr algn="ctr"/>
            <a:r>
              <a:rPr lang="hr-HR" sz="2000" b="1" dirty="0" smtClean="0">
                <a:solidFill>
                  <a:schemeClr val="tx2">
                    <a:lumMod val="75000"/>
                  </a:schemeClr>
                </a:solidFill>
              </a:rPr>
              <a:t>Sektori</a:t>
            </a:r>
            <a:endParaRPr lang="hr-HR" sz="2000" b="1" dirty="0">
              <a:solidFill>
                <a:schemeClr val="tx2">
                  <a:lumMod val="75000"/>
                </a:schemeClr>
              </a:solidFill>
            </a:endParaRPr>
          </a:p>
        </p:txBody>
      </p:sp>
      <p:cxnSp>
        <p:nvCxnSpPr>
          <p:cNvPr id="9" name="Straight Arrow Connector 8"/>
          <p:cNvCxnSpPr/>
          <p:nvPr/>
        </p:nvCxnSpPr>
        <p:spPr>
          <a:xfrm>
            <a:off x="4644008" y="2214663"/>
            <a:ext cx="720080" cy="410363"/>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2204517" y="2132856"/>
            <a:ext cx="1431379" cy="399720"/>
          </a:xfrm>
          <a:prstGeom prst="straightConnector1">
            <a:avLst/>
          </a:prstGeom>
          <a:ln w="15875">
            <a:headEnd w="lg" len="med"/>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3658277" y="2214663"/>
            <a:ext cx="432048" cy="410363"/>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377081" y="3878980"/>
            <a:ext cx="2016224" cy="400110"/>
          </a:xfrm>
          <a:prstGeom prst="rect">
            <a:avLst/>
          </a:prstGeom>
          <a:noFill/>
        </p:spPr>
        <p:txBody>
          <a:bodyPr wrap="square" rtlCol="0">
            <a:spAutoFit/>
          </a:bodyPr>
          <a:lstStyle/>
          <a:p>
            <a:pPr algn="ctr"/>
            <a:r>
              <a:rPr lang="hr-HR" sz="2000" b="1" dirty="0" smtClean="0">
                <a:solidFill>
                  <a:srgbClr val="002060"/>
                </a:solidFill>
              </a:rPr>
              <a:t>Struktura</a:t>
            </a:r>
            <a:endParaRPr lang="hr-HR" sz="2000" b="1" dirty="0">
              <a:solidFill>
                <a:srgbClr val="002060"/>
              </a:solidFill>
            </a:endParaRPr>
          </a:p>
        </p:txBody>
      </p:sp>
      <p:sp>
        <p:nvSpPr>
          <p:cNvPr id="31" name="Rounded Rectangle 30"/>
          <p:cNvSpPr/>
          <p:nvPr/>
        </p:nvSpPr>
        <p:spPr>
          <a:xfrm>
            <a:off x="2843808" y="4894913"/>
            <a:ext cx="3024336" cy="576064"/>
          </a:xfrm>
          <a:prstGeom prst="roundRect">
            <a:avLst/>
          </a:prstGeom>
          <a:solidFill>
            <a:schemeClr val="accent1">
              <a:lumMod val="20000"/>
              <a:lumOff val="80000"/>
            </a:schemeClr>
          </a:solidFill>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000" dirty="0">
                <a:solidFill>
                  <a:schemeClr val="tx2"/>
                </a:solidFill>
              </a:rPr>
              <a:t>5</a:t>
            </a:r>
            <a:r>
              <a:rPr lang="hr-HR" sz="2000" dirty="0" smtClean="0">
                <a:solidFill>
                  <a:schemeClr val="tx2"/>
                </a:solidFill>
              </a:rPr>
              <a:t> prioritetnih osi</a:t>
            </a:r>
            <a:endParaRPr lang="hr-HR" sz="2000" dirty="0">
              <a:solidFill>
                <a:schemeClr val="tx2"/>
              </a:solidFill>
            </a:endParaRPr>
          </a:p>
        </p:txBody>
      </p:sp>
      <p:sp>
        <p:nvSpPr>
          <p:cNvPr id="34" name="Rounded Rectangle 33"/>
          <p:cNvSpPr/>
          <p:nvPr/>
        </p:nvSpPr>
        <p:spPr>
          <a:xfrm>
            <a:off x="3161057" y="5883747"/>
            <a:ext cx="2448272" cy="574203"/>
          </a:xfrm>
          <a:prstGeom prst="roundRect">
            <a:avLst/>
          </a:prstGeom>
          <a:solidFill>
            <a:schemeClr val="accent1">
              <a:lumMod val="20000"/>
              <a:lumOff val="80000"/>
            </a:schemeClr>
          </a:solidFill>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000" dirty="0" smtClean="0">
                <a:solidFill>
                  <a:schemeClr val="tx2"/>
                </a:solidFill>
              </a:rPr>
              <a:t>13 mjera</a:t>
            </a:r>
            <a:endParaRPr lang="hr-HR" sz="2000" dirty="0">
              <a:solidFill>
                <a:schemeClr val="tx2"/>
              </a:solidFill>
            </a:endParaRPr>
          </a:p>
        </p:txBody>
      </p:sp>
      <p:cxnSp>
        <p:nvCxnSpPr>
          <p:cNvPr id="36" name="Straight Arrow Connector 35"/>
          <p:cNvCxnSpPr/>
          <p:nvPr/>
        </p:nvCxnSpPr>
        <p:spPr>
          <a:xfrm>
            <a:off x="4348919" y="4482143"/>
            <a:ext cx="7057" cy="291082"/>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4385193" y="5528066"/>
            <a:ext cx="7057" cy="291082"/>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6778002" y="2775257"/>
            <a:ext cx="2016224" cy="682225"/>
          </a:xfrm>
          <a:prstGeom prst="roundRect">
            <a:avLst/>
          </a:prstGeom>
          <a:solidFill>
            <a:schemeClr val="tx2">
              <a:lumMod val="20000"/>
              <a:lumOff val="80000"/>
            </a:schemeClr>
          </a:solidFill>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000" dirty="0" smtClean="0">
                <a:solidFill>
                  <a:schemeClr val="tx2"/>
                </a:solidFill>
              </a:rPr>
              <a:t>Civilno društvo </a:t>
            </a:r>
            <a:endParaRPr lang="hr-HR" sz="2000" dirty="0">
              <a:solidFill>
                <a:schemeClr val="tx2"/>
              </a:solidFill>
            </a:endParaRPr>
          </a:p>
        </p:txBody>
      </p:sp>
      <p:cxnSp>
        <p:nvCxnSpPr>
          <p:cNvPr id="21" name="Straight Arrow Connector 20"/>
          <p:cNvCxnSpPr/>
          <p:nvPr/>
        </p:nvCxnSpPr>
        <p:spPr>
          <a:xfrm>
            <a:off x="5000448" y="2082484"/>
            <a:ext cx="1875808" cy="450092"/>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6228023"/>
      </p:ext>
    </p:extLst>
  </p:cSld>
  <p:clrMapOvr>
    <a:masterClrMapping/>
  </p:clrMapOvr>
  <p:transition spd="med"/>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60648"/>
            <a:ext cx="6552727" cy="1656184"/>
          </a:xfrm>
        </p:spPr>
        <p:txBody>
          <a:bodyPr>
            <a:noAutofit/>
          </a:bodyPr>
          <a:lstStyle/>
          <a:p>
            <a:r>
              <a:rPr lang="hr-HR" sz="3200" dirty="0" smtClean="0">
                <a:solidFill>
                  <a:srgbClr val="002060"/>
                </a:solidFill>
                <a:effectLst>
                  <a:outerShdw blurRad="38100" dist="38100" dir="2700000" algn="tl">
                    <a:srgbClr val="000000">
                      <a:alpha val="43137"/>
                    </a:srgbClr>
                  </a:outerShdw>
                </a:effectLst>
                <a:latin typeface="+mn-lt"/>
              </a:rPr>
              <a:t>Prijavni obrazac A</a:t>
            </a:r>
            <a:br>
              <a:rPr lang="hr-HR" sz="3200" dirty="0" smtClean="0">
                <a:solidFill>
                  <a:srgbClr val="002060"/>
                </a:solidFill>
                <a:effectLst>
                  <a:outerShdw blurRad="38100" dist="38100" dir="2700000" algn="tl">
                    <a:srgbClr val="000000">
                      <a:alpha val="43137"/>
                    </a:srgbClr>
                  </a:outerShdw>
                </a:effectLst>
                <a:latin typeface="+mn-lt"/>
              </a:rPr>
            </a:br>
            <a:endParaRPr lang="en-GB" sz="3200" dirty="0">
              <a:solidFill>
                <a:srgbClr val="00206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2571745"/>
            <a:ext cx="8229600" cy="3286148"/>
          </a:xfrm>
        </p:spPr>
        <p:txBody>
          <a:bodyPr>
            <a:normAutofit/>
          </a:bodyPr>
          <a:lstStyle/>
          <a:p>
            <a:pPr>
              <a:buFont typeface="Wingdings" panose="05000000000000000000" pitchFamily="2" charset="2"/>
              <a:buChar char="ü"/>
            </a:pPr>
            <a:r>
              <a:rPr lang="en-GB" sz="2400" dirty="0" err="1" smtClean="0">
                <a:solidFill>
                  <a:srgbClr val="002060"/>
                </a:solidFill>
              </a:rPr>
              <a:t>Obrazac</a:t>
            </a:r>
            <a:r>
              <a:rPr lang="en-GB" sz="2400" dirty="0" smtClean="0">
                <a:solidFill>
                  <a:srgbClr val="002060"/>
                </a:solidFill>
              </a:rPr>
              <a:t> </a:t>
            </a:r>
            <a:r>
              <a:rPr lang="en-GB" sz="2400" dirty="0">
                <a:solidFill>
                  <a:srgbClr val="002060"/>
                </a:solidFill>
              </a:rPr>
              <a:t>za </a:t>
            </a:r>
            <a:r>
              <a:rPr lang="en-GB" sz="2400" dirty="0" err="1">
                <a:solidFill>
                  <a:srgbClr val="002060"/>
                </a:solidFill>
              </a:rPr>
              <a:t>prijavu</a:t>
            </a:r>
            <a:r>
              <a:rPr lang="en-GB" sz="2400" dirty="0">
                <a:solidFill>
                  <a:srgbClr val="002060"/>
                </a:solidFill>
              </a:rPr>
              <a:t>, </a:t>
            </a:r>
            <a:r>
              <a:rPr lang="en-GB" sz="2400" dirty="0" err="1">
                <a:solidFill>
                  <a:srgbClr val="002060"/>
                </a:solidFill>
              </a:rPr>
              <a:t>opći</a:t>
            </a:r>
            <a:r>
              <a:rPr lang="en-GB" sz="2400" dirty="0">
                <a:solidFill>
                  <a:srgbClr val="002060"/>
                </a:solidFill>
              </a:rPr>
              <a:t> </a:t>
            </a:r>
            <a:r>
              <a:rPr lang="en-GB" sz="2400" dirty="0" err="1">
                <a:solidFill>
                  <a:srgbClr val="002060"/>
                </a:solidFill>
              </a:rPr>
              <a:t>dio</a:t>
            </a:r>
            <a:r>
              <a:rPr lang="en-GB" sz="2400" dirty="0">
                <a:solidFill>
                  <a:srgbClr val="002060"/>
                </a:solidFill>
              </a:rPr>
              <a:t> (A) s </a:t>
            </a:r>
            <a:r>
              <a:rPr lang="en-GB" sz="2400" dirty="0" err="1">
                <a:solidFill>
                  <a:srgbClr val="002060"/>
                </a:solidFill>
              </a:rPr>
              <a:t>uputama</a:t>
            </a:r>
            <a:r>
              <a:rPr lang="en-GB" sz="2400" dirty="0">
                <a:solidFill>
                  <a:srgbClr val="002060"/>
                </a:solidFill>
              </a:rPr>
              <a:t> za </a:t>
            </a:r>
            <a:r>
              <a:rPr lang="en-GB" sz="2400" dirty="0" err="1">
                <a:solidFill>
                  <a:srgbClr val="002060"/>
                </a:solidFill>
              </a:rPr>
              <a:t>popunjavanje</a:t>
            </a:r>
            <a:r>
              <a:rPr lang="en-GB" sz="2400" dirty="0">
                <a:solidFill>
                  <a:srgbClr val="002060"/>
                </a:solidFill>
              </a:rPr>
              <a:t> </a:t>
            </a:r>
            <a:endParaRPr lang="hr-HR" sz="2400" dirty="0" smtClean="0">
              <a:solidFill>
                <a:srgbClr val="002060"/>
              </a:solidFill>
            </a:endParaRPr>
          </a:p>
          <a:p>
            <a:pPr>
              <a:buFont typeface="Wingdings" panose="05000000000000000000" pitchFamily="2" charset="2"/>
              <a:buChar char="ü"/>
            </a:pPr>
            <a:r>
              <a:rPr lang="en-GB" sz="2400" dirty="0" err="1" smtClean="0">
                <a:solidFill>
                  <a:srgbClr val="002060"/>
                </a:solidFill>
              </a:rPr>
              <a:t>Dio</a:t>
            </a:r>
            <a:r>
              <a:rPr lang="en-GB" sz="2400" dirty="0" smtClean="0">
                <a:solidFill>
                  <a:srgbClr val="002060"/>
                </a:solidFill>
              </a:rPr>
              <a:t> </a:t>
            </a:r>
            <a:r>
              <a:rPr lang="en-GB" sz="2400" dirty="0">
                <a:solidFill>
                  <a:srgbClr val="002060"/>
                </a:solidFill>
              </a:rPr>
              <a:t>(A) je </a:t>
            </a:r>
            <a:r>
              <a:rPr lang="en-GB" sz="2400" dirty="0" err="1">
                <a:solidFill>
                  <a:srgbClr val="002060"/>
                </a:solidFill>
              </a:rPr>
              <a:t>standardan</a:t>
            </a:r>
            <a:r>
              <a:rPr lang="en-GB" sz="2400" dirty="0">
                <a:solidFill>
                  <a:srgbClr val="002060"/>
                </a:solidFill>
              </a:rPr>
              <a:t> i </a:t>
            </a:r>
            <a:r>
              <a:rPr lang="en-GB" sz="2400" dirty="0" err="1">
                <a:solidFill>
                  <a:srgbClr val="002060"/>
                </a:solidFill>
              </a:rPr>
              <a:t>identičan</a:t>
            </a:r>
            <a:r>
              <a:rPr lang="en-GB" sz="2400" dirty="0">
                <a:solidFill>
                  <a:srgbClr val="002060"/>
                </a:solidFill>
              </a:rPr>
              <a:t> za sve </a:t>
            </a:r>
            <a:r>
              <a:rPr lang="en-GB" sz="2400" dirty="0" err="1">
                <a:solidFill>
                  <a:srgbClr val="002060"/>
                </a:solidFill>
              </a:rPr>
              <a:t>projekte</a:t>
            </a:r>
            <a:r>
              <a:rPr lang="en-GB" sz="2400" dirty="0">
                <a:solidFill>
                  <a:srgbClr val="002060"/>
                </a:solidFill>
              </a:rPr>
              <a:t> koji se </a:t>
            </a:r>
            <a:r>
              <a:rPr lang="en-GB" sz="2400" dirty="0" err="1">
                <a:solidFill>
                  <a:srgbClr val="002060"/>
                </a:solidFill>
              </a:rPr>
              <a:t>financiraju</a:t>
            </a:r>
            <a:r>
              <a:rPr lang="en-GB" sz="2400" dirty="0">
                <a:solidFill>
                  <a:srgbClr val="002060"/>
                </a:solidFill>
              </a:rPr>
              <a:t> u </a:t>
            </a:r>
            <a:r>
              <a:rPr lang="en-GB" sz="2400" dirty="0" err="1">
                <a:solidFill>
                  <a:srgbClr val="002060"/>
                </a:solidFill>
              </a:rPr>
              <a:t>okviru</a:t>
            </a:r>
            <a:r>
              <a:rPr lang="en-GB" sz="2400" dirty="0">
                <a:solidFill>
                  <a:srgbClr val="002060"/>
                </a:solidFill>
              </a:rPr>
              <a:t> </a:t>
            </a:r>
            <a:r>
              <a:rPr lang="en-GB" sz="2400" dirty="0" err="1">
                <a:solidFill>
                  <a:srgbClr val="002060"/>
                </a:solidFill>
              </a:rPr>
              <a:t>Operativnih</a:t>
            </a:r>
            <a:r>
              <a:rPr lang="en-GB" sz="2400" dirty="0">
                <a:solidFill>
                  <a:srgbClr val="002060"/>
                </a:solidFill>
              </a:rPr>
              <a:t> </a:t>
            </a:r>
            <a:r>
              <a:rPr lang="en-GB" sz="2400" dirty="0" err="1">
                <a:solidFill>
                  <a:srgbClr val="002060"/>
                </a:solidFill>
              </a:rPr>
              <a:t>programa</a:t>
            </a:r>
            <a:r>
              <a:rPr lang="en-GB" sz="2200" dirty="0">
                <a:solidFill>
                  <a:srgbClr val="002060"/>
                </a:solidFill>
              </a:rPr>
              <a:t>.</a:t>
            </a:r>
          </a:p>
        </p:txBody>
      </p:sp>
    </p:spTree>
    <p:extLst>
      <p:ext uri="{BB962C8B-B14F-4D97-AF65-F5344CB8AC3E}">
        <p14:creationId xmlns:p14="http://schemas.microsoft.com/office/powerpoint/2010/main" val="298599890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188640"/>
            <a:ext cx="6552728" cy="1224136"/>
          </a:xfrm>
        </p:spPr>
        <p:txBody>
          <a:bodyPr>
            <a:normAutofit/>
          </a:bodyPr>
          <a:lstStyle/>
          <a:p>
            <a:r>
              <a:rPr lang="hr-HR" sz="3200" dirty="0" smtClean="0">
                <a:solidFill>
                  <a:srgbClr val="002060"/>
                </a:solidFill>
                <a:effectLst>
                  <a:outerShdw blurRad="38100" dist="38100" dir="2700000" algn="tl">
                    <a:srgbClr val="000000">
                      <a:alpha val="43137"/>
                    </a:srgbClr>
                  </a:outerShdw>
                </a:effectLst>
              </a:rPr>
              <a:t>Prijavni obrazac A</a:t>
            </a:r>
            <a:endParaRPr lang="hr-HR" sz="3200"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16619" y="1844824"/>
            <a:ext cx="8229600" cy="4137323"/>
          </a:xfrm>
        </p:spPr>
        <p:txBody>
          <a:bodyPr/>
          <a:lstStyle/>
          <a:p>
            <a:pPr marL="0" indent="0" algn="ctr">
              <a:buNone/>
            </a:pPr>
            <a:r>
              <a:rPr lang="hr-HR" sz="2400" dirty="0" smtClean="0">
                <a:hlinkClick r:id="rId2"/>
              </a:rPr>
              <a:t>https://scf-wf.mrrfeu.hr/ap</a:t>
            </a:r>
            <a:endParaRPr lang="hr-HR" sz="2400" dirty="0" smtClean="0"/>
          </a:p>
          <a:p>
            <a:pPr algn="ctr"/>
            <a:endParaRPr lang="hr-HR" dirty="0"/>
          </a:p>
        </p:txBody>
      </p:sp>
      <p:pic>
        <p:nvPicPr>
          <p:cNvPr id="4" name="Picture 3">
            <a:hlinkClick r:id="rId2"/>
          </p:cNvPr>
          <p:cNvPicPr>
            <a:picLocks noChangeAspect="1"/>
          </p:cNvPicPr>
          <p:nvPr/>
        </p:nvPicPr>
        <p:blipFill>
          <a:blip r:embed="rId3"/>
          <a:stretch>
            <a:fillRect/>
          </a:stretch>
        </p:blipFill>
        <p:spPr>
          <a:xfrm>
            <a:off x="530399" y="2731878"/>
            <a:ext cx="8002041" cy="4572595"/>
          </a:xfrm>
          <a:prstGeom prst="rect">
            <a:avLst/>
          </a:prstGeom>
        </p:spPr>
      </p:pic>
    </p:spTree>
    <p:extLst>
      <p:ext uri="{BB962C8B-B14F-4D97-AF65-F5344CB8AC3E}">
        <p14:creationId xmlns:p14="http://schemas.microsoft.com/office/powerpoint/2010/main" val="205711962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187624" y="274638"/>
            <a:ext cx="7416823" cy="1138138"/>
          </a:xfrm>
        </p:spPr>
        <p:txBody>
          <a:bodyPr>
            <a:normAutofit/>
          </a:bodyPr>
          <a:lstStyle/>
          <a:p>
            <a:r>
              <a:rPr lang="hr-HR" sz="3200" dirty="0" smtClean="0">
                <a:solidFill>
                  <a:srgbClr val="002060"/>
                </a:solidFill>
                <a:effectLst>
                  <a:outerShdw blurRad="38100" dist="38100" dir="2700000" algn="tl">
                    <a:srgbClr val="000000">
                      <a:alpha val="43137"/>
                    </a:srgbClr>
                  </a:outerShdw>
                </a:effectLst>
              </a:rPr>
              <a:t>Prijavni obrazac A</a:t>
            </a:r>
            <a:endParaRPr lang="hr-HR" sz="3200" dirty="0">
              <a:solidFill>
                <a:srgbClr val="002060"/>
              </a:solidFill>
              <a:latin typeface="+mn-lt"/>
            </a:endParaRPr>
          </a:p>
        </p:txBody>
      </p:sp>
      <p:sp>
        <p:nvSpPr>
          <p:cNvPr id="3" name="Rezervirano mjesto sadržaja 2"/>
          <p:cNvSpPr>
            <a:spLocks noGrp="1"/>
          </p:cNvSpPr>
          <p:nvPr>
            <p:ph idx="1"/>
          </p:nvPr>
        </p:nvSpPr>
        <p:spPr>
          <a:xfrm>
            <a:off x="467544" y="1988840"/>
            <a:ext cx="8229600" cy="4425355"/>
          </a:xfrm>
        </p:spPr>
        <p:txBody>
          <a:bodyPr>
            <a:normAutofit fontScale="92500" lnSpcReduction="20000"/>
          </a:bodyPr>
          <a:lstStyle/>
          <a:p>
            <a:pPr marL="0" indent="0" algn="ctr">
              <a:buNone/>
            </a:pPr>
            <a:r>
              <a:rPr lang="hr-HR" sz="2400" u="sng" dirty="0">
                <a:hlinkClick r:id="rId2"/>
              </a:rPr>
              <a:t>https://</a:t>
            </a:r>
            <a:r>
              <a:rPr lang="hr-HR" sz="2400" u="sng" dirty="0" smtClean="0">
                <a:hlinkClick r:id="rId2"/>
              </a:rPr>
              <a:t>scf-wf.mrrfeu.hr/ap</a:t>
            </a:r>
            <a:r>
              <a:rPr lang="hr-HR" sz="2400" dirty="0"/>
              <a:t> </a:t>
            </a:r>
            <a:endParaRPr lang="hr-HR" sz="2400" b="1" dirty="0" smtClean="0">
              <a:solidFill>
                <a:srgbClr val="002060"/>
              </a:solidFill>
            </a:endParaRPr>
          </a:p>
          <a:p>
            <a:pPr marL="0" indent="0">
              <a:buNone/>
            </a:pPr>
            <a:r>
              <a:rPr lang="hr-HR" sz="2400" b="1" dirty="0" smtClean="0">
                <a:solidFill>
                  <a:srgbClr val="002060"/>
                </a:solidFill>
              </a:rPr>
              <a:t>Sadržaj :</a:t>
            </a:r>
          </a:p>
          <a:p>
            <a:pPr>
              <a:buFont typeface="Wingdings" panose="05000000000000000000" pitchFamily="2" charset="2"/>
              <a:buChar char="ü"/>
            </a:pPr>
            <a:r>
              <a:rPr lang="hr-HR" sz="2100" dirty="0" smtClean="0">
                <a:solidFill>
                  <a:srgbClr val="002060"/>
                </a:solidFill>
              </a:rPr>
              <a:t>opći podaci o projektu</a:t>
            </a:r>
          </a:p>
          <a:p>
            <a:pPr>
              <a:buFont typeface="Wingdings" panose="05000000000000000000" pitchFamily="2" charset="2"/>
              <a:buChar char="ü"/>
            </a:pPr>
            <a:r>
              <a:rPr lang="hr-HR" sz="2100" dirty="0" smtClean="0">
                <a:solidFill>
                  <a:srgbClr val="002060"/>
                </a:solidFill>
              </a:rPr>
              <a:t>opći podaci o prijavitelju </a:t>
            </a:r>
          </a:p>
          <a:p>
            <a:pPr>
              <a:buFont typeface="Wingdings" panose="05000000000000000000" pitchFamily="2" charset="2"/>
              <a:buChar char="ü"/>
            </a:pPr>
            <a:r>
              <a:rPr lang="hr-HR" sz="2100" dirty="0" smtClean="0">
                <a:solidFill>
                  <a:srgbClr val="002060"/>
                </a:solidFill>
              </a:rPr>
              <a:t>podaci o projektnom partneru/partnerima</a:t>
            </a:r>
          </a:p>
          <a:p>
            <a:pPr>
              <a:buFont typeface="Wingdings" panose="05000000000000000000" pitchFamily="2" charset="2"/>
              <a:buChar char="ü"/>
            </a:pPr>
            <a:r>
              <a:rPr lang="hr-HR" sz="2100" dirty="0" smtClean="0">
                <a:solidFill>
                  <a:srgbClr val="002060"/>
                </a:solidFill>
              </a:rPr>
              <a:t>podaci o lokaciji projekta </a:t>
            </a:r>
          </a:p>
          <a:p>
            <a:pPr>
              <a:buFont typeface="Wingdings" panose="05000000000000000000" pitchFamily="2" charset="2"/>
              <a:buChar char="ü"/>
            </a:pPr>
            <a:r>
              <a:rPr lang="hr-HR" sz="2100" dirty="0" smtClean="0">
                <a:solidFill>
                  <a:srgbClr val="002060"/>
                </a:solidFill>
              </a:rPr>
              <a:t>kratki opis projekta </a:t>
            </a:r>
          </a:p>
          <a:p>
            <a:pPr>
              <a:buFont typeface="Wingdings" panose="05000000000000000000" pitchFamily="2" charset="2"/>
              <a:buChar char="ü"/>
            </a:pPr>
            <a:r>
              <a:rPr lang="hr-HR" sz="2100" dirty="0" smtClean="0">
                <a:solidFill>
                  <a:srgbClr val="002060"/>
                </a:solidFill>
              </a:rPr>
              <a:t>obrazloženje projekta </a:t>
            </a:r>
          </a:p>
          <a:p>
            <a:pPr>
              <a:buFont typeface="Wingdings" panose="05000000000000000000" pitchFamily="2" charset="2"/>
              <a:buChar char="ü"/>
            </a:pPr>
            <a:r>
              <a:rPr lang="hr-HR" sz="2100" dirty="0" smtClean="0">
                <a:solidFill>
                  <a:srgbClr val="002060"/>
                </a:solidFill>
              </a:rPr>
              <a:t>elementi projekta i proračun </a:t>
            </a:r>
          </a:p>
          <a:p>
            <a:pPr>
              <a:buFont typeface="Wingdings" panose="05000000000000000000" pitchFamily="2" charset="2"/>
              <a:buChar char="ü"/>
            </a:pPr>
            <a:r>
              <a:rPr lang="hr-HR" sz="2100" dirty="0" smtClean="0">
                <a:solidFill>
                  <a:srgbClr val="002060"/>
                </a:solidFill>
              </a:rPr>
              <a:t>ukupni troškovi projekta </a:t>
            </a:r>
          </a:p>
          <a:p>
            <a:pPr>
              <a:buFont typeface="Wingdings" panose="05000000000000000000" pitchFamily="2" charset="2"/>
              <a:buChar char="ü"/>
            </a:pPr>
            <a:r>
              <a:rPr lang="hr-HR" sz="2100" dirty="0" smtClean="0">
                <a:solidFill>
                  <a:srgbClr val="002060"/>
                </a:solidFill>
              </a:rPr>
              <a:t>izvor financiranja prihvatljivih troškova projekta  </a:t>
            </a:r>
          </a:p>
          <a:p>
            <a:pPr>
              <a:buFont typeface="Wingdings" panose="05000000000000000000" pitchFamily="2" charset="2"/>
              <a:buChar char="ü"/>
            </a:pPr>
            <a:r>
              <a:rPr lang="hr-HR" sz="2100" dirty="0" smtClean="0">
                <a:solidFill>
                  <a:srgbClr val="002060"/>
                </a:solidFill>
              </a:rPr>
              <a:t>de </a:t>
            </a:r>
            <a:r>
              <a:rPr lang="hr-HR" sz="2100" dirty="0" err="1" smtClean="0">
                <a:solidFill>
                  <a:srgbClr val="002060"/>
                </a:solidFill>
              </a:rPr>
              <a:t>minimis</a:t>
            </a:r>
            <a:endParaRPr lang="hr-HR" sz="2100" dirty="0" smtClean="0">
              <a:solidFill>
                <a:srgbClr val="002060"/>
              </a:solidFill>
            </a:endParaRPr>
          </a:p>
          <a:p>
            <a:pPr>
              <a:buFont typeface="Wingdings" panose="05000000000000000000" pitchFamily="2" charset="2"/>
              <a:buChar char="ü"/>
            </a:pPr>
            <a:r>
              <a:rPr lang="hr-HR" sz="2100" dirty="0" smtClean="0">
                <a:solidFill>
                  <a:srgbClr val="002060"/>
                </a:solidFill>
              </a:rPr>
              <a:t>horizontalne teme</a:t>
            </a:r>
          </a:p>
          <a:p>
            <a:pPr>
              <a:buFont typeface="Wingdings" panose="05000000000000000000" pitchFamily="2" charset="2"/>
              <a:buChar char="ü"/>
            </a:pPr>
            <a:r>
              <a:rPr lang="hr-HR" sz="2100" dirty="0" smtClean="0">
                <a:solidFill>
                  <a:srgbClr val="002060"/>
                </a:solidFill>
              </a:rPr>
              <a:t>promidžbene mjere </a:t>
            </a:r>
          </a:p>
          <a:p>
            <a:endParaRPr lang="hr-HR" dirty="0">
              <a:solidFill>
                <a:srgbClr val="002060"/>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274638"/>
            <a:ext cx="6624735" cy="2218258"/>
          </a:xfrm>
        </p:spPr>
        <p:txBody>
          <a:bodyPr>
            <a:normAutofit/>
          </a:bodyPr>
          <a:lstStyle/>
          <a:p>
            <a:r>
              <a:rPr lang="hr-HR" sz="3200" dirty="0">
                <a:solidFill>
                  <a:srgbClr val="002060"/>
                </a:solidFill>
                <a:effectLst>
                  <a:outerShdw blurRad="38100" dist="38100" dir="2700000" algn="tl">
                    <a:srgbClr val="000000">
                      <a:alpha val="43137"/>
                    </a:srgbClr>
                  </a:outerShdw>
                </a:effectLst>
              </a:rPr>
              <a:t>Prijavni obrazac </a:t>
            </a:r>
            <a:r>
              <a:rPr lang="hr-HR" sz="3200" dirty="0" smtClean="0">
                <a:solidFill>
                  <a:srgbClr val="002060"/>
                </a:solidFill>
                <a:effectLst>
                  <a:outerShdw blurRad="38100" dist="38100" dir="2700000" algn="tl">
                    <a:srgbClr val="000000">
                      <a:alpha val="43137"/>
                    </a:srgbClr>
                  </a:outerShdw>
                </a:effectLst>
              </a:rPr>
              <a:t>B</a:t>
            </a:r>
            <a:br>
              <a:rPr lang="hr-HR" sz="3200" dirty="0" smtClean="0">
                <a:solidFill>
                  <a:srgbClr val="002060"/>
                </a:solidFill>
                <a:effectLst>
                  <a:outerShdw blurRad="38100" dist="38100" dir="2700000" algn="tl">
                    <a:srgbClr val="000000">
                      <a:alpha val="43137"/>
                    </a:srgbClr>
                  </a:outerShdw>
                </a:effectLst>
              </a:rPr>
            </a:br>
            <a:r>
              <a:rPr lang="hr-HR" sz="3200" dirty="0" smtClean="0">
                <a:solidFill>
                  <a:srgbClr val="002060"/>
                </a:solidFill>
                <a:effectLst>
                  <a:outerShdw blurRad="38100" dist="38100" dir="2700000" algn="tl">
                    <a:srgbClr val="000000">
                      <a:alpha val="43137"/>
                    </a:srgbClr>
                  </a:outerShdw>
                </a:effectLst>
              </a:rPr>
              <a:t/>
            </a:r>
            <a:br>
              <a:rPr lang="hr-HR" sz="3200" dirty="0" smtClean="0">
                <a:solidFill>
                  <a:srgbClr val="002060"/>
                </a:solidFill>
                <a:effectLst>
                  <a:outerShdw blurRad="38100" dist="38100" dir="2700000" algn="tl">
                    <a:srgbClr val="000000">
                      <a:alpha val="43137"/>
                    </a:srgbClr>
                  </a:outerShdw>
                </a:effectLst>
              </a:rPr>
            </a:br>
            <a:r>
              <a:rPr lang="hr-HR" sz="3200" dirty="0">
                <a:solidFill>
                  <a:srgbClr val="002060"/>
                </a:solidFill>
                <a:effectLst>
                  <a:outerShdw blurRad="38100" dist="38100" dir="2700000" algn="tl">
                    <a:srgbClr val="000000">
                      <a:alpha val="43137"/>
                    </a:srgbClr>
                  </a:outerShdw>
                </a:effectLst>
              </a:rPr>
              <a:t/>
            </a:r>
            <a:br>
              <a:rPr lang="hr-HR" sz="3200" dirty="0">
                <a:solidFill>
                  <a:srgbClr val="002060"/>
                </a:solidFill>
                <a:effectLst>
                  <a:outerShdw blurRad="38100" dist="38100" dir="2700000" algn="tl">
                    <a:srgbClr val="000000">
                      <a:alpha val="43137"/>
                    </a:srgbClr>
                  </a:outerShdw>
                </a:effectLst>
              </a:rPr>
            </a:br>
            <a:r>
              <a:rPr lang="hr-HR" sz="2400" dirty="0">
                <a:solidFill>
                  <a:srgbClr val="002060"/>
                </a:solidFill>
                <a:effectLst>
                  <a:outerShdw blurRad="38100" dist="38100" dir="2700000" algn="tl">
                    <a:srgbClr val="000000">
                      <a:alpha val="43137"/>
                    </a:srgbClr>
                  </a:outerShdw>
                </a:effectLst>
              </a:rPr>
              <a:t>D</a:t>
            </a:r>
            <a:r>
              <a:rPr lang="hr-HR" sz="2400" dirty="0" smtClean="0">
                <a:solidFill>
                  <a:srgbClr val="002060"/>
                </a:solidFill>
                <a:effectLst>
                  <a:outerShdw blurRad="38100" dist="38100" dir="2700000" algn="tl">
                    <a:srgbClr val="000000">
                      <a:alpha val="43137"/>
                    </a:srgbClr>
                  </a:outerShdw>
                </a:effectLst>
              </a:rPr>
              <a:t>etaljnija razrada Prijavnog obrasca A</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4511619"/>
              </p:ext>
            </p:extLst>
          </p:nvPr>
        </p:nvGraphicFramePr>
        <p:xfrm>
          <a:off x="446855" y="2492896"/>
          <a:ext cx="8229600" cy="3744416"/>
        </p:xfrm>
        <a:graphic>
          <a:graphicData uri="http://schemas.openxmlformats.org/drawingml/2006/table">
            <a:tbl>
              <a:tblPr firstRow="1" bandRow="1">
                <a:tableStyleId>{5C22544A-7EE6-4342-B048-85BDC9FD1C3A}</a:tableStyleId>
              </a:tblPr>
              <a:tblGrid>
                <a:gridCol w="2743200"/>
                <a:gridCol w="2743200"/>
                <a:gridCol w="2743200"/>
              </a:tblGrid>
              <a:tr h="494290">
                <a:tc>
                  <a:txBody>
                    <a:bodyPr/>
                    <a:lstStyle/>
                    <a:p>
                      <a:r>
                        <a:rPr lang="hr-HR" b="0" baseline="0" dirty="0" smtClean="0">
                          <a:solidFill>
                            <a:srgbClr val="002060"/>
                          </a:solidFill>
                        </a:rPr>
                        <a:t>Prijavni obrazac A</a:t>
                      </a:r>
                      <a:endParaRPr lang="en-GB" b="0" dirty="0">
                        <a:solidFill>
                          <a:srgbClr val="002060"/>
                        </a:solidFill>
                      </a:endParaRPr>
                    </a:p>
                  </a:txBody>
                  <a:tcPr/>
                </a:tc>
                <a:tc>
                  <a:txBody>
                    <a:bodyPr/>
                    <a:lstStyle/>
                    <a:p>
                      <a:r>
                        <a:rPr lang="hr-HR" b="1" dirty="0" smtClean="0">
                          <a:solidFill>
                            <a:srgbClr val="002060"/>
                          </a:solidFill>
                        </a:rPr>
                        <a:t>Prijavni obrazac B</a:t>
                      </a:r>
                      <a:endParaRPr lang="en-GB" b="1" dirty="0">
                        <a:solidFill>
                          <a:srgbClr val="002060"/>
                        </a:solidFill>
                      </a:endParaRPr>
                    </a:p>
                  </a:txBody>
                  <a:tcPr/>
                </a:tc>
                <a:tc>
                  <a:txBody>
                    <a:bodyPr/>
                    <a:lstStyle/>
                    <a:p>
                      <a:r>
                        <a:rPr lang="hr-HR" b="0" dirty="0" smtClean="0">
                          <a:solidFill>
                            <a:srgbClr val="002060"/>
                          </a:solidFill>
                        </a:rPr>
                        <a:t>Kriterij</a:t>
                      </a:r>
                      <a:r>
                        <a:rPr lang="hr-HR" b="0" baseline="0" dirty="0" smtClean="0">
                          <a:solidFill>
                            <a:srgbClr val="002060"/>
                          </a:solidFill>
                        </a:rPr>
                        <a:t> odabira</a:t>
                      </a:r>
                      <a:endParaRPr lang="en-GB" b="0" dirty="0">
                        <a:solidFill>
                          <a:srgbClr val="002060"/>
                        </a:solidFill>
                      </a:endParaRPr>
                    </a:p>
                  </a:txBody>
                  <a:tcPr/>
                </a:tc>
              </a:tr>
              <a:tr h="975038">
                <a:tc>
                  <a:txBody>
                    <a:bodyPr/>
                    <a:lstStyle/>
                    <a:p>
                      <a:r>
                        <a:rPr lang="hr-HR" sz="1600" dirty="0" smtClean="0">
                          <a:solidFill>
                            <a:srgbClr val="002060"/>
                          </a:solidFill>
                        </a:rPr>
                        <a:t>Svrha i opravdanost</a:t>
                      </a:r>
                      <a:endParaRPr lang="en-GB" sz="1600" dirty="0">
                        <a:solidFill>
                          <a:srgbClr val="002060"/>
                        </a:solidFill>
                      </a:endParaRPr>
                    </a:p>
                  </a:txBody>
                  <a:tcPr/>
                </a:tc>
                <a:tc>
                  <a:txBody>
                    <a:bodyPr/>
                    <a:lstStyle/>
                    <a:p>
                      <a:r>
                        <a:rPr lang="hr-HR" sz="1600" b="1" dirty="0" smtClean="0">
                          <a:solidFill>
                            <a:srgbClr val="002060"/>
                          </a:solidFill>
                        </a:rPr>
                        <a:t>Relevantnost projektnog</a:t>
                      </a:r>
                      <a:r>
                        <a:rPr lang="hr-HR" sz="1600" b="1" baseline="0" dirty="0" smtClean="0">
                          <a:solidFill>
                            <a:srgbClr val="002060"/>
                          </a:solidFill>
                        </a:rPr>
                        <a:t> prijedloga</a:t>
                      </a:r>
                      <a:endParaRPr lang="en-GB" sz="1600" b="1" dirty="0">
                        <a:solidFill>
                          <a:srgbClr val="002060"/>
                        </a:solidFill>
                      </a:endParaRPr>
                    </a:p>
                  </a:txBody>
                  <a:tcPr/>
                </a:tc>
                <a:tc>
                  <a:txBody>
                    <a:bodyPr/>
                    <a:lstStyle/>
                    <a:p>
                      <a:r>
                        <a:rPr lang="hr-HR" sz="1400" dirty="0" smtClean="0">
                          <a:solidFill>
                            <a:srgbClr val="002060"/>
                          </a:solidFill>
                        </a:rPr>
                        <a:t>Relevantnost projektnog</a:t>
                      </a:r>
                      <a:r>
                        <a:rPr lang="hr-HR" sz="1400" baseline="0" dirty="0" smtClean="0">
                          <a:solidFill>
                            <a:srgbClr val="002060"/>
                          </a:solidFill>
                        </a:rPr>
                        <a:t> prijedloga: 1.1., 1.2., 1.3.</a:t>
                      </a:r>
                    </a:p>
                    <a:p>
                      <a:r>
                        <a:rPr lang="hr-HR" sz="1400" baseline="0" dirty="0" smtClean="0">
                          <a:solidFill>
                            <a:srgbClr val="002060"/>
                          </a:solidFill>
                        </a:rPr>
                        <a:t>Održivost projekta 3.1</a:t>
                      </a:r>
                      <a:endParaRPr lang="en-GB" sz="1400" dirty="0">
                        <a:solidFill>
                          <a:srgbClr val="002060"/>
                        </a:solidFill>
                      </a:endParaRPr>
                    </a:p>
                  </a:txBody>
                  <a:tcPr/>
                </a:tc>
              </a:tr>
              <a:tr h="1137544">
                <a:tc>
                  <a:txBody>
                    <a:bodyPr/>
                    <a:lstStyle/>
                    <a:p>
                      <a:r>
                        <a:rPr lang="hr-HR" sz="1400" dirty="0" smtClean="0">
                          <a:solidFill>
                            <a:srgbClr val="002060"/>
                          </a:solidFill>
                        </a:rPr>
                        <a:t>Informacija o provedbenim kapacitetima prijaviteljima i odabiru partnera</a:t>
                      </a:r>
                      <a:r>
                        <a:rPr lang="hr-HR" sz="1400" baseline="0" dirty="0" smtClean="0">
                          <a:solidFill>
                            <a:srgbClr val="002060"/>
                          </a:solidFill>
                        </a:rPr>
                        <a:t> </a:t>
                      </a:r>
                      <a:endParaRPr lang="en-GB" sz="1400" dirty="0">
                        <a:solidFill>
                          <a:srgbClr val="002060"/>
                        </a:solidFill>
                      </a:endParaRPr>
                    </a:p>
                  </a:txBody>
                  <a:tcPr/>
                </a:tc>
                <a:tc>
                  <a:txBody>
                    <a:bodyPr/>
                    <a:lstStyle/>
                    <a:p>
                      <a:r>
                        <a:rPr lang="hr-HR" sz="1600" b="1" dirty="0" smtClean="0">
                          <a:solidFill>
                            <a:srgbClr val="002060"/>
                          </a:solidFill>
                        </a:rPr>
                        <a:t>Provedbeni</a:t>
                      </a:r>
                      <a:r>
                        <a:rPr lang="hr-HR" sz="1600" b="1" baseline="0" dirty="0" smtClean="0">
                          <a:solidFill>
                            <a:srgbClr val="002060"/>
                          </a:solidFill>
                        </a:rPr>
                        <a:t> kapaciteti prijavitelja i partnera</a:t>
                      </a:r>
                      <a:endParaRPr lang="en-GB" sz="1600" b="1"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1600" dirty="0" smtClean="0">
                          <a:solidFill>
                            <a:srgbClr val="002060"/>
                          </a:solidFill>
                        </a:rPr>
                        <a:t>Provedbeni</a:t>
                      </a:r>
                      <a:r>
                        <a:rPr lang="hr-HR" sz="1600" baseline="0" dirty="0" smtClean="0">
                          <a:solidFill>
                            <a:srgbClr val="002060"/>
                          </a:solidFill>
                        </a:rPr>
                        <a:t> kapaciteti prijavitelja i partnera: 2.1., 2.2.</a:t>
                      </a:r>
                      <a:endParaRPr lang="en-GB" sz="1600" dirty="0" smtClean="0">
                        <a:solidFill>
                          <a:srgbClr val="002060"/>
                        </a:solidFill>
                      </a:endParaRPr>
                    </a:p>
                    <a:p>
                      <a:endParaRPr lang="en-GB" dirty="0">
                        <a:solidFill>
                          <a:srgbClr val="002060"/>
                        </a:solidFill>
                      </a:endParaRPr>
                    </a:p>
                  </a:txBody>
                  <a:tcPr/>
                </a:tc>
              </a:tr>
              <a:tr h="1137544">
                <a:tc>
                  <a:txBody>
                    <a:bodyPr/>
                    <a:lstStyle/>
                    <a:p>
                      <a:r>
                        <a:rPr lang="hr-HR" sz="1600" dirty="0" smtClean="0">
                          <a:solidFill>
                            <a:srgbClr val="002060"/>
                          </a:solidFill>
                        </a:rPr>
                        <a:t>Obrazloženje projekta – Elementi projekta i proračun</a:t>
                      </a:r>
                      <a:endParaRPr lang="en-GB" sz="1600" dirty="0">
                        <a:solidFill>
                          <a:srgbClr val="002060"/>
                        </a:solidFill>
                      </a:endParaRPr>
                    </a:p>
                  </a:txBody>
                  <a:tcPr/>
                </a:tc>
                <a:tc>
                  <a:txBody>
                    <a:bodyPr/>
                    <a:lstStyle/>
                    <a:p>
                      <a:r>
                        <a:rPr lang="hr-HR" sz="1600" b="1" dirty="0" smtClean="0">
                          <a:solidFill>
                            <a:srgbClr val="002060"/>
                          </a:solidFill>
                        </a:rPr>
                        <a:t>Učinkovitost i izvedivost projekta</a:t>
                      </a:r>
                      <a:endParaRPr lang="en-GB" sz="1600" b="1" dirty="0">
                        <a:solidFill>
                          <a:srgbClr val="00206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1600" dirty="0" smtClean="0">
                          <a:solidFill>
                            <a:srgbClr val="002060"/>
                          </a:solidFill>
                        </a:rPr>
                        <a:t>Učinkovitost i izvedivost projekta: 4.1.</a:t>
                      </a:r>
                      <a:endParaRPr lang="en-GB" sz="1600" dirty="0" smtClean="0">
                        <a:solidFill>
                          <a:srgbClr val="002060"/>
                        </a:solidFill>
                      </a:endParaRPr>
                    </a:p>
                    <a:p>
                      <a:endParaRPr lang="en-GB" dirty="0">
                        <a:solidFill>
                          <a:srgbClr val="002060"/>
                        </a:solidFill>
                      </a:endParaRPr>
                    </a:p>
                  </a:txBody>
                  <a:tcPr/>
                </a:tc>
              </a:tr>
            </a:tbl>
          </a:graphicData>
        </a:graphic>
      </p:graphicFrame>
    </p:spTree>
    <p:extLst>
      <p:ext uri="{BB962C8B-B14F-4D97-AF65-F5344CB8AC3E}">
        <p14:creationId xmlns:p14="http://schemas.microsoft.com/office/powerpoint/2010/main" val="246565402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5013176"/>
          </a:xfrm>
        </p:spPr>
        <p:txBody>
          <a:bodyPr>
            <a:normAutofit/>
          </a:bodyPr>
          <a:lstStyle/>
          <a:p>
            <a:pPr marL="0" indent="0" algn="ctr">
              <a:buNone/>
            </a:pPr>
            <a:r>
              <a:rPr lang="hr-HR" b="1" u="sng" dirty="0" smtClean="0">
                <a:solidFill>
                  <a:srgbClr val="002060"/>
                </a:solidFill>
              </a:rPr>
              <a:t>Prijava je potpuna ako sadrži:</a:t>
            </a:r>
          </a:p>
          <a:p>
            <a:pPr algn="just">
              <a:buFont typeface="Wingdings" panose="05000000000000000000" pitchFamily="2" charset="2"/>
              <a:buChar char="Ø"/>
            </a:pPr>
            <a:r>
              <a:rPr lang="hr-HR" b="1" u="sng" dirty="0">
                <a:solidFill>
                  <a:srgbClr val="002060"/>
                </a:solidFill>
              </a:rPr>
              <a:t> </a:t>
            </a:r>
            <a:r>
              <a:rPr lang="hr-HR" sz="2600" u="sng" dirty="0">
                <a:solidFill>
                  <a:srgbClr val="002060"/>
                </a:solidFill>
              </a:rPr>
              <a:t>jednu (1) potpisanu i ovjerenu originalnu verziju u papirnatom/tiskanom obliku ispunjenu na prijavnim obrascima A i B, koji su dio natječajne dokumentacije, i koja sadržava sve zahtijevane obvezne priloge, kako je definirano u natječajnoj dokumentaciji. </a:t>
            </a:r>
            <a:endParaRPr lang="hr-HR" sz="2600" u="sng" dirty="0" smtClean="0">
              <a:solidFill>
                <a:srgbClr val="002060"/>
              </a:solidFill>
            </a:endParaRPr>
          </a:p>
          <a:p>
            <a:pPr algn="just">
              <a:buFont typeface="Wingdings" panose="05000000000000000000" pitchFamily="2" charset="2"/>
              <a:buChar char="Ø"/>
            </a:pPr>
            <a:r>
              <a:rPr lang="hr-HR" sz="2600" u="sng" dirty="0" smtClean="0">
                <a:solidFill>
                  <a:srgbClr val="002060"/>
                </a:solidFill>
              </a:rPr>
              <a:t>jednu </a:t>
            </a:r>
            <a:r>
              <a:rPr lang="hr-HR" sz="2600" u="sng" dirty="0">
                <a:solidFill>
                  <a:srgbClr val="002060"/>
                </a:solidFill>
              </a:rPr>
              <a:t>(1) elektroničku verziju izvezenog pdf. formata Prijavnog obrasca A na elektroničkom mediju za snimanje koji se može snimiti samo jednom (DVD ili CD sa oznakom R:CD/R ili DVD/R). Elektronička verzija mora biti istovjetna papirnatoj/tiskanoj verziji i pravilno označena. </a:t>
            </a:r>
            <a:endParaRPr lang="hr-HR" sz="2600" u="sng" dirty="0" smtClean="0">
              <a:solidFill>
                <a:srgbClr val="002060"/>
              </a:solidFill>
            </a:endParaRPr>
          </a:p>
        </p:txBody>
      </p:sp>
    </p:spTree>
    <p:extLst>
      <p:ext uri="{BB962C8B-B14F-4D97-AF65-F5344CB8AC3E}">
        <p14:creationId xmlns:p14="http://schemas.microsoft.com/office/powerpoint/2010/main" val="134361579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274639"/>
            <a:ext cx="7092280" cy="1138138"/>
          </a:xfrm>
        </p:spPr>
        <p:txBody>
          <a:bodyPr>
            <a:normAutofit/>
          </a:bodyPr>
          <a:lstStyle/>
          <a:p>
            <a:r>
              <a:rPr lang="hr-HR" sz="3000" dirty="0">
                <a:solidFill>
                  <a:srgbClr val="002060"/>
                </a:solidFill>
                <a:effectLst>
                  <a:outerShdw blurRad="38100" dist="38100" dir="2700000" algn="tl">
                    <a:srgbClr val="000000">
                      <a:alpha val="43137"/>
                    </a:srgbClr>
                  </a:outerShdw>
                </a:effectLst>
              </a:rPr>
              <a:t>Indikativni raspored procesa prijave i odabira</a:t>
            </a:r>
            <a:endParaRPr lang="en-GB" sz="3000" dirty="0"/>
          </a:p>
        </p:txBody>
      </p:sp>
      <p:sp>
        <p:nvSpPr>
          <p:cNvPr id="3" name="Content Placeholder 2"/>
          <p:cNvSpPr>
            <a:spLocks noGrp="1"/>
          </p:cNvSpPr>
          <p:nvPr>
            <p:ph idx="1"/>
          </p:nvPr>
        </p:nvSpPr>
        <p:spPr/>
        <p:txBody>
          <a:bodyPr/>
          <a:lstStyle/>
          <a:p>
            <a:endParaRPr lang="en-GB" dirty="0"/>
          </a:p>
        </p:txBody>
      </p:sp>
      <p:graphicFrame>
        <p:nvGraphicFramePr>
          <p:cNvPr id="4" name="Content Placeholder 3"/>
          <p:cNvGraphicFramePr>
            <a:graphicFrameLocks/>
          </p:cNvGraphicFramePr>
          <p:nvPr>
            <p:extLst>
              <p:ext uri="{D42A27DB-BD31-4B8C-83A1-F6EECF244321}">
                <p14:modId xmlns:p14="http://schemas.microsoft.com/office/powerpoint/2010/main" val="3303682399"/>
              </p:ext>
            </p:extLst>
          </p:nvPr>
        </p:nvGraphicFramePr>
        <p:xfrm>
          <a:off x="395536" y="1844824"/>
          <a:ext cx="8229600" cy="51104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hr-HR" dirty="0">
                        <a:solidFill>
                          <a:srgbClr val="002060"/>
                        </a:solidFill>
                      </a:endParaRPr>
                    </a:p>
                  </a:txBody>
                  <a:tcPr/>
                </a:tc>
                <a:tc>
                  <a:txBody>
                    <a:bodyPr/>
                    <a:lstStyle/>
                    <a:p>
                      <a:r>
                        <a:rPr lang="hr-HR" dirty="0" smtClean="0">
                          <a:solidFill>
                            <a:srgbClr val="002060"/>
                          </a:solidFill>
                        </a:rPr>
                        <a:t>DATUM</a:t>
                      </a:r>
                      <a:endParaRPr lang="hr-HR" dirty="0">
                        <a:solidFill>
                          <a:srgbClr val="002060"/>
                        </a:solidFill>
                      </a:endParaRPr>
                    </a:p>
                  </a:txBody>
                  <a:tcPr/>
                </a:tc>
                <a:tc>
                  <a:txBody>
                    <a:bodyPr/>
                    <a:lstStyle/>
                    <a:p>
                      <a:r>
                        <a:rPr lang="hr-HR" dirty="0" smtClean="0">
                          <a:solidFill>
                            <a:srgbClr val="002060"/>
                          </a:solidFill>
                        </a:rPr>
                        <a:t>VRIJEME</a:t>
                      </a:r>
                      <a:endParaRPr lang="hr-HR" dirty="0">
                        <a:solidFill>
                          <a:srgbClr val="002060"/>
                        </a:solidFill>
                      </a:endParaRPr>
                    </a:p>
                  </a:txBody>
                  <a:tcPr/>
                </a:tc>
              </a:tr>
              <a:tr h="370840">
                <a:tc>
                  <a:txBody>
                    <a:bodyPr/>
                    <a:lstStyle/>
                    <a:p>
                      <a:r>
                        <a:rPr lang="hr-HR" sz="1600" dirty="0" smtClean="0">
                          <a:solidFill>
                            <a:srgbClr val="002060"/>
                          </a:solidFill>
                        </a:rPr>
                        <a:t>Rok za dostavu pitanja</a:t>
                      </a:r>
                      <a:endParaRPr lang="hr-HR" sz="1600" dirty="0">
                        <a:solidFill>
                          <a:srgbClr val="002060"/>
                        </a:solidFill>
                      </a:endParaRPr>
                    </a:p>
                  </a:txBody>
                  <a:tcPr/>
                </a:tc>
                <a:tc>
                  <a:txBody>
                    <a:bodyPr/>
                    <a:lstStyle/>
                    <a:p>
                      <a:r>
                        <a:rPr lang="hr-HR" dirty="0" smtClean="0">
                          <a:solidFill>
                            <a:srgbClr val="002060"/>
                          </a:solidFill>
                        </a:rPr>
                        <a:t>6. travnja 2015.</a:t>
                      </a:r>
                      <a:endParaRPr lang="hr-HR" dirty="0">
                        <a:solidFill>
                          <a:srgbClr val="002060"/>
                        </a:solidFill>
                      </a:endParaRPr>
                    </a:p>
                  </a:txBody>
                  <a:tcPr/>
                </a:tc>
                <a:tc>
                  <a:txBody>
                    <a:bodyPr/>
                    <a:lstStyle/>
                    <a:p>
                      <a:r>
                        <a:rPr lang="hr-HR" dirty="0" smtClean="0">
                          <a:solidFill>
                            <a:srgbClr val="002060"/>
                          </a:solidFill>
                        </a:rPr>
                        <a:t>16.00 sati</a:t>
                      </a:r>
                      <a:endParaRPr lang="hr-HR" dirty="0">
                        <a:solidFill>
                          <a:srgbClr val="002060"/>
                        </a:solidFill>
                      </a:endParaRPr>
                    </a:p>
                  </a:txBody>
                  <a:tcPr/>
                </a:tc>
              </a:tr>
              <a:tr h="370840">
                <a:tc>
                  <a:txBody>
                    <a:bodyPr/>
                    <a:lstStyle/>
                    <a:p>
                      <a:r>
                        <a:rPr lang="hr-HR" sz="1600" dirty="0" smtClean="0">
                          <a:solidFill>
                            <a:srgbClr val="002060"/>
                          </a:solidFill>
                        </a:rPr>
                        <a:t>Rok za objavu odgovora</a:t>
                      </a:r>
                      <a:endParaRPr lang="hr-HR" sz="1600" dirty="0">
                        <a:solidFill>
                          <a:srgbClr val="002060"/>
                        </a:solidFill>
                      </a:endParaRPr>
                    </a:p>
                  </a:txBody>
                  <a:tcPr/>
                </a:tc>
                <a:tc>
                  <a:txBody>
                    <a:bodyPr/>
                    <a:lstStyle/>
                    <a:p>
                      <a:r>
                        <a:rPr lang="hr-HR" dirty="0" smtClean="0">
                          <a:solidFill>
                            <a:srgbClr val="002060"/>
                          </a:solidFill>
                        </a:rPr>
                        <a:t>13. travnja 2015.</a:t>
                      </a:r>
                      <a:endParaRPr lang="hr-HR" dirty="0">
                        <a:solidFill>
                          <a:srgbClr val="002060"/>
                        </a:solidFill>
                      </a:endParaRPr>
                    </a:p>
                  </a:txBody>
                  <a:tcPr/>
                </a:tc>
                <a:tc>
                  <a:txBody>
                    <a:bodyPr/>
                    <a:lstStyle/>
                    <a:p>
                      <a:endParaRPr lang="hr-HR">
                        <a:solidFill>
                          <a:srgbClr val="002060"/>
                        </a:solidFill>
                      </a:endParaRPr>
                    </a:p>
                  </a:txBody>
                  <a:tcPr/>
                </a:tc>
              </a:tr>
              <a:tr h="370840">
                <a:tc>
                  <a:txBody>
                    <a:bodyPr/>
                    <a:lstStyle/>
                    <a:p>
                      <a:r>
                        <a:rPr lang="hr-HR" sz="1600" dirty="0" smtClean="0">
                          <a:solidFill>
                            <a:srgbClr val="002060"/>
                          </a:solidFill>
                        </a:rPr>
                        <a:t>Rok za</a:t>
                      </a:r>
                      <a:r>
                        <a:rPr lang="hr-HR" sz="1600" baseline="0" dirty="0" smtClean="0">
                          <a:solidFill>
                            <a:srgbClr val="002060"/>
                          </a:solidFill>
                        </a:rPr>
                        <a:t> podnošenje projektnih prijedloga</a:t>
                      </a:r>
                      <a:endParaRPr lang="hr-HR" sz="1600" dirty="0">
                        <a:solidFill>
                          <a:srgbClr val="002060"/>
                        </a:solidFill>
                      </a:endParaRPr>
                    </a:p>
                  </a:txBody>
                  <a:tcPr/>
                </a:tc>
                <a:tc>
                  <a:txBody>
                    <a:bodyPr/>
                    <a:lstStyle/>
                    <a:p>
                      <a:r>
                        <a:rPr lang="hr-HR" dirty="0" smtClean="0">
                          <a:solidFill>
                            <a:srgbClr val="002060"/>
                          </a:solidFill>
                        </a:rPr>
                        <a:t>20.</a:t>
                      </a:r>
                      <a:r>
                        <a:rPr lang="hr-HR" baseline="0" dirty="0" smtClean="0">
                          <a:solidFill>
                            <a:srgbClr val="002060"/>
                          </a:solidFill>
                        </a:rPr>
                        <a:t> Travnja 2015.</a:t>
                      </a:r>
                      <a:endParaRPr lang="hr-HR" dirty="0">
                        <a:solidFill>
                          <a:srgbClr val="002060"/>
                        </a:solidFill>
                      </a:endParaRPr>
                    </a:p>
                  </a:txBody>
                  <a:tcPr/>
                </a:tc>
                <a:tc>
                  <a:txBody>
                    <a:bodyPr/>
                    <a:lstStyle/>
                    <a:p>
                      <a:r>
                        <a:rPr lang="hr-HR" smtClean="0">
                          <a:solidFill>
                            <a:srgbClr val="002060"/>
                          </a:solidFill>
                        </a:rPr>
                        <a:t>16.00 </a:t>
                      </a:r>
                      <a:r>
                        <a:rPr lang="hr-HR" dirty="0" smtClean="0">
                          <a:solidFill>
                            <a:srgbClr val="002060"/>
                          </a:solidFill>
                        </a:rPr>
                        <a:t>sati</a:t>
                      </a:r>
                      <a:endParaRPr lang="hr-HR" dirty="0">
                        <a:solidFill>
                          <a:srgbClr val="002060"/>
                        </a:solidFill>
                      </a:endParaRPr>
                    </a:p>
                  </a:txBody>
                  <a:tcPr/>
                </a:tc>
              </a:tr>
              <a:tr h="370840">
                <a:tc>
                  <a:txBody>
                    <a:bodyPr/>
                    <a:lstStyle/>
                    <a:p>
                      <a:r>
                        <a:rPr lang="hr-HR" sz="1600" dirty="0" smtClean="0">
                          <a:solidFill>
                            <a:srgbClr val="002060"/>
                          </a:solidFill>
                        </a:rPr>
                        <a:t>Informacija prijavitelju o stanju prijave nakon administrativne provjere</a:t>
                      </a:r>
                      <a:endParaRPr lang="hr-HR" sz="1600" dirty="0">
                        <a:solidFill>
                          <a:srgbClr val="002060"/>
                        </a:solidFill>
                      </a:endParaRPr>
                    </a:p>
                  </a:txBody>
                  <a:tcPr/>
                </a:tc>
                <a:tc>
                  <a:txBody>
                    <a:bodyPr/>
                    <a:lstStyle/>
                    <a:p>
                      <a:r>
                        <a:rPr lang="hr-HR" dirty="0" smtClean="0">
                          <a:solidFill>
                            <a:srgbClr val="002060"/>
                          </a:solidFill>
                        </a:rPr>
                        <a:t>30. travnja 2015.</a:t>
                      </a:r>
                      <a:endParaRPr lang="hr-HR" dirty="0">
                        <a:solidFill>
                          <a:srgbClr val="002060"/>
                        </a:solidFill>
                      </a:endParaRPr>
                    </a:p>
                  </a:txBody>
                  <a:tcPr/>
                </a:tc>
                <a:tc>
                  <a:txBody>
                    <a:bodyPr/>
                    <a:lstStyle/>
                    <a:p>
                      <a:endParaRPr lang="hr-HR">
                        <a:solidFill>
                          <a:srgbClr val="002060"/>
                        </a:solidFill>
                      </a:endParaRPr>
                    </a:p>
                  </a:txBody>
                  <a:tcPr/>
                </a:tc>
              </a:tr>
              <a:tr h="370840">
                <a:tc>
                  <a:txBody>
                    <a:bodyPr/>
                    <a:lstStyle/>
                    <a:p>
                      <a:r>
                        <a:rPr lang="hr-HR" sz="1600" dirty="0" smtClean="0">
                          <a:solidFill>
                            <a:srgbClr val="002060"/>
                          </a:solidFill>
                        </a:rPr>
                        <a:t>Informacija</a:t>
                      </a:r>
                      <a:r>
                        <a:rPr lang="hr-HR" sz="1600" baseline="0" dirty="0" smtClean="0">
                          <a:solidFill>
                            <a:srgbClr val="002060"/>
                          </a:solidFill>
                        </a:rPr>
                        <a:t> prijavitelju o stanju prijave nakon postupka odabira</a:t>
                      </a:r>
                      <a:endParaRPr lang="hr-HR" sz="1600" dirty="0">
                        <a:solidFill>
                          <a:srgbClr val="002060"/>
                        </a:solidFill>
                      </a:endParaRPr>
                    </a:p>
                  </a:txBody>
                  <a:tcPr/>
                </a:tc>
                <a:tc>
                  <a:txBody>
                    <a:bodyPr/>
                    <a:lstStyle/>
                    <a:p>
                      <a:r>
                        <a:rPr lang="hr-HR" dirty="0" smtClean="0">
                          <a:solidFill>
                            <a:srgbClr val="002060"/>
                          </a:solidFill>
                        </a:rPr>
                        <a:t>29. svibnja 2015.</a:t>
                      </a:r>
                      <a:endParaRPr lang="hr-HR" dirty="0">
                        <a:solidFill>
                          <a:srgbClr val="002060"/>
                        </a:solidFill>
                      </a:endParaRPr>
                    </a:p>
                  </a:txBody>
                  <a:tcPr/>
                </a:tc>
                <a:tc>
                  <a:txBody>
                    <a:bodyPr/>
                    <a:lstStyle/>
                    <a:p>
                      <a:endParaRPr lang="hr-HR">
                        <a:solidFill>
                          <a:srgbClr val="002060"/>
                        </a:solidFill>
                      </a:endParaRPr>
                    </a:p>
                  </a:txBody>
                  <a:tcPr/>
                </a:tc>
              </a:tr>
              <a:tr h="370840">
                <a:tc>
                  <a:txBody>
                    <a:bodyPr/>
                    <a:lstStyle/>
                    <a:p>
                      <a:r>
                        <a:rPr lang="hr-HR" sz="1600" dirty="0" smtClean="0">
                          <a:solidFill>
                            <a:srgbClr val="002060"/>
                          </a:solidFill>
                        </a:rPr>
                        <a:t>Informacija prijavitelju o stanju prijave nakon provjere prihvatljivosti</a:t>
                      </a:r>
                    </a:p>
                  </a:txBody>
                  <a:tcPr/>
                </a:tc>
                <a:tc>
                  <a:txBody>
                    <a:bodyPr/>
                    <a:lstStyle/>
                    <a:p>
                      <a:r>
                        <a:rPr lang="hr-HR" dirty="0" smtClean="0">
                          <a:solidFill>
                            <a:srgbClr val="002060"/>
                          </a:solidFill>
                        </a:rPr>
                        <a:t>15. lipnja</a:t>
                      </a:r>
                      <a:r>
                        <a:rPr lang="hr-HR" baseline="0" dirty="0" smtClean="0">
                          <a:solidFill>
                            <a:srgbClr val="002060"/>
                          </a:solidFill>
                        </a:rPr>
                        <a:t> </a:t>
                      </a:r>
                      <a:r>
                        <a:rPr lang="hr-HR" dirty="0" smtClean="0">
                          <a:solidFill>
                            <a:srgbClr val="002060"/>
                          </a:solidFill>
                        </a:rPr>
                        <a:t>2015.</a:t>
                      </a:r>
                      <a:endParaRPr lang="hr-HR" dirty="0">
                        <a:solidFill>
                          <a:srgbClr val="002060"/>
                        </a:solidFill>
                      </a:endParaRPr>
                    </a:p>
                  </a:txBody>
                  <a:tcPr/>
                </a:tc>
                <a:tc>
                  <a:txBody>
                    <a:bodyPr/>
                    <a:lstStyle/>
                    <a:p>
                      <a:endParaRPr lang="hr-HR">
                        <a:solidFill>
                          <a:srgbClr val="002060"/>
                        </a:solidFill>
                      </a:endParaRPr>
                    </a:p>
                  </a:txBody>
                  <a:tcPr/>
                </a:tc>
              </a:tr>
              <a:tr h="370840">
                <a:tc>
                  <a:txBody>
                    <a:bodyPr/>
                    <a:lstStyle/>
                    <a:p>
                      <a:r>
                        <a:rPr lang="hr-HR" sz="1600" dirty="0" smtClean="0">
                          <a:solidFill>
                            <a:srgbClr val="002060"/>
                          </a:solidFill>
                        </a:rPr>
                        <a:t>Dostava Odluke o financiranju</a:t>
                      </a:r>
                    </a:p>
                  </a:txBody>
                  <a:tcPr/>
                </a:tc>
                <a:tc>
                  <a:txBody>
                    <a:bodyPr/>
                    <a:lstStyle/>
                    <a:p>
                      <a:r>
                        <a:rPr lang="hr-HR" dirty="0" smtClean="0">
                          <a:solidFill>
                            <a:srgbClr val="002060"/>
                          </a:solidFill>
                        </a:rPr>
                        <a:t>16. lipnja 2015.</a:t>
                      </a:r>
                      <a:endParaRPr lang="hr-HR" dirty="0">
                        <a:solidFill>
                          <a:srgbClr val="002060"/>
                        </a:solidFill>
                      </a:endParaRPr>
                    </a:p>
                  </a:txBody>
                  <a:tcPr/>
                </a:tc>
                <a:tc>
                  <a:txBody>
                    <a:bodyPr/>
                    <a:lstStyle/>
                    <a:p>
                      <a:endParaRPr lang="hr-HR">
                        <a:solidFill>
                          <a:srgbClr val="002060"/>
                        </a:solidFill>
                      </a:endParaRPr>
                    </a:p>
                  </a:txBody>
                  <a:tcPr/>
                </a:tc>
              </a:tr>
              <a:tr h="370840">
                <a:tc>
                  <a:txBody>
                    <a:bodyPr/>
                    <a:lstStyle/>
                    <a:p>
                      <a:r>
                        <a:rPr lang="hr-HR" sz="1600" dirty="0" smtClean="0">
                          <a:solidFill>
                            <a:srgbClr val="002060"/>
                          </a:solidFill>
                        </a:rPr>
                        <a:t>Potpisivanje Ugovora o dodjeli bespovratnih sredstava</a:t>
                      </a:r>
                      <a:endParaRPr lang="hr-HR" sz="1600" dirty="0">
                        <a:solidFill>
                          <a:srgbClr val="002060"/>
                        </a:solidFill>
                      </a:endParaRPr>
                    </a:p>
                  </a:txBody>
                  <a:tcPr/>
                </a:tc>
                <a:tc>
                  <a:txBody>
                    <a:bodyPr/>
                    <a:lstStyle/>
                    <a:p>
                      <a:r>
                        <a:rPr lang="hr-HR" dirty="0" smtClean="0">
                          <a:solidFill>
                            <a:srgbClr val="002060"/>
                          </a:solidFill>
                        </a:rPr>
                        <a:t>30. lipnja 2015.</a:t>
                      </a:r>
                      <a:endParaRPr lang="hr-HR" dirty="0">
                        <a:solidFill>
                          <a:srgbClr val="002060"/>
                        </a:solidFill>
                      </a:endParaRPr>
                    </a:p>
                  </a:txBody>
                  <a:tcPr/>
                </a:tc>
                <a:tc>
                  <a:txBody>
                    <a:bodyPr/>
                    <a:lstStyle/>
                    <a:p>
                      <a:endParaRPr lang="hr-HR" dirty="0">
                        <a:solidFill>
                          <a:srgbClr val="002060"/>
                        </a:solidFill>
                      </a:endParaRPr>
                    </a:p>
                  </a:txBody>
                  <a:tcPr/>
                </a:tc>
              </a:tr>
            </a:tbl>
          </a:graphicData>
        </a:graphic>
      </p:graphicFrame>
    </p:spTree>
    <p:extLst>
      <p:ext uri="{BB962C8B-B14F-4D97-AF65-F5344CB8AC3E}">
        <p14:creationId xmlns:p14="http://schemas.microsoft.com/office/powerpoint/2010/main" val="38497378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71600" y="764704"/>
            <a:ext cx="7776863" cy="1296144"/>
          </a:xfrm>
        </p:spPr>
        <p:txBody>
          <a:bodyPr>
            <a:normAutofit/>
          </a:bodyPr>
          <a:lstStyle/>
          <a:p>
            <a:r>
              <a:rPr lang="hr-HR" sz="3200" dirty="0" smtClean="0">
                <a:solidFill>
                  <a:srgbClr val="002060"/>
                </a:solidFill>
                <a:effectLst>
                  <a:outerShdw blurRad="38100" dist="38100" dir="2700000" algn="tl">
                    <a:srgbClr val="000000">
                      <a:alpha val="43137"/>
                    </a:srgbClr>
                  </a:outerShdw>
                </a:effectLst>
              </a:rPr>
              <a:t>Pitanja i odgovori</a:t>
            </a:r>
            <a:r>
              <a:rPr lang="hr-HR" dirty="0">
                <a:solidFill>
                  <a:srgbClr val="002060"/>
                </a:solidFill>
                <a:effectLst>
                  <a:outerShdw blurRad="38100" dist="38100" dir="2700000" algn="tl">
                    <a:srgbClr val="000000">
                      <a:alpha val="43137"/>
                    </a:srgbClr>
                  </a:outerShdw>
                </a:effectLst>
              </a:rPr>
              <a:t/>
            </a:r>
            <a:br>
              <a:rPr lang="hr-HR" dirty="0">
                <a:solidFill>
                  <a:srgbClr val="002060"/>
                </a:solidFill>
                <a:effectLst>
                  <a:outerShdw blurRad="38100" dist="38100" dir="2700000" algn="tl">
                    <a:srgbClr val="000000">
                      <a:alpha val="43137"/>
                    </a:srgbClr>
                  </a:outerShdw>
                </a:effectLst>
              </a:rPr>
            </a:br>
            <a:endParaRPr lang="hr-HR"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988840"/>
            <a:ext cx="8229600" cy="4752528"/>
          </a:xfrm>
        </p:spPr>
        <p:txBody>
          <a:bodyPr>
            <a:normAutofit/>
          </a:bodyPr>
          <a:lstStyle/>
          <a:p>
            <a:pPr marL="0" indent="0">
              <a:buNone/>
            </a:pPr>
            <a:endParaRPr lang="hr-HR" sz="2800" dirty="0" smtClean="0">
              <a:solidFill>
                <a:srgbClr val="002060"/>
              </a:solidFill>
            </a:endParaRPr>
          </a:p>
          <a:p>
            <a:pPr>
              <a:buFont typeface="Wingdings" panose="05000000000000000000" pitchFamily="2" charset="2"/>
              <a:buChar char="ü"/>
            </a:pPr>
            <a:r>
              <a:rPr lang="hr-HR" sz="2200" dirty="0" smtClean="0">
                <a:solidFill>
                  <a:srgbClr val="002060"/>
                </a:solidFill>
              </a:rPr>
              <a:t>Pitanja </a:t>
            </a:r>
            <a:r>
              <a:rPr lang="hr-HR" sz="2200" i="1" dirty="0">
                <a:solidFill>
                  <a:srgbClr val="002060"/>
                </a:solidFill>
              </a:rPr>
              <a:t>vezana </a:t>
            </a:r>
            <a:r>
              <a:rPr lang="hr-HR" sz="2200" dirty="0">
                <a:solidFill>
                  <a:srgbClr val="002060"/>
                </a:solidFill>
              </a:rPr>
              <a:t>za ovaj Poziv mogu biti upućena </a:t>
            </a:r>
            <a:r>
              <a:rPr lang="hr-HR" sz="2200" dirty="0" smtClean="0">
                <a:solidFill>
                  <a:srgbClr val="002060"/>
                </a:solidFill>
              </a:rPr>
              <a:t>elektroničkom poštom </a:t>
            </a:r>
            <a:r>
              <a:rPr lang="hr-HR" sz="2200" b="1" i="1" u="sng" dirty="0" smtClean="0">
                <a:solidFill>
                  <a:srgbClr val="002060"/>
                </a:solidFill>
              </a:rPr>
              <a:t>najkasnije 14 dana </a:t>
            </a:r>
            <a:r>
              <a:rPr lang="hr-HR" sz="2200" b="1" i="1" u="sng" dirty="0">
                <a:solidFill>
                  <a:srgbClr val="002060"/>
                </a:solidFill>
              </a:rPr>
              <a:t>prije isteka roka</a:t>
            </a:r>
            <a:r>
              <a:rPr lang="hr-HR" sz="2200" dirty="0">
                <a:solidFill>
                  <a:srgbClr val="002060"/>
                </a:solidFill>
              </a:rPr>
              <a:t> za podnošenje prijedloga na </a:t>
            </a:r>
            <a:r>
              <a:rPr lang="hr-HR" sz="2200" dirty="0" smtClean="0">
                <a:solidFill>
                  <a:srgbClr val="002060"/>
                </a:solidFill>
              </a:rPr>
              <a:t>adresu </a:t>
            </a:r>
            <a:r>
              <a:rPr lang="hr-HR" sz="2200" dirty="0" smtClean="0">
                <a:solidFill>
                  <a:srgbClr val="002060"/>
                </a:solidFill>
                <a:hlinkClick r:id="rId2"/>
              </a:rPr>
              <a:t>esf@mzos.hr</a:t>
            </a:r>
            <a:r>
              <a:rPr lang="hr-HR" sz="2200" dirty="0" smtClean="0">
                <a:solidFill>
                  <a:srgbClr val="002060"/>
                </a:solidFill>
              </a:rPr>
              <a:t> uz </a:t>
            </a:r>
            <a:r>
              <a:rPr lang="hr-HR" sz="2200" dirty="0">
                <a:solidFill>
                  <a:srgbClr val="002060"/>
                </a:solidFill>
              </a:rPr>
              <a:t>jasnu naznaku </a:t>
            </a:r>
            <a:r>
              <a:rPr lang="hr-HR" sz="2200" dirty="0" smtClean="0">
                <a:solidFill>
                  <a:srgbClr val="002060"/>
                </a:solidFill>
              </a:rPr>
              <a:t>broja i naziva </a:t>
            </a:r>
            <a:r>
              <a:rPr lang="hr-HR" sz="2200" dirty="0">
                <a:solidFill>
                  <a:srgbClr val="002060"/>
                </a:solidFill>
              </a:rPr>
              <a:t>Poziva na dostavu prijedloga: </a:t>
            </a:r>
            <a:r>
              <a:rPr lang="hr-HR" sz="2200" i="1" dirty="0" smtClean="0">
                <a:solidFill>
                  <a:srgbClr val="002060"/>
                </a:solidFill>
              </a:rPr>
              <a:t>HR.3.1.19 Jačanje kapaciteta ustanova za obrazovanje odraslih </a:t>
            </a:r>
            <a:r>
              <a:rPr lang="hr-HR" sz="2200" i="1" dirty="0">
                <a:solidFill>
                  <a:srgbClr val="002060"/>
                </a:solidFill>
              </a:rPr>
              <a:t>– faza </a:t>
            </a:r>
            <a:r>
              <a:rPr lang="hr-HR" sz="2200" i="1" dirty="0" smtClean="0">
                <a:solidFill>
                  <a:srgbClr val="002060"/>
                </a:solidFill>
              </a:rPr>
              <a:t>II</a:t>
            </a:r>
            <a:r>
              <a:rPr lang="hr-HR" sz="2200" dirty="0" smtClean="0">
                <a:solidFill>
                  <a:srgbClr val="002060"/>
                </a:solidFill>
              </a:rPr>
              <a:t>  </a:t>
            </a:r>
          </a:p>
          <a:p>
            <a:pPr lvl="0">
              <a:buFont typeface="Wingdings" panose="05000000000000000000" pitchFamily="2" charset="2"/>
              <a:buChar char="ü"/>
            </a:pPr>
            <a:r>
              <a:rPr lang="hr-HR" sz="1900" b="1" dirty="0">
                <a:solidFill>
                  <a:srgbClr val="002060"/>
                </a:solidFill>
              </a:rPr>
              <a:t>Odgovori će biti objavljeni </a:t>
            </a:r>
            <a:r>
              <a:rPr lang="hr-HR" sz="1900" b="1" dirty="0" smtClean="0">
                <a:solidFill>
                  <a:srgbClr val="002060"/>
                </a:solidFill>
              </a:rPr>
              <a:t>najkasnije </a:t>
            </a:r>
            <a:r>
              <a:rPr lang="hr-HR" sz="1900" b="1" dirty="0">
                <a:solidFill>
                  <a:srgbClr val="002060"/>
                </a:solidFill>
              </a:rPr>
              <a:t>7 dana prije roka za dostavu projektnih prijedloga na stranicama</a:t>
            </a:r>
            <a:r>
              <a:rPr lang="hr-HR" sz="1900" dirty="0">
                <a:solidFill>
                  <a:srgbClr val="002060"/>
                </a:solidFill>
              </a:rPr>
              <a:t> </a:t>
            </a:r>
            <a:r>
              <a:rPr lang="hr-HR" sz="1900" dirty="0">
                <a:solidFill>
                  <a:srgbClr val="002060"/>
                </a:solidFill>
                <a:hlinkClick r:id="rId3"/>
              </a:rPr>
              <a:t>www.strukturnifondovi.hr</a:t>
            </a:r>
            <a:r>
              <a:rPr lang="hr-HR" sz="1900" dirty="0">
                <a:solidFill>
                  <a:srgbClr val="002060"/>
                </a:solidFill>
              </a:rPr>
              <a:t> </a:t>
            </a:r>
          </a:p>
          <a:p>
            <a:pPr marL="0" indent="0">
              <a:buNone/>
            </a:pPr>
            <a:endParaRPr lang="hr-HR" sz="2800" dirty="0" smtClean="0">
              <a:solidFill>
                <a:srgbClr val="002060"/>
              </a:solidFill>
            </a:endParaRPr>
          </a:p>
          <a:p>
            <a:pPr marL="0" indent="0" algn="ctr">
              <a:buNone/>
            </a:pPr>
            <a:r>
              <a:rPr lang="hr-HR" sz="2800" i="1" dirty="0" smtClean="0">
                <a:solidFill>
                  <a:srgbClr val="002060"/>
                </a:solidFill>
              </a:rPr>
              <a:t>MZOS </a:t>
            </a:r>
            <a:r>
              <a:rPr lang="hr-HR" sz="2800" i="1" dirty="0">
                <a:solidFill>
                  <a:srgbClr val="002060"/>
                </a:solidFill>
              </a:rPr>
              <a:t>nema obvezu davanja dodatnih objašnjenja nakon navedenog </a:t>
            </a:r>
            <a:r>
              <a:rPr lang="hr-HR" sz="2800" i="1" dirty="0" smtClean="0">
                <a:solidFill>
                  <a:srgbClr val="002060"/>
                </a:solidFill>
              </a:rPr>
              <a:t>roka</a:t>
            </a:r>
            <a:endParaRPr lang="hr-HR" sz="2800" i="1" dirty="0">
              <a:solidFill>
                <a:srgbClr val="002060"/>
              </a:solidFill>
            </a:endParaRPr>
          </a:p>
        </p:txBody>
      </p:sp>
    </p:spTree>
    <p:extLst>
      <p:ext uri="{BB962C8B-B14F-4D97-AF65-F5344CB8AC3E}">
        <p14:creationId xmlns:p14="http://schemas.microsoft.com/office/powerpoint/2010/main" val="58018222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87624" y="548680"/>
            <a:ext cx="6984777" cy="864096"/>
          </a:xfrm>
        </p:spPr>
        <p:txBody>
          <a:bodyPr>
            <a:normAutofit/>
          </a:bodyPr>
          <a:lstStyle/>
          <a:p>
            <a:r>
              <a:rPr lang="hr-HR" sz="3200" dirty="0" smtClean="0">
                <a:solidFill>
                  <a:srgbClr val="002060"/>
                </a:solidFill>
                <a:effectLst>
                  <a:outerShdw blurRad="38100" dist="38100" dir="2700000" algn="tl">
                    <a:srgbClr val="000000">
                      <a:alpha val="43137"/>
                    </a:srgbClr>
                  </a:outerShdw>
                </a:effectLst>
              </a:rPr>
              <a:t>Predaja prijave</a:t>
            </a:r>
            <a:endParaRPr lang="en-GB" sz="3200"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204864"/>
            <a:ext cx="8229600" cy="4176464"/>
          </a:xfrm>
        </p:spPr>
        <p:txBody>
          <a:bodyPr>
            <a:normAutofit fontScale="92500" lnSpcReduction="10000"/>
          </a:bodyPr>
          <a:lstStyle/>
          <a:p>
            <a:r>
              <a:rPr lang="hr-HR" dirty="0" smtClean="0">
                <a:solidFill>
                  <a:srgbClr val="002060"/>
                </a:solidFill>
              </a:rPr>
              <a:t>Rok za dostavu projektnih prijedloga</a:t>
            </a:r>
            <a:r>
              <a:rPr lang="hr-HR" dirty="0" smtClean="0"/>
              <a:t>: </a:t>
            </a:r>
          </a:p>
          <a:p>
            <a:pPr marL="0" indent="0">
              <a:buNone/>
            </a:pPr>
            <a:r>
              <a:rPr lang="hr-HR" dirty="0" smtClean="0"/>
              <a:t>		</a:t>
            </a:r>
            <a:r>
              <a:rPr lang="hr-HR" sz="2800" b="1" i="1" dirty="0">
                <a:solidFill>
                  <a:srgbClr val="002060"/>
                </a:solidFill>
              </a:rPr>
              <a:t>20. </a:t>
            </a:r>
            <a:r>
              <a:rPr lang="hr-HR" sz="2800" b="1" i="1" dirty="0" smtClean="0">
                <a:solidFill>
                  <a:srgbClr val="002060"/>
                </a:solidFill>
              </a:rPr>
              <a:t>travnja 2015. godine do 16 sati</a:t>
            </a:r>
          </a:p>
          <a:p>
            <a:r>
              <a:rPr lang="hr-HR" dirty="0" smtClean="0">
                <a:solidFill>
                  <a:srgbClr val="002060"/>
                </a:solidFill>
              </a:rPr>
              <a:t>Adresa za dostavu</a:t>
            </a:r>
            <a:r>
              <a:rPr lang="hr-HR" dirty="0" smtClean="0"/>
              <a:t>: </a:t>
            </a:r>
          </a:p>
          <a:p>
            <a:pPr marL="0" indent="0" algn="ctr">
              <a:buNone/>
            </a:pPr>
            <a:r>
              <a:rPr lang="hr-HR" sz="2600" i="1" dirty="0" smtClean="0">
                <a:solidFill>
                  <a:srgbClr val="002060"/>
                </a:solidFill>
              </a:rPr>
              <a:t>Agencija za strukovno obrazovanje i obrazovanje odraslih, Organizacijska jedinica za upravljanje strukturnim instrumentima, Radnička cesta 37b, 10000 Zagreb</a:t>
            </a:r>
          </a:p>
          <a:p>
            <a:endParaRPr lang="hr-HR" dirty="0" smtClean="0"/>
          </a:p>
          <a:p>
            <a:pPr marL="0" indent="0" algn="ctr">
              <a:buNone/>
            </a:pPr>
            <a:r>
              <a:rPr lang="hr-HR" sz="3000" dirty="0" smtClean="0">
                <a:solidFill>
                  <a:srgbClr val="002060"/>
                </a:solidFill>
              </a:rPr>
              <a:t>PRIJAVA PODNESENA NAKON ISTEKA ROKA NATJEČAJA </a:t>
            </a:r>
            <a:r>
              <a:rPr lang="hr-HR" sz="3000" dirty="0">
                <a:solidFill>
                  <a:srgbClr val="002060"/>
                </a:solidFill>
              </a:rPr>
              <a:t> </a:t>
            </a:r>
            <a:r>
              <a:rPr lang="hr-HR" sz="3000" dirty="0" smtClean="0">
                <a:solidFill>
                  <a:srgbClr val="002060"/>
                </a:solidFill>
              </a:rPr>
              <a:t>NEĆE BITI PRIHVAĆENA!!!</a:t>
            </a:r>
          </a:p>
          <a:p>
            <a:endParaRPr lang="hr-HR" dirty="0"/>
          </a:p>
        </p:txBody>
      </p:sp>
    </p:spTree>
    <p:extLst>
      <p:ext uri="{BB962C8B-B14F-4D97-AF65-F5344CB8AC3E}">
        <p14:creationId xmlns:p14="http://schemas.microsoft.com/office/powerpoint/2010/main" val="86444111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43608" y="620688"/>
            <a:ext cx="7272808" cy="792088"/>
          </a:xfrm>
        </p:spPr>
        <p:txBody>
          <a:bodyPr>
            <a:normAutofit/>
          </a:bodyPr>
          <a:lstStyle/>
          <a:p>
            <a:r>
              <a:rPr lang="hr-HR" sz="3200" dirty="0" smtClean="0">
                <a:solidFill>
                  <a:srgbClr val="002060"/>
                </a:solidFill>
                <a:effectLst>
                  <a:outerShdw blurRad="38100" dist="38100" dir="2700000" algn="tl">
                    <a:srgbClr val="000000">
                      <a:alpha val="43137"/>
                    </a:srgbClr>
                  </a:outerShdw>
                </a:effectLst>
              </a:rPr>
              <a:t>Predaja prijave</a:t>
            </a:r>
            <a:endParaRPr lang="en-GB" sz="3200"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7544" y="2132856"/>
            <a:ext cx="8229600" cy="4137323"/>
          </a:xfrm>
        </p:spPr>
        <p:txBody>
          <a:bodyPr/>
          <a:lstStyle/>
          <a:p>
            <a:pPr marL="0" indent="0" algn="ctr">
              <a:buNone/>
            </a:pPr>
            <a:endParaRPr lang="hr-HR" sz="2400" b="1" dirty="0" smtClean="0">
              <a:solidFill>
                <a:srgbClr val="002060"/>
              </a:solidFill>
            </a:endParaRPr>
          </a:p>
          <a:p>
            <a:pPr marL="0" indent="0" algn="ctr">
              <a:buNone/>
            </a:pPr>
            <a:r>
              <a:rPr lang="hr-HR" sz="2400" b="1" dirty="0" smtClean="0">
                <a:solidFill>
                  <a:srgbClr val="002060"/>
                </a:solidFill>
              </a:rPr>
              <a:t>Na vanjskoj strani zatvorene omotnice obavezno navesti:</a:t>
            </a:r>
          </a:p>
          <a:p>
            <a:pPr marL="0" indent="0" algn="ctr">
              <a:buNone/>
            </a:pPr>
            <a:endParaRPr lang="hr-HR" sz="2400" b="1" dirty="0" smtClean="0">
              <a:solidFill>
                <a:srgbClr val="002060"/>
              </a:solidFill>
            </a:endParaRPr>
          </a:p>
          <a:p>
            <a:pPr>
              <a:buFont typeface="Wingdings" panose="05000000000000000000" pitchFamily="2" charset="2"/>
              <a:buChar char="ü"/>
            </a:pPr>
            <a:r>
              <a:rPr lang="hr-HR" sz="2000" dirty="0" smtClean="0">
                <a:solidFill>
                  <a:srgbClr val="002060"/>
                </a:solidFill>
              </a:rPr>
              <a:t>Broj i naziv poziva za dostavu </a:t>
            </a:r>
            <a:r>
              <a:rPr lang="hr-HR" sz="2000" dirty="0">
                <a:solidFill>
                  <a:srgbClr val="002060"/>
                </a:solidFill>
              </a:rPr>
              <a:t>projektnih </a:t>
            </a:r>
            <a:r>
              <a:rPr lang="hr-HR" sz="2000" dirty="0" smtClean="0">
                <a:solidFill>
                  <a:srgbClr val="002060"/>
                </a:solidFill>
              </a:rPr>
              <a:t>prijedloga </a:t>
            </a:r>
            <a:r>
              <a:rPr lang="hr-HR" sz="2000" i="1" dirty="0" smtClean="0">
                <a:solidFill>
                  <a:srgbClr val="002060"/>
                </a:solidFill>
              </a:rPr>
              <a:t>– HR.3.1.19.  „Jačanje kapaciteta ustanova za obrazovanje odraslih –faza II”</a:t>
            </a:r>
          </a:p>
          <a:p>
            <a:pPr>
              <a:buFont typeface="Wingdings" panose="05000000000000000000" pitchFamily="2" charset="2"/>
              <a:buChar char="ü"/>
            </a:pPr>
            <a:r>
              <a:rPr lang="hr-HR" sz="2000" dirty="0" smtClean="0">
                <a:solidFill>
                  <a:srgbClr val="002060"/>
                </a:solidFill>
              </a:rPr>
              <a:t>Naziv prijavitelja</a:t>
            </a:r>
          </a:p>
          <a:p>
            <a:pPr>
              <a:buFont typeface="Wingdings" panose="05000000000000000000" pitchFamily="2" charset="2"/>
              <a:buChar char="ü"/>
            </a:pPr>
            <a:endParaRPr lang="hr-HR" sz="2000" dirty="0" smtClean="0">
              <a:solidFill>
                <a:srgbClr val="002060"/>
              </a:solidFill>
            </a:endParaRPr>
          </a:p>
          <a:p>
            <a:pPr>
              <a:buFont typeface="Wingdings" panose="05000000000000000000" pitchFamily="2" charset="2"/>
              <a:buChar char="ü"/>
            </a:pPr>
            <a:r>
              <a:rPr lang="hr-HR" sz="2000" dirty="0" smtClean="0">
                <a:solidFill>
                  <a:srgbClr val="002060"/>
                </a:solidFill>
              </a:rPr>
              <a:t>Naznaku</a:t>
            </a:r>
            <a:r>
              <a:rPr lang="hr-HR" sz="2000" i="1" dirty="0" smtClean="0">
                <a:solidFill>
                  <a:srgbClr val="002060"/>
                </a:solidFill>
              </a:rPr>
              <a:t> „NE OTVARATI – PRIJAVA NA POZIV NA DOSTAVU PROJEKTNIH PRIJEDLOGA”</a:t>
            </a:r>
            <a:endParaRPr lang="hr-HR" sz="2000" i="1" dirty="0">
              <a:solidFill>
                <a:srgbClr val="002060"/>
              </a:solidFill>
            </a:endParaRPr>
          </a:p>
        </p:txBody>
      </p:sp>
    </p:spTree>
    <p:extLst>
      <p:ext uri="{BB962C8B-B14F-4D97-AF65-F5344CB8AC3E}">
        <p14:creationId xmlns:p14="http://schemas.microsoft.com/office/powerpoint/2010/main" val="395390340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hr-HR" dirty="0" smtClean="0"/>
          </a:p>
          <a:p>
            <a:pPr marL="0" indent="0" algn="ctr">
              <a:buNone/>
            </a:pPr>
            <a:endParaRPr lang="hr-HR" dirty="0"/>
          </a:p>
          <a:p>
            <a:pPr marL="0" indent="0" algn="ctr">
              <a:buNone/>
            </a:pPr>
            <a:r>
              <a:rPr lang="hr-HR" sz="3600" i="1" u="sng" dirty="0" smtClean="0">
                <a:solidFill>
                  <a:srgbClr val="002060"/>
                </a:solidFill>
              </a:rPr>
              <a:t>v. Postupak evaluacije</a:t>
            </a:r>
            <a:endParaRPr lang="hr-HR" sz="3600" i="1" u="sng" dirty="0">
              <a:solidFill>
                <a:srgbClr val="002060"/>
              </a:solidFill>
            </a:endParaRPr>
          </a:p>
        </p:txBody>
      </p:sp>
    </p:spTree>
    <p:extLst>
      <p:ext uri="{BB962C8B-B14F-4D97-AF65-F5344CB8AC3E}">
        <p14:creationId xmlns:p14="http://schemas.microsoft.com/office/powerpoint/2010/main" val="6643771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204864"/>
            <a:ext cx="7772400" cy="2664296"/>
          </a:xfrm>
        </p:spPr>
        <p:txBody>
          <a:bodyPr>
            <a:normAutofit/>
          </a:bodyPr>
          <a:lstStyle/>
          <a:p>
            <a:r>
              <a:rPr lang="hr-HR" sz="3600" b="0" i="1" u="sng" dirty="0" smtClean="0">
                <a:solidFill>
                  <a:srgbClr val="002060"/>
                </a:solidFill>
              </a:rPr>
              <a:t>2. Upute za prijavitelje</a:t>
            </a:r>
            <a:br>
              <a:rPr lang="hr-HR" sz="3600" b="0" i="1" u="sng" dirty="0" smtClean="0">
                <a:solidFill>
                  <a:srgbClr val="002060"/>
                </a:solidFill>
              </a:rPr>
            </a:br>
            <a:r>
              <a:rPr lang="hr-HR" sz="3600" b="0" i="1" dirty="0" smtClean="0">
                <a:solidFill>
                  <a:srgbClr val="002060"/>
                </a:solidFill>
              </a:rPr>
              <a:t/>
            </a:r>
            <a:br>
              <a:rPr lang="hr-HR" sz="3600" b="0" i="1" dirty="0" smtClean="0">
                <a:solidFill>
                  <a:srgbClr val="002060"/>
                </a:solidFill>
              </a:rPr>
            </a:br>
            <a:r>
              <a:rPr lang="hr-HR" sz="3600" b="0" i="1" dirty="0" smtClean="0">
                <a:solidFill>
                  <a:srgbClr val="002060"/>
                </a:solidFill>
              </a:rPr>
              <a:t>i. Predmet poziva i opće informacije</a:t>
            </a:r>
            <a:br>
              <a:rPr lang="hr-HR" sz="3600" b="0" i="1" dirty="0" smtClean="0">
                <a:solidFill>
                  <a:srgbClr val="002060"/>
                </a:solidFill>
              </a:rPr>
            </a:br>
            <a:endParaRPr lang="hr-HR" sz="3600" b="0" i="1" dirty="0">
              <a:solidFill>
                <a:srgbClr val="002060"/>
              </a:solidFill>
            </a:endParaRPr>
          </a:p>
        </p:txBody>
      </p:sp>
    </p:spTree>
    <p:extLst>
      <p:ext uri="{BB962C8B-B14F-4D97-AF65-F5344CB8AC3E}">
        <p14:creationId xmlns:p14="http://schemas.microsoft.com/office/powerpoint/2010/main" val="350957280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hr-HR" sz="2800" b="1" u="sng" dirty="0" smtClean="0">
                <a:solidFill>
                  <a:srgbClr val="002060"/>
                </a:solidFill>
              </a:rPr>
              <a:t>Postupak evaluacije sastoji se od sljedećih koraka</a:t>
            </a:r>
            <a:r>
              <a:rPr lang="hr-HR" sz="2800" u="sng" dirty="0" smtClean="0">
                <a:solidFill>
                  <a:srgbClr val="002060"/>
                </a:solidFill>
              </a:rPr>
              <a:t>:</a:t>
            </a:r>
          </a:p>
          <a:p>
            <a:pPr marL="0" indent="0" algn="ctr">
              <a:buNone/>
            </a:pPr>
            <a:endParaRPr lang="hr-HR" sz="2800" u="sng" dirty="0" smtClean="0">
              <a:solidFill>
                <a:srgbClr val="002060"/>
              </a:solidFill>
            </a:endParaRPr>
          </a:p>
          <a:p>
            <a:pPr marL="514350" indent="-514350">
              <a:buFont typeface="+mj-lt"/>
              <a:buAutoNum type="arabicParenR"/>
            </a:pPr>
            <a:r>
              <a:rPr lang="hr-HR" sz="2600" dirty="0" smtClean="0">
                <a:solidFill>
                  <a:srgbClr val="002060"/>
                </a:solidFill>
              </a:rPr>
              <a:t>Zaprimanje i registracija prijedloga (točka 6.1.)</a:t>
            </a:r>
          </a:p>
          <a:p>
            <a:pPr marL="514350" indent="-514350">
              <a:buFont typeface="+mj-lt"/>
              <a:buAutoNum type="arabicParenR"/>
            </a:pPr>
            <a:r>
              <a:rPr lang="hr-HR" sz="2600" dirty="0" smtClean="0">
                <a:solidFill>
                  <a:srgbClr val="002060"/>
                </a:solidFill>
              </a:rPr>
              <a:t>Administrativna provjera (točka 6.2.)</a:t>
            </a:r>
          </a:p>
          <a:p>
            <a:pPr marL="514350" indent="-514350">
              <a:buFont typeface="+mj-lt"/>
              <a:buAutoNum type="arabicParenR"/>
            </a:pPr>
            <a:r>
              <a:rPr lang="hr-HR" sz="2600" dirty="0" smtClean="0">
                <a:solidFill>
                  <a:srgbClr val="002060"/>
                </a:solidFill>
              </a:rPr>
              <a:t>Odabir prijedloga (točka 6.3.)</a:t>
            </a:r>
          </a:p>
          <a:p>
            <a:pPr marL="514350" indent="-514350">
              <a:buFont typeface="+mj-lt"/>
              <a:buAutoNum type="arabicParenR"/>
            </a:pPr>
            <a:r>
              <a:rPr lang="hr-HR" sz="2600" dirty="0" smtClean="0">
                <a:solidFill>
                  <a:srgbClr val="002060"/>
                </a:solidFill>
              </a:rPr>
              <a:t>Provjera prihvatljivosti (točka 6.4.)</a:t>
            </a:r>
          </a:p>
          <a:p>
            <a:pPr marL="514350" indent="-514350">
              <a:buFont typeface="+mj-lt"/>
              <a:buAutoNum type="arabicParenR"/>
            </a:pPr>
            <a:r>
              <a:rPr lang="hr-HR" sz="2600" dirty="0" smtClean="0">
                <a:solidFill>
                  <a:srgbClr val="002060"/>
                </a:solidFill>
              </a:rPr>
              <a:t>Odluka o financiranju (točka 6.5.)</a:t>
            </a:r>
            <a:endParaRPr lang="hr-HR" sz="2600" dirty="0">
              <a:solidFill>
                <a:srgbClr val="002060"/>
              </a:solidFill>
            </a:endParaRPr>
          </a:p>
        </p:txBody>
      </p:sp>
    </p:spTree>
    <p:extLst>
      <p:ext uri="{BB962C8B-B14F-4D97-AF65-F5344CB8AC3E}">
        <p14:creationId xmlns:p14="http://schemas.microsoft.com/office/powerpoint/2010/main" val="133498041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3" y="620688"/>
            <a:ext cx="6480720" cy="1224136"/>
          </a:xfrm>
        </p:spPr>
        <p:txBody>
          <a:bodyPr>
            <a:noAutofit/>
          </a:bodyPr>
          <a:lstStyle/>
          <a:p>
            <a:r>
              <a:rPr lang="hr-HR" sz="3200" dirty="0">
                <a:solidFill>
                  <a:srgbClr val="002060"/>
                </a:solidFill>
                <a:effectLst>
                  <a:outerShdw blurRad="38100" dist="38100" dir="2700000" algn="tl">
                    <a:srgbClr val="000000">
                      <a:alpha val="43137"/>
                    </a:srgbClr>
                  </a:outerShdw>
                </a:effectLst>
              </a:rPr>
              <a:t>Zaprimanje i registracija prijedloga</a:t>
            </a:r>
            <a:br>
              <a:rPr lang="hr-HR" sz="3200" dirty="0">
                <a:solidFill>
                  <a:srgbClr val="002060"/>
                </a:solidFill>
                <a:effectLst>
                  <a:outerShdw blurRad="38100" dist="38100" dir="2700000" algn="tl">
                    <a:srgbClr val="000000">
                      <a:alpha val="43137"/>
                    </a:srgbClr>
                  </a:outerShdw>
                </a:effectLst>
              </a:rPr>
            </a:br>
            <a:endParaRPr lang="hr-HR" sz="3200"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11560" y="2492896"/>
            <a:ext cx="8229600" cy="4137323"/>
          </a:xfrm>
        </p:spPr>
        <p:txBody>
          <a:bodyPr>
            <a:noAutofit/>
          </a:bodyPr>
          <a:lstStyle/>
          <a:p>
            <a:pPr>
              <a:buFont typeface="Wingdings" panose="05000000000000000000" pitchFamily="2" charset="2"/>
              <a:buChar char="ü"/>
            </a:pPr>
            <a:r>
              <a:rPr lang="hr-HR" sz="2400" dirty="0" smtClean="0">
                <a:solidFill>
                  <a:srgbClr val="002060"/>
                </a:solidFill>
              </a:rPr>
              <a:t>Svi prijedlozi, koji zadovolje uvjete, bit će evidentirani u </a:t>
            </a:r>
            <a:r>
              <a:rPr lang="hr-HR" sz="2400" i="1" dirty="0" smtClean="0">
                <a:solidFill>
                  <a:srgbClr val="002060"/>
                </a:solidFill>
              </a:rPr>
              <a:t>Integrirani sustav upravljanja informacijama za strukturne fondove </a:t>
            </a:r>
            <a:r>
              <a:rPr lang="hr-HR" sz="2400" dirty="0" smtClean="0">
                <a:solidFill>
                  <a:srgbClr val="002060"/>
                </a:solidFill>
              </a:rPr>
              <a:t>(</a:t>
            </a:r>
            <a:r>
              <a:rPr lang="hr-HR" sz="2400" u="sng" dirty="0" smtClean="0">
                <a:solidFill>
                  <a:srgbClr val="002060"/>
                </a:solidFill>
              </a:rPr>
              <a:t>SF MIS</a:t>
            </a:r>
            <a:r>
              <a:rPr lang="hr-HR" sz="2400" dirty="0" smtClean="0">
                <a:solidFill>
                  <a:srgbClr val="002060"/>
                </a:solidFill>
              </a:rPr>
              <a:t>) i dodijelit će im se referentni kod</a:t>
            </a:r>
          </a:p>
          <a:p>
            <a:pPr marL="0" indent="0">
              <a:buNone/>
            </a:pPr>
            <a:endParaRPr lang="hr-HR" sz="2400" dirty="0" smtClean="0">
              <a:solidFill>
                <a:srgbClr val="002060"/>
              </a:solidFill>
            </a:endParaRPr>
          </a:p>
          <a:p>
            <a:pPr>
              <a:buFont typeface="Wingdings" panose="05000000000000000000" pitchFamily="2" charset="2"/>
              <a:buChar char="ü"/>
            </a:pPr>
            <a:r>
              <a:rPr lang="hr-HR" sz="2400" dirty="0" smtClean="0">
                <a:solidFill>
                  <a:srgbClr val="002060"/>
                </a:solidFill>
              </a:rPr>
              <a:t>Ovaj kod ostaje referentni broj projektnog prijedloga tijekom čitavog trajanja projekta te ne može biti promijenjen</a:t>
            </a:r>
            <a:endParaRPr lang="hr-HR" sz="2400" dirty="0">
              <a:solidFill>
                <a:srgbClr val="002060"/>
              </a:solidFill>
            </a:endParaRPr>
          </a:p>
        </p:txBody>
      </p:sp>
    </p:spTree>
    <p:extLst>
      <p:ext uri="{BB962C8B-B14F-4D97-AF65-F5344CB8AC3E}">
        <p14:creationId xmlns:p14="http://schemas.microsoft.com/office/powerpoint/2010/main" val="289890312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476672"/>
            <a:ext cx="7344816" cy="864096"/>
          </a:xfrm>
        </p:spPr>
        <p:txBody>
          <a:bodyPr>
            <a:normAutofit/>
          </a:bodyPr>
          <a:lstStyle/>
          <a:p>
            <a:r>
              <a:rPr lang="hr-HR" sz="3200" dirty="0" smtClean="0">
                <a:solidFill>
                  <a:srgbClr val="002060"/>
                </a:solidFill>
                <a:effectLst>
                  <a:outerShdw blurRad="38100" dist="38100" dir="2700000" algn="tl">
                    <a:srgbClr val="000000">
                      <a:alpha val="43137"/>
                    </a:srgbClr>
                  </a:outerShdw>
                </a:effectLst>
              </a:rPr>
              <a:t>Administrativna provjera</a:t>
            </a:r>
            <a:endParaRPr lang="hr-HR" sz="3200"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7544" y="2132856"/>
            <a:ext cx="8229600" cy="4453295"/>
          </a:xfrm>
        </p:spPr>
        <p:txBody>
          <a:bodyPr>
            <a:normAutofit/>
          </a:bodyPr>
          <a:lstStyle/>
          <a:p>
            <a:pPr marL="0" indent="0">
              <a:buNone/>
            </a:pPr>
            <a:endParaRPr lang="hr-HR" sz="2000" dirty="0" smtClean="0">
              <a:solidFill>
                <a:srgbClr val="002060"/>
              </a:solidFill>
            </a:endParaRPr>
          </a:p>
          <a:p>
            <a:pPr>
              <a:buFont typeface="Wingdings" panose="05000000000000000000" pitchFamily="2" charset="2"/>
              <a:buChar char="ü"/>
            </a:pPr>
            <a:r>
              <a:rPr lang="hr-HR" sz="2000" dirty="0" smtClean="0">
                <a:solidFill>
                  <a:srgbClr val="002060"/>
                </a:solidFill>
              </a:rPr>
              <a:t>Sadrži provjeru usklađenosti projektnih prijedloga s administrativnim kriterijima definiranim u poglavlju 6, odjeljak 6.2.</a:t>
            </a:r>
          </a:p>
          <a:p>
            <a:pPr>
              <a:buFont typeface="Wingdings" panose="05000000000000000000" pitchFamily="2" charset="2"/>
              <a:buChar char="ü"/>
            </a:pPr>
            <a:r>
              <a:rPr lang="hr-HR" sz="2000" dirty="0" smtClean="0">
                <a:solidFill>
                  <a:srgbClr val="002060"/>
                </a:solidFill>
              </a:rPr>
              <a:t>Jedino projektni prijedlozi koji su ispunili sve administrativne kriterije idu u daljnji postupak evaluacije</a:t>
            </a:r>
          </a:p>
          <a:p>
            <a:pPr>
              <a:buFont typeface="Wingdings" panose="05000000000000000000" pitchFamily="2" charset="2"/>
              <a:buChar char="ü"/>
            </a:pPr>
            <a:r>
              <a:rPr lang="hr-HR" sz="2000" dirty="0" smtClean="0">
                <a:solidFill>
                  <a:srgbClr val="002060"/>
                </a:solidFill>
              </a:rPr>
              <a:t>Ukoliko neki od uvjeta nije ispunjen, od prijavitelja će se zatražiti dodatni dokument/informacija unutar zadanog roka</a:t>
            </a:r>
          </a:p>
          <a:p>
            <a:pPr>
              <a:buFont typeface="Wingdings" panose="05000000000000000000" pitchFamily="2" charset="2"/>
              <a:buChar char="ü"/>
            </a:pPr>
            <a:r>
              <a:rPr lang="hr-HR" sz="2000" dirty="0" smtClean="0">
                <a:solidFill>
                  <a:srgbClr val="002060"/>
                </a:solidFill>
              </a:rPr>
              <a:t>Ukoliko nakon roka za podnošenje dodatnih dokumenata/informacija neki od uvjeta nije ispunjen, prijedlog će biti isključen iz daljnjeg postupka</a:t>
            </a:r>
            <a:endParaRPr lang="hr-HR" sz="2000" dirty="0">
              <a:solidFill>
                <a:srgbClr val="002060"/>
              </a:solidFill>
            </a:endParaRPr>
          </a:p>
        </p:txBody>
      </p:sp>
    </p:spTree>
    <p:extLst>
      <p:ext uri="{BB962C8B-B14F-4D97-AF65-F5344CB8AC3E}">
        <p14:creationId xmlns:p14="http://schemas.microsoft.com/office/powerpoint/2010/main" val="326230359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620688"/>
            <a:ext cx="5688632" cy="720080"/>
          </a:xfrm>
        </p:spPr>
        <p:txBody>
          <a:bodyPr>
            <a:normAutofit/>
          </a:bodyPr>
          <a:lstStyle/>
          <a:p>
            <a:r>
              <a:rPr lang="hr-HR" sz="3200" dirty="0" smtClean="0">
                <a:solidFill>
                  <a:srgbClr val="002060"/>
                </a:solidFill>
                <a:effectLst>
                  <a:outerShdw blurRad="38100" dist="38100" dir="2700000" algn="tl">
                    <a:srgbClr val="000000">
                      <a:alpha val="43137"/>
                    </a:srgbClr>
                  </a:outerShdw>
                </a:effectLst>
              </a:rPr>
              <a:t>Odabir projekata</a:t>
            </a:r>
            <a:endParaRPr lang="hr-HR" sz="3200"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9552" y="2276872"/>
            <a:ext cx="8229600" cy="4137323"/>
          </a:xfrm>
        </p:spPr>
        <p:txBody>
          <a:bodyPr>
            <a:normAutofit/>
          </a:bodyPr>
          <a:lstStyle/>
          <a:p>
            <a:pPr>
              <a:buFont typeface="Wingdings" panose="05000000000000000000" pitchFamily="2" charset="2"/>
              <a:buChar char="ü"/>
            </a:pPr>
            <a:endParaRPr lang="hr-HR" sz="2000" dirty="0" smtClean="0">
              <a:solidFill>
                <a:srgbClr val="002060"/>
              </a:solidFill>
            </a:endParaRPr>
          </a:p>
          <a:p>
            <a:pPr>
              <a:buFont typeface="Wingdings" panose="05000000000000000000" pitchFamily="2" charset="2"/>
              <a:buChar char="ü"/>
            </a:pPr>
            <a:r>
              <a:rPr lang="hr-HR" sz="2000" dirty="0" smtClean="0">
                <a:solidFill>
                  <a:srgbClr val="002060"/>
                </a:solidFill>
              </a:rPr>
              <a:t>MZOS osniva </a:t>
            </a:r>
            <a:r>
              <a:rPr lang="hr-HR" sz="2000" i="1" u="sng" dirty="0" smtClean="0">
                <a:solidFill>
                  <a:srgbClr val="002060"/>
                </a:solidFill>
              </a:rPr>
              <a:t>Odbor za odabir projekata </a:t>
            </a:r>
            <a:r>
              <a:rPr lang="hr-HR" sz="2000" i="1" dirty="0" smtClean="0">
                <a:solidFill>
                  <a:srgbClr val="002060"/>
                </a:solidFill>
              </a:rPr>
              <a:t>koji će izvršiti odabir projektnih prijedloga</a:t>
            </a:r>
          </a:p>
          <a:p>
            <a:pPr>
              <a:buFont typeface="Wingdings" panose="05000000000000000000" pitchFamily="2" charset="2"/>
              <a:buChar char="ü"/>
            </a:pPr>
            <a:r>
              <a:rPr lang="hr-HR" sz="2000" dirty="0" smtClean="0">
                <a:solidFill>
                  <a:srgbClr val="002060"/>
                </a:solidFill>
              </a:rPr>
              <a:t>Odabir će bit izvršen na osnovi metodologije i kriterija odabira definiranih u poglavlju 6, odjeljak 6.3.</a:t>
            </a:r>
          </a:p>
          <a:p>
            <a:pPr>
              <a:buFont typeface="Wingdings" panose="05000000000000000000" pitchFamily="2" charset="2"/>
              <a:buChar char="ü"/>
            </a:pPr>
            <a:r>
              <a:rPr lang="hr-HR" sz="2000" dirty="0" smtClean="0">
                <a:solidFill>
                  <a:srgbClr val="002060"/>
                </a:solidFill>
              </a:rPr>
              <a:t>Jedino projektni prijedlozi koji su stekli minimalan broj bodova (60 bodova) i više, bit će predloženi za sljedeći korak – provjeru prihvatljivosti</a:t>
            </a:r>
          </a:p>
          <a:p>
            <a:pPr marL="0" indent="0">
              <a:buNone/>
            </a:pPr>
            <a:endParaRPr lang="hr-HR" sz="2000" dirty="0" smtClean="0">
              <a:solidFill>
                <a:srgbClr val="002060"/>
              </a:solidFill>
            </a:endParaRPr>
          </a:p>
          <a:p>
            <a:pPr marL="0" indent="0">
              <a:buNone/>
            </a:pPr>
            <a:r>
              <a:rPr lang="hr-HR" sz="2000" dirty="0" smtClean="0">
                <a:solidFill>
                  <a:srgbClr val="002060"/>
                </a:solidFill>
              </a:rPr>
              <a:t>Napomena: Moguće je da </a:t>
            </a:r>
            <a:r>
              <a:rPr lang="hr-HR" sz="2000" i="1" dirty="0" smtClean="0">
                <a:solidFill>
                  <a:srgbClr val="002060"/>
                </a:solidFill>
              </a:rPr>
              <a:t>prijedlog koji prijeđe </a:t>
            </a:r>
            <a:r>
              <a:rPr lang="hr-HR" sz="2000" i="1" dirty="0">
                <a:solidFill>
                  <a:srgbClr val="002060"/>
                </a:solidFill>
              </a:rPr>
              <a:t>minimalni prag određen </a:t>
            </a:r>
            <a:r>
              <a:rPr lang="hr-HR" sz="2000" i="1" dirty="0" smtClean="0">
                <a:solidFill>
                  <a:srgbClr val="002060"/>
                </a:solidFill>
              </a:rPr>
              <a:t>Pozivom </a:t>
            </a:r>
            <a:r>
              <a:rPr lang="hr-HR" sz="2000" i="1" dirty="0" smtClean="0">
                <a:solidFill>
                  <a:srgbClr val="C00000"/>
                </a:solidFill>
              </a:rPr>
              <a:t>bude odbijen </a:t>
            </a:r>
            <a:r>
              <a:rPr lang="hr-HR" sz="2000" i="1" dirty="0">
                <a:solidFill>
                  <a:srgbClr val="002060"/>
                </a:solidFill>
              </a:rPr>
              <a:t>u slučaju da nema raspoloživih sredstava te ukoliko je drugi prijedlog slične prirode dobio više bodova</a:t>
            </a:r>
          </a:p>
          <a:p>
            <a:pPr>
              <a:buFont typeface="Wingdings" panose="05000000000000000000" pitchFamily="2" charset="2"/>
              <a:buChar char="ü"/>
            </a:pPr>
            <a:endParaRPr lang="hr-HR" sz="2000" dirty="0" smtClean="0">
              <a:solidFill>
                <a:srgbClr val="002060"/>
              </a:solidFill>
            </a:endParaRPr>
          </a:p>
        </p:txBody>
      </p:sp>
    </p:spTree>
    <p:extLst>
      <p:ext uri="{BB962C8B-B14F-4D97-AF65-F5344CB8AC3E}">
        <p14:creationId xmlns:p14="http://schemas.microsoft.com/office/powerpoint/2010/main" val="380340122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476672"/>
            <a:ext cx="6480720" cy="864096"/>
          </a:xfrm>
        </p:spPr>
        <p:txBody>
          <a:bodyPr>
            <a:normAutofit/>
          </a:bodyPr>
          <a:lstStyle/>
          <a:p>
            <a:r>
              <a:rPr lang="hr-HR" sz="3200" dirty="0" smtClean="0">
                <a:solidFill>
                  <a:srgbClr val="002060"/>
                </a:solidFill>
                <a:effectLst>
                  <a:outerShdw blurRad="38100" dist="38100" dir="2700000" algn="tl">
                    <a:srgbClr val="000000">
                      <a:alpha val="43137"/>
                    </a:srgbClr>
                  </a:outerShdw>
                </a:effectLst>
              </a:rPr>
              <a:t>Kriterij za odabir</a:t>
            </a:r>
            <a:endParaRPr lang="hr-HR" sz="3200" dirty="0">
              <a:solidFill>
                <a:srgbClr val="00206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74568891"/>
              </p:ext>
            </p:extLst>
          </p:nvPr>
        </p:nvGraphicFramePr>
        <p:xfrm>
          <a:off x="426893" y="2420888"/>
          <a:ext cx="8229600" cy="3230880"/>
        </p:xfrm>
        <a:graphic>
          <a:graphicData uri="http://schemas.openxmlformats.org/drawingml/2006/table">
            <a:tbl>
              <a:tblPr firstRow="1" bandRow="1">
                <a:tableStyleId>{616DA210-FB5B-4158-B5E0-FEB733F419BA}</a:tableStyleId>
              </a:tblPr>
              <a:tblGrid>
                <a:gridCol w="4114800"/>
                <a:gridCol w="4114800"/>
              </a:tblGrid>
              <a:tr h="0">
                <a:tc>
                  <a:txBody>
                    <a:bodyPr/>
                    <a:lstStyle/>
                    <a:p>
                      <a:pPr algn="ctr"/>
                      <a:r>
                        <a:rPr lang="hr-HR" dirty="0" smtClean="0">
                          <a:solidFill>
                            <a:schemeClr val="tx1"/>
                          </a:solidFill>
                        </a:rPr>
                        <a:t>Kriterij za odabir</a:t>
                      </a:r>
                      <a:endParaRPr lang="hr-HR" dirty="0">
                        <a:solidFill>
                          <a:schemeClr val="tx1"/>
                        </a:solidFill>
                      </a:endParaRPr>
                    </a:p>
                  </a:txBody>
                  <a:tcPr/>
                </a:tc>
                <a:tc>
                  <a:txBody>
                    <a:bodyPr/>
                    <a:lstStyle/>
                    <a:p>
                      <a:pPr algn="ctr"/>
                      <a:r>
                        <a:rPr lang="hr-HR" dirty="0" smtClean="0">
                          <a:solidFill>
                            <a:schemeClr val="tx1"/>
                          </a:solidFill>
                        </a:rPr>
                        <a:t>Maksimalan broj bodova</a:t>
                      </a:r>
                      <a:endParaRPr lang="hr-HR" dirty="0">
                        <a:solidFill>
                          <a:schemeClr val="tx1"/>
                        </a:solidFill>
                      </a:endParaRPr>
                    </a:p>
                  </a:txBody>
                  <a:tcPr/>
                </a:tc>
              </a:tr>
              <a:tr h="370840">
                <a:tc>
                  <a:txBody>
                    <a:bodyPr/>
                    <a:lstStyle/>
                    <a:p>
                      <a:r>
                        <a:rPr lang="hr-HR" dirty="0" smtClean="0">
                          <a:solidFill>
                            <a:schemeClr val="tx1"/>
                          </a:solidFill>
                        </a:rPr>
                        <a:t>Relevantnost</a:t>
                      </a:r>
                      <a:r>
                        <a:rPr lang="hr-HR" baseline="0" dirty="0" smtClean="0">
                          <a:solidFill>
                            <a:schemeClr val="tx1"/>
                          </a:solidFill>
                        </a:rPr>
                        <a:t> projektne prijave</a:t>
                      </a:r>
                      <a:endParaRPr lang="hr-HR" dirty="0">
                        <a:solidFill>
                          <a:schemeClr val="tx1"/>
                        </a:solidFill>
                      </a:endParaRPr>
                    </a:p>
                  </a:txBody>
                  <a:tcPr/>
                </a:tc>
                <a:tc>
                  <a:txBody>
                    <a:bodyPr/>
                    <a:lstStyle/>
                    <a:p>
                      <a:pPr algn="ctr"/>
                      <a:r>
                        <a:rPr lang="hr-HR" b="1" dirty="0" smtClean="0">
                          <a:solidFill>
                            <a:schemeClr val="tx1"/>
                          </a:solidFill>
                          <a:effectLst>
                            <a:outerShdw blurRad="38100" dist="38100" dir="2700000" algn="tl">
                              <a:srgbClr val="000000">
                                <a:alpha val="43137"/>
                              </a:srgbClr>
                            </a:outerShdw>
                          </a:effectLst>
                        </a:rPr>
                        <a:t>30</a:t>
                      </a:r>
                      <a:endParaRPr lang="hr-HR" b="1" dirty="0">
                        <a:solidFill>
                          <a:schemeClr val="tx1"/>
                        </a:solidFill>
                        <a:effectLst>
                          <a:outerShdw blurRad="38100" dist="38100" dir="2700000" algn="tl">
                            <a:srgbClr val="000000">
                              <a:alpha val="43137"/>
                            </a:srgbClr>
                          </a:outerShdw>
                        </a:effectLst>
                      </a:endParaRPr>
                    </a:p>
                  </a:txBody>
                  <a:tcPr/>
                </a:tc>
              </a:tr>
              <a:tr h="370840">
                <a:tc>
                  <a:txBody>
                    <a:bodyPr/>
                    <a:lstStyle/>
                    <a:p>
                      <a:r>
                        <a:rPr lang="hr-HR" dirty="0" smtClean="0">
                          <a:solidFill>
                            <a:schemeClr val="tx1"/>
                          </a:solidFill>
                        </a:rPr>
                        <a:t>Provedbeni kapaciteti prijavitelja i partnera</a:t>
                      </a:r>
                    </a:p>
                  </a:txBody>
                  <a:tcPr/>
                </a:tc>
                <a:tc>
                  <a:txBody>
                    <a:bodyPr/>
                    <a:lstStyle/>
                    <a:p>
                      <a:pPr algn="ctr"/>
                      <a:r>
                        <a:rPr lang="hr-HR" b="1" dirty="0" smtClean="0">
                          <a:solidFill>
                            <a:schemeClr val="tx1"/>
                          </a:solidFill>
                          <a:effectLst>
                            <a:outerShdw blurRad="38100" dist="38100" dir="2700000" algn="tl">
                              <a:srgbClr val="000000">
                                <a:alpha val="43137"/>
                              </a:srgbClr>
                            </a:outerShdw>
                          </a:effectLst>
                        </a:rPr>
                        <a:t>15</a:t>
                      </a:r>
                      <a:endParaRPr lang="hr-HR" b="1" dirty="0">
                        <a:solidFill>
                          <a:schemeClr val="tx1"/>
                        </a:solidFill>
                        <a:effectLst>
                          <a:outerShdw blurRad="38100" dist="38100" dir="2700000" algn="tl">
                            <a:srgbClr val="000000">
                              <a:alpha val="43137"/>
                            </a:srgbClr>
                          </a:outerShdw>
                        </a:effectLst>
                      </a:endParaRPr>
                    </a:p>
                  </a:txBody>
                  <a:tcPr/>
                </a:tc>
              </a:tr>
              <a:tr h="370840">
                <a:tc>
                  <a:txBody>
                    <a:bodyPr/>
                    <a:lstStyle/>
                    <a:p>
                      <a:r>
                        <a:rPr lang="hr-HR" dirty="0" smtClean="0">
                          <a:solidFill>
                            <a:schemeClr val="tx1"/>
                          </a:solidFill>
                        </a:rPr>
                        <a:t>Održivost projekta</a:t>
                      </a:r>
                      <a:endParaRPr lang="hr-HR" dirty="0">
                        <a:solidFill>
                          <a:schemeClr val="tx1"/>
                        </a:solidFill>
                      </a:endParaRPr>
                    </a:p>
                  </a:txBody>
                  <a:tcPr/>
                </a:tc>
                <a:tc>
                  <a:txBody>
                    <a:bodyPr/>
                    <a:lstStyle/>
                    <a:p>
                      <a:pPr algn="ctr"/>
                      <a:r>
                        <a:rPr lang="hr-HR" b="1" dirty="0" smtClean="0">
                          <a:solidFill>
                            <a:schemeClr val="tx1"/>
                          </a:solidFill>
                          <a:effectLst>
                            <a:outerShdw blurRad="38100" dist="38100" dir="2700000" algn="tl">
                              <a:srgbClr val="000000">
                                <a:alpha val="43137"/>
                              </a:srgbClr>
                            </a:outerShdw>
                          </a:effectLst>
                        </a:rPr>
                        <a:t>15</a:t>
                      </a:r>
                      <a:endParaRPr lang="hr-HR" b="1" dirty="0">
                        <a:solidFill>
                          <a:schemeClr val="tx1"/>
                        </a:solidFill>
                        <a:effectLst>
                          <a:outerShdw blurRad="38100" dist="38100" dir="2700000" algn="tl">
                            <a:srgbClr val="000000">
                              <a:alpha val="43137"/>
                            </a:srgbClr>
                          </a:outerShdw>
                        </a:effectLst>
                      </a:endParaRPr>
                    </a:p>
                  </a:txBody>
                  <a:tcPr/>
                </a:tc>
              </a:tr>
              <a:tr h="370840">
                <a:tc>
                  <a:txBody>
                    <a:bodyPr/>
                    <a:lstStyle/>
                    <a:p>
                      <a:r>
                        <a:rPr lang="hr-HR" dirty="0" smtClean="0">
                          <a:solidFill>
                            <a:schemeClr val="tx1"/>
                          </a:solidFill>
                        </a:rPr>
                        <a:t>Učinkovitost i izvedivost projekta</a:t>
                      </a:r>
                      <a:endParaRPr lang="hr-HR" dirty="0">
                        <a:solidFill>
                          <a:schemeClr val="tx1"/>
                        </a:solidFill>
                      </a:endParaRPr>
                    </a:p>
                  </a:txBody>
                  <a:tcPr/>
                </a:tc>
                <a:tc>
                  <a:txBody>
                    <a:bodyPr/>
                    <a:lstStyle/>
                    <a:p>
                      <a:pPr algn="ctr"/>
                      <a:r>
                        <a:rPr lang="hr-HR" b="1" dirty="0" smtClean="0">
                          <a:solidFill>
                            <a:schemeClr val="tx1"/>
                          </a:solidFill>
                          <a:effectLst>
                            <a:outerShdw blurRad="38100" dist="38100" dir="2700000" algn="tl">
                              <a:srgbClr val="000000">
                                <a:alpha val="43137"/>
                              </a:srgbClr>
                            </a:outerShdw>
                          </a:effectLst>
                        </a:rPr>
                        <a:t>30</a:t>
                      </a:r>
                      <a:endParaRPr lang="hr-HR" b="1" dirty="0">
                        <a:solidFill>
                          <a:schemeClr val="tx1"/>
                        </a:solidFill>
                        <a:effectLst>
                          <a:outerShdw blurRad="38100" dist="38100" dir="2700000" algn="tl">
                            <a:srgbClr val="000000">
                              <a:alpha val="43137"/>
                            </a:srgbClr>
                          </a:outerShdw>
                        </a:effectLst>
                      </a:endParaRPr>
                    </a:p>
                  </a:txBody>
                  <a:tcPr/>
                </a:tc>
              </a:tr>
              <a:tr h="370840">
                <a:tc>
                  <a:txBody>
                    <a:bodyPr/>
                    <a:lstStyle/>
                    <a:p>
                      <a:r>
                        <a:rPr lang="hr-HR" dirty="0" smtClean="0">
                          <a:solidFill>
                            <a:schemeClr val="tx1"/>
                          </a:solidFill>
                        </a:rPr>
                        <a:t>Proračun i ekonomska isplativost projekta</a:t>
                      </a:r>
                      <a:endParaRPr lang="hr-HR" dirty="0">
                        <a:solidFill>
                          <a:schemeClr val="tx1"/>
                        </a:solidFill>
                      </a:endParaRPr>
                    </a:p>
                  </a:txBody>
                  <a:tcPr/>
                </a:tc>
                <a:tc>
                  <a:txBody>
                    <a:bodyPr/>
                    <a:lstStyle/>
                    <a:p>
                      <a:pPr algn="ctr"/>
                      <a:r>
                        <a:rPr lang="hr-HR" b="1" dirty="0" smtClean="0">
                          <a:solidFill>
                            <a:schemeClr val="tx1"/>
                          </a:solidFill>
                          <a:effectLst>
                            <a:outerShdw blurRad="38100" dist="38100" dir="2700000" algn="tl">
                              <a:srgbClr val="000000">
                                <a:alpha val="43137"/>
                              </a:srgbClr>
                            </a:outerShdw>
                          </a:effectLst>
                        </a:rPr>
                        <a:t>5</a:t>
                      </a:r>
                      <a:endParaRPr lang="hr-HR" b="1" dirty="0">
                        <a:solidFill>
                          <a:schemeClr val="tx1"/>
                        </a:solidFill>
                        <a:effectLst>
                          <a:outerShdw blurRad="38100" dist="38100" dir="2700000" algn="tl">
                            <a:srgbClr val="000000">
                              <a:alpha val="43137"/>
                            </a:srgbClr>
                          </a:outerShdw>
                        </a:effectLst>
                      </a:endParaRPr>
                    </a:p>
                  </a:txBody>
                  <a:tcPr/>
                </a:tc>
              </a:tr>
              <a:tr h="370840">
                <a:tc>
                  <a:txBody>
                    <a:bodyPr/>
                    <a:lstStyle/>
                    <a:p>
                      <a:r>
                        <a:rPr lang="hr-HR" dirty="0" smtClean="0">
                          <a:solidFill>
                            <a:schemeClr val="tx1"/>
                          </a:solidFill>
                        </a:rPr>
                        <a:t>Doprinos horizontalnim temama</a:t>
                      </a:r>
                      <a:endParaRPr lang="hr-HR" dirty="0">
                        <a:solidFill>
                          <a:schemeClr val="tx1"/>
                        </a:solidFill>
                      </a:endParaRPr>
                    </a:p>
                  </a:txBody>
                  <a:tcPr/>
                </a:tc>
                <a:tc>
                  <a:txBody>
                    <a:bodyPr/>
                    <a:lstStyle/>
                    <a:p>
                      <a:pPr algn="ctr"/>
                      <a:r>
                        <a:rPr lang="hr-HR" b="1" dirty="0" smtClean="0">
                          <a:solidFill>
                            <a:schemeClr val="tx1"/>
                          </a:solidFill>
                          <a:effectLst>
                            <a:outerShdw blurRad="38100" dist="38100" dir="2700000" algn="tl">
                              <a:srgbClr val="000000">
                                <a:alpha val="43137"/>
                              </a:srgbClr>
                            </a:outerShdw>
                          </a:effectLst>
                        </a:rPr>
                        <a:t>5</a:t>
                      </a:r>
                      <a:endParaRPr lang="hr-HR" b="1" dirty="0">
                        <a:solidFill>
                          <a:schemeClr val="tx1"/>
                        </a:solidFill>
                        <a:effectLst>
                          <a:outerShdw blurRad="38100" dist="38100" dir="2700000" algn="tl">
                            <a:srgbClr val="000000">
                              <a:alpha val="43137"/>
                            </a:srgbClr>
                          </a:outerShdw>
                        </a:effectLst>
                      </a:endParaRPr>
                    </a:p>
                  </a:txBody>
                  <a:tcPr/>
                </a:tc>
              </a:tr>
              <a:tr h="370840">
                <a:tc>
                  <a:txBody>
                    <a:bodyPr/>
                    <a:lstStyle/>
                    <a:p>
                      <a:r>
                        <a:rPr lang="hr-HR" dirty="0" smtClean="0">
                          <a:solidFill>
                            <a:schemeClr val="tx1"/>
                          </a:solidFill>
                        </a:rPr>
                        <a:t>UKUPNO</a:t>
                      </a:r>
                      <a:endParaRPr lang="hr-HR" dirty="0">
                        <a:solidFill>
                          <a:schemeClr val="tx1"/>
                        </a:solidFill>
                      </a:endParaRPr>
                    </a:p>
                  </a:txBody>
                  <a:tcPr/>
                </a:tc>
                <a:tc>
                  <a:txBody>
                    <a:bodyPr/>
                    <a:lstStyle/>
                    <a:p>
                      <a:pPr algn="ctr"/>
                      <a:r>
                        <a:rPr lang="hr-HR" b="1" dirty="0" smtClean="0">
                          <a:solidFill>
                            <a:schemeClr val="tx1"/>
                          </a:solidFill>
                          <a:effectLst>
                            <a:outerShdw blurRad="38100" dist="38100" dir="2700000" algn="tl">
                              <a:srgbClr val="000000">
                                <a:alpha val="43137"/>
                              </a:srgbClr>
                            </a:outerShdw>
                          </a:effectLst>
                        </a:rPr>
                        <a:t>100</a:t>
                      </a:r>
                      <a:endParaRPr lang="hr-HR" b="1" dirty="0">
                        <a:solidFill>
                          <a:schemeClr val="tx1"/>
                        </a:solidFill>
                        <a:effectLst>
                          <a:outerShdw blurRad="38100" dist="38100" dir="2700000" algn="tl">
                            <a:srgbClr val="000000">
                              <a:alpha val="43137"/>
                            </a:srgbClr>
                          </a:outerShdw>
                        </a:effectLst>
                      </a:endParaRPr>
                    </a:p>
                  </a:txBody>
                  <a:tcPr/>
                </a:tc>
              </a:tr>
            </a:tbl>
          </a:graphicData>
        </a:graphic>
      </p:graphicFrame>
    </p:spTree>
    <p:extLst>
      <p:ext uri="{BB962C8B-B14F-4D97-AF65-F5344CB8AC3E}">
        <p14:creationId xmlns:p14="http://schemas.microsoft.com/office/powerpoint/2010/main" val="256296202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404664"/>
            <a:ext cx="6624736" cy="936104"/>
          </a:xfrm>
        </p:spPr>
        <p:txBody>
          <a:bodyPr>
            <a:normAutofit/>
          </a:bodyPr>
          <a:lstStyle/>
          <a:p>
            <a:r>
              <a:rPr lang="hr-HR" sz="3200" dirty="0" smtClean="0">
                <a:solidFill>
                  <a:srgbClr val="002060"/>
                </a:solidFill>
                <a:effectLst>
                  <a:outerShdw blurRad="38100" dist="38100" dir="2700000" algn="tl">
                    <a:srgbClr val="000000">
                      <a:alpha val="43137"/>
                    </a:srgbClr>
                  </a:outerShdw>
                </a:effectLst>
              </a:rPr>
              <a:t>Provjera prihvatljivosti</a:t>
            </a:r>
            <a:endParaRPr lang="hr-HR" sz="3200"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9552" y="2492896"/>
            <a:ext cx="8229600" cy="4137323"/>
          </a:xfrm>
        </p:spPr>
        <p:txBody>
          <a:bodyPr>
            <a:normAutofit/>
          </a:bodyPr>
          <a:lstStyle/>
          <a:p>
            <a:pPr>
              <a:buFont typeface="Wingdings" panose="05000000000000000000" pitchFamily="2" charset="2"/>
              <a:buChar char="ü"/>
            </a:pPr>
            <a:r>
              <a:rPr lang="hr-HR" sz="2400" dirty="0" smtClean="0">
                <a:solidFill>
                  <a:srgbClr val="002060"/>
                </a:solidFill>
              </a:rPr>
              <a:t>Projektne prijave moraju zadovoljiti sve kriterije prihvatljivosti:</a:t>
            </a:r>
          </a:p>
          <a:p>
            <a:pPr marL="756000" indent="-457200">
              <a:buFont typeface="+mj-lt"/>
              <a:buAutoNum type="arabicPeriod"/>
            </a:pPr>
            <a:r>
              <a:rPr lang="hr-HR" sz="2000" b="1" i="1" dirty="0" smtClean="0">
                <a:solidFill>
                  <a:srgbClr val="002060"/>
                </a:solidFill>
              </a:rPr>
              <a:t>prihvatljivost prijavitelja (</a:t>
            </a:r>
            <a:r>
              <a:rPr lang="hr-HR" sz="2000" b="1" i="1" dirty="0" err="1" smtClean="0">
                <a:solidFill>
                  <a:srgbClr val="002060"/>
                </a:solidFill>
              </a:rPr>
              <a:t>UzP</a:t>
            </a:r>
            <a:r>
              <a:rPr lang="hr-HR" sz="2000" b="1" i="1" dirty="0" smtClean="0">
                <a:solidFill>
                  <a:srgbClr val="002060"/>
                </a:solidFill>
              </a:rPr>
              <a:t> 4.1.)</a:t>
            </a:r>
          </a:p>
          <a:p>
            <a:pPr marL="756000" indent="-457200">
              <a:buFont typeface="+mj-lt"/>
              <a:buAutoNum type="arabicPeriod"/>
            </a:pPr>
            <a:r>
              <a:rPr lang="hr-HR" sz="2000" b="1" i="1" dirty="0" smtClean="0">
                <a:solidFill>
                  <a:srgbClr val="002060"/>
                </a:solidFill>
              </a:rPr>
              <a:t>prihvatljivost projekta (</a:t>
            </a:r>
            <a:r>
              <a:rPr lang="hr-HR" sz="2000" b="1" i="1" dirty="0" err="1" smtClean="0">
                <a:solidFill>
                  <a:srgbClr val="002060"/>
                </a:solidFill>
              </a:rPr>
              <a:t>UzP</a:t>
            </a:r>
            <a:r>
              <a:rPr lang="hr-HR" sz="2000" b="1" i="1" dirty="0" smtClean="0">
                <a:solidFill>
                  <a:srgbClr val="002060"/>
                </a:solidFill>
              </a:rPr>
              <a:t> 4.2.)</a:t>
            </a:r>
          </a:p>
          <a:p>
            <a:pPr marL="756000" indent="-457200">
              <a:buFont typeface="+mj-lt"/>
              <a:buAutoNum type="arabicPeriod"/>
            </a:pPr>
            <a:r>
              <a:rPr lang="hr-HR" sz="2000" b="1" i="1" dirty="0" smtClean="0">
                <a:solidFill>
                  <a:srgbClr val="002060"/>
                </a:solidFill>
              </a:rPr>
              <a:t>prihvatljivost troškova (</a:t>
            </a:r>
            <a:r>
              <a:rPr lang="hr-HR" sz="2000" b="1" i="1" dirty="0" err="1" smtClean="0">
                <a:solidFill>
                  <a:srgbClr val="002060"/>
                </a:solidFill>
              </a:rPr>
              <a:t>UzP</a:t>
            </a:r>
            <a:r>
              <a:rPr lang="hr-HR" sz="2000" b="1" i="1" dirty="0" smtClean="0">
                <a:solidFill>
                  <a:srgbClr val="002060"/>
                </a:solidFill>
              </a:rPr>
              <a:t> 4.3.)</a:t>
            </a:r>
          </a:p>
          <a:p>
            <a:pPr marL="298800" indent="0">
              <a:buNone/>
            </a:pPr>
            <a:endParaRPr lang="hr-HR" sz="2000" b="1" dirty="0" smtClean="0">
              <a:solidFill>
                <a:srgbClr val="002060"/>
              </a:solidFill>
            </a:endParaRPr>
          </a:p>
          <a:p>
            <a:pPr>
              <a:buFont typeface="Wingdings" panose="05000000000000000000" pitchFamily="2" charset="2"/>
              <a:buChar char="ü"/>
            </a:pPr>
            <a:r>
              <a:rPr lang="hr-HR" sz="2400" dirty="0" smtClean="0">
                <a:solidFill>
                  <a:srgbClr val="002060"/>
                </a:solidFill>
              </a:rPr>
              <a:t>Jedino projekti koji ispunjavaju sve kriterije prihvatljivosti bit će preporučeni za financiranje</a:t>
            </a:r>
          </a:p>
          <a:p>
            <a:pPr>
              <a:buFont typeface="Wingdings" panose="05000000000000000000" pitchFamily="2" charset="2"/>
              <a:buChar char="ü"/>
            </a:pPr>
            <a:r>
              <a:rPr lang="hr-HR" sz="2400" dirty="0" smtClean="0">
                <a:solidFill>
                  <a:srgbClr val="002060"/>
                </a:solidFill>
              </a:rPr>
              <a:t>U slučajevima kada je to potrebno, ASOO će ispraviti predloženi proračun projekta i/ili ukloniti sve neprihvatljive troškove</a:t>
            </a:r>
            <a:endParaRPr lang="hr-HR" sz="2400" dirty="0">
              <a:solidFill>
                <a:srgbClr val="002060"/>
              </a:solidFill>
            </a:endParaRPr>
          </a:p>
        </p:txBody>
      </p:sp>
    </p:spTree>
    <p:extLst>
      <p:ext uri="{BB962C8B-B14F-4D97-AF65-F5344CB8AC3E}">
        <p14:creationId xmlns:p14="http://schemas.microsoft.com/office/powerpoint/2010/main" val="418192527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404664"/>
            <a:ext cx="6552728" cy="1008112"/>
          </a:xfrm>
        </p:spPr>
        <p:txBody>
          <a:bodyPr>
            <a:normAutofit/>
          </a:bodyPr>
          <a:lstStyle/>
          <a:p>
            <a:r>
              <a:rPr lang="hr-HR" sz="3200" dirty="0" smtClean="0">
                <a:solidFill>
                  <a:srgbClr val="002060"/>
                </a:solidFill>
                <a:effectLst>
                  <a:outerShdw blurRad="38100" dist="38100" dir="2700000" algn="tl">
                    <a:srgbClr val="000000">
                      <a:alpha val="43137"/>
                    </a:srgbClr>
                  </a:outerShdw>
                </a:effectLst>
              </a:rPr>
              <a:t>Odluka o financiranju</a:t>
            </a:r>
            <a:endParaRPr lang="hr-HR" sz="3200"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988840"/>
            <a:ext cx="8229600" cy="4320480"/>
          </a:xfrm>
        </p:spPr>
        <p:txBody>
          <a:bodyPr>
            <a:normAutofit/>
          </a:bodyPr>
          <a:lstStyle/>
          <a:p>
            <a:pPr>
              <a:buFont typeface="Wingdings" panose="05000000000000000000" pitchFamily="2" charset="2"/>
              <a:buChar char="ü"/>
            </a:pPr>
            <a:endParaRPr lang="hr-HR" sz="2400" dirty="0" smtClean="0">
              <a:solidFill>
                <a:srgbClr val="002060"/>
              </a:solidFill>
            </a:endParaRPr>
          </a:p>
          <a:p>
            <a:pPr>
              <a:buFont typeface="Wingdings" panose="05000000000000000000" pitchFamily="2" charset="2"/>
              <a:buChar char="ü"/>
            </a:pPr>
            <a:r>
              <a:rPr lang="hr-HR" sz="2400" dirty="0" smtClean="0">
                <a:solidFill>
                  <a:srgbClr val="002060"/>
                </a:solidFill>
              </a:rPr>
              <a:t>MZOS donosi konačnu odluku o financiranju, uzimajući u obzir listu poretka projekata sastavljenu od strane Odbora za odabir projekata te Izvješće o prihvatljivosti (ASOO)</a:t>
            </a:r>
          </a:p>
          <a:p>
            <a:pPr>
              <a:buFont typeface="Wingdings" panose="05000000000000000000" pitchFamily="2" charset="2"/>
              <a:buChar char="ü"/>
            </a:pPr>
            <a:r>
              <a:rPr lang="hr-HR" sz="2400" dirty="0" smtClean="0">
                <a:solidFill>
                  <a:srgbClr val="002060"/>
                </a:solidFill>
              </a:rPr>
              <a:t>Prihvatljivi prijedlozi će se financirati na temelju rezultata liste poretka dok se sva sredstva ne raspodjele</a:t>
            </a:r>
          </a:p>
          <a:p>
            <a:pPr>
              <a:buFont typeface="Wingdings" panose="05000000000000000000" pitchFamily="2" charset="2"/>
              <a:buChar char="ü"/>
            </a:pPr>
            <a:r>
              <a:rPr lang="hr-HR" sz="2400" dirty="0" smtClean="0">
                <a:solidFill>
                  <a:srgbClr val="002060"/>
                </a:solidFill>
              </a:rPr>
              <a:t>MZOS zadržava pravo da ne dodjeli sva raspoloživa sredstva</a:t>
            </a:r>
            <a:endParaRPr lang="hr-HR" sz="2400" dirty="0">
              <a:solidFill>
                <a:srgbClr val="002060"/>
              </a:solidFill>
            </a:endParaRPr>
          </a:p>
        </p:txBody>
      </p:sp>
    </p:spTree>
    <p:extLst>
      <p:ext uri="{BB962C8B-B14F-4D97-AF65-F5344CB8AC3E}">
        <p14:creationId xmlns:p14="http://schemas.microsoft.com/office/powerpoint/2010/main" val="231605722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hr-HR" dirty="0" smtClean="0">
              <a:solidFill>
                <a:srgbClr val="002060"/>
              </a:solidFill>
            </a:endParaRPr>
          </a:p>
          <a:p>
            <a:pPr marL="0" indent="0" algn="ctr">
              <a:buNone/>
            </a:pPr>
            <a:endParaRPr lang="hr-HR" dirty="0">
              <a:solidFill>
                <a:srgbClr val="002060"/>
              </a:solidFill>
            </a:endParaRPr>
          </a:p>
          <a:p>
            <a:pPr marL="0" indent="0" algn="ctr">
              <a:buNone/>
            </a:pPr>
            <a:r>
              <a:rPr lang="hr-HR" sz="3600" i="1" u="sng" dirty="0" smtClean="0">
                <a:solidFill>
                  <a:srgbClr val="002060"/>
                </a:solidFill>
              </a:rPr>
              <a:t>Završne napomene i praktični savjeti </a:t>
            </a:r>
            <a:endParaRPr lang="hr-HR" sz="3600" i="1" u="sng" dirty="0">
              <a:solidFill>
                <a:srgbClr val="002060"/>
              </a:solidFill>
            </a:endParaRPr>
          </a:p>
        </p:txBody>
      </p:sp>
    </p:spTree>
    <p:extLst>
      <p:ext uri="{BB962C8B-B14F-4D97-AF65-F5344CB8AC3E}">
        <p14:creationId xmlns:p14="http://schemas.microsoft.com/office/powerpoint/2010/main" val="108633216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493925" y="476672"/>
            <a:ext cx="4526347" cy="936104"/>
          </a:xfrm>
        </p:spPr>
        <p:txBody>
          <a:bodyPr>
            <a:noAutofit/>
          </a:bodyPr>
          <a:lstStyle/>
          <a:p>
            <a:pPr eaLnBrk="1" hangingPunct="1"/>
            <a:r>
              <a:rPr lang="hr-HR" sz="3600" dirty="0" smtClean="0">
                <a:solidFill>
                  <a:srgbClr val="002060"/>
                </a:solidFill>
                <a:latin typeface="Times New Roman" pitchFamily="18" charset="0"/>
              </a:rPr>
              <a:t/>
            </a:r>
            <a:br>
              <a:rPr lang="hr-HR" sz="3600" dirty="0" smtClean="0">
                <a:solidFill>
                  <a:srgbClr val="002060"/>
                </a:solidFill>
                <a:latin typeface="Times New Roman" pitchFamily="18" charset="0"/>
              </a:rPr>
            </a:br>
            <a:r>
              <a:rPr lang="hr-HR" sz="3600" dirty="0" smtClean="0">
                <a:solidFill>
                  <a:srgbClr val="002060"/>
                </a:solidFill>
                <a:latin typeface="Times New Roman" pitchFamily="18" charset="0"/>
              </a:rPr>
              <a:t/>
            </a:r>
            <a:br>
              <a:rPr lang="hr-HR" sz="3600" dirty="0" smtClean="0">
                <a:solidFill>
                  <a:srgbClr val="002060"/>
                </a:solidFill>
                <a:latin typeface="Times New Roman" pitchFamily="18" charset="0"/>
              </a:rPr>
            </a:br>
            <a:r>
              <a:rPr lang="hr-HR" sz="3200" dirty="0" smtClean="0">
                <a:solidFill>
                  <a:srgbClr val="002060"/>
                </a:solidFill>
                <a:effectLst>
                  <a:outerShdw blurRad="38100" dist="38100" dir="2700000" algn="tl">
                    <a:srgbClr val="000000">
                      <a:alpha val="43137"/>
                    </a:srgbClr>
                  </a:outerShdw>
                </a:effectLst>
              </a:rPr>
              <a:t>Praktični savjeti</a:t>
            </a:r>
          </a:p>
        </p:txBody>
      </p:sp>
      <p:sp>
        <p:nvSpPr>
          <p:cNvPr id="35843" name="Rectangle 3"/>
          <p:cNvSpPr>
            <a:spLocks noGrp="1" noChangeArrowheads="1"/>
          </p:cNvSpPr>
          <p:nvPr>
            <p:ph idx="1"/>
          </p:nvPr>
        </p:nvSpPr>
        <p:spPr>
          <a:xfrm>
            <a:off x="395535" y="1988840"/>
            <a:ext cx="8464550" cy="5026025"/>
          </a:xfrm>
        </p:spPr>
        <p:txBody>
          <a:bodyPr>
            <a:normAutofit/>
          </a:bodyPr>
          <a:lstStyle/>
          <a:p>
            <a:pPr lvl="0">
              <a:lnSpc>
                <a:spcPct val="150000"/>
              </a:lnSpc>
              <a:buFont typeface="Wingdings" panose="05000000000000000000" pitchFamily="2" charset="2"/>
              <a:buChar char="ü"/>
            </a:pPr>
            <a:r>
              <a:rPr lang="hr-HR" sz="1800" dirty="0">
                <a:solidFill>
                  <a:srgbClr val="002060"/>
                </a:solidFill>
              </a:rPr>
              <a:t>Motivacija, identifikacija potreba, relevantnost, prioriteti</a:t>
            </a:r>
          </a:p>
          <a:p>
            <a:pPr lvl="0">
              <a:lnSpc>
                <a:spcPct val="150000"/>
              </a:lnSpc>
              <a:buFont typeface="Wingdings" panose="05000000000000000000" pitchFamily="2" charset="2"/>
              <a:buChar char="ü"/>
            </a:pPr>
            <a:r>
              <a:rPr lang="hr-HR" sz="1800" dirty="0">
                <a:solidFill>
                  <a:srgbClr val="002060"/>
                </a:solidFill>
              </a:rPr>
              <a:t>Uloge u projektu – </a:t>
            </a:r>
            <a:r>
              <a:rPr lang="hr-HR" sz="1800" dirty="0" smtClean="0">
                <a:solidFill>
                  <a:srgbClr val="002060"/>
                </a:solidFill>
              </a:rPr>
              <a:t>prijavitelj</a:t>
            </a:r>
          </a:p>
          <a:p>
            <a:pPr lvl="0">
              <a:lnSpc>
                <a:spcPct val="150000"/>
              </a:lnSpc>
              <a:buFont typeface="Wingdings" panose="05000000000000000000" pitchFamily="2" charset="2"/>
              <a:buChar char="ü"/>
            </a:pPr>
            <a:r>
              <a:rPr lang="hr-HR" sz="1800" dirty="0" smtClean="0">
                <a:solidFill>
                  <a:srgbClr val="002060"/>
                </a:solidFill>
              </a:rPr>
              <a:t>Važnost </a:t>
            </a:r>
            <a:r>
              <a:rPr lang="nl-NL" sz="1800" dirty="0" smtClean="0">
                <a:solidFill>
                  <a:srgbClr val="002060"/>
                </a:solidFill>
              </a:rPr>
              <a:t>suradnj</a:t>
            </a:r>
            <a:r>
              <a:rPr lang="hr-HR" sz="1800" dirty="0" smtClean="0">
                <a:solidFill>
                  <a:srgbClr val="002060"/>
                </a:solidFill>
              </a:rPr>
              <a:t>e</a:t>
            </a:r>
            <a:endParaRPr lang="hr-HR" sz="1800" dirty="0">
              <a:solidFill>
                <a:srgbClr val="002060"/>
              </a:solidFill>
            </a:endParaRPr>
          </a:p>
          <a:p>
            <a:pPr lvl="0">
              <a:lnSpc>
                <a:spcPct val="150000"/>
              </a:lnSpc>
              <a:buFont typeface="Wingdings" panose="05000000000000000000" pitchFamily="2" charset="2"/>
              <a:buChar char="ü"/>
            </a:pPr>
            <a:r>
              <a:rPr lang="hr-HR" sz="1800" dirty="0">
                <a:solidFill>
                  <a:srgbClr val="002060"/>
                </a:solidFill>
              </a:rPr>
              <a:t>Strateški dokumenti i procedure</a:t>
            </a:r>
          </a:p>
          <a:p>
            <a:pPr marL="0" lvl="0" indent="0">
              <a:lnSpc>
                <a:spcPct val="80000"/>
              </a:lnSpc>
              <a:buNone/>
            </a:pPr>
            <a:endParaRPr lang="hr-HR" sz="1800" dirty="0">
              <a:solidFill>
                <a:srgbClr val="002060"/>
              </a:solidFill>
            </a:endParaRPr>
          </a:p>
          <a:p>
            <a:pPr marL="0" lvl="0" indent="0">
              <a:lnSpc>
                <a:spcPct val="80000"/>
              </a:lnSpc>
              <a:buNone/>
            </a:pPr>
            <a:r>
              <a:rPr lang="hr-HR" sz="1800" dirty="0">
                <a:solidFill>
                  <a:srgbClr val="002060"/>
                </a:solidFill>
              </a:rPr>
              <a:t>Informirati se	</a:t>
            </a:r>
          </a:p>
          <a:p>
            <a:pPr lvl="2">
              <a:lnSpc>
                <a:spcPct val="80000"/>
              </a:lnSpc>
            </a:pPr>
            <a:r>
              <a:rPr lang="hr-HR" sz="1800" dirty="0">
                <a:solidFill>
                  <a:srgbClr val="002060"/>
                </a:solidFill>
                <a:hlinkClick r:id="rId3"/>
              </a:rPr>
              <a:t>www.mzos.hr </a:t>
            </a:r>
          </a:p>
          <a:p>
            <a:pPr lvl="2">
              <a:lnSpc>
                <a:spcPct val="80000"/>
              </a:lnSpc>
            </a:pPr>
            <a:r>
              <a:rPr lang="en-GB" sz="1800" dirty="0">
                <a:solidFill>
                  <a:srgbClr val="002060"/>
                </a:solidFill>
                <a:hlinkClick r:id="rId3"/>
              </a:rPr>
              <a:t>http://www.asoo.hr/defco/default.aspx</a:t>
            </a:r>
            <a:endParaRPr lang="hr-HR" sz="1800" dirty="0">
              <a:solidFill>
                <a:srgbClr val="002060"/>
              </a:solidFill>
            </a:endParaRPr>
          </a:p>
          <a:p>
            <a:pPr lvl="2">
              <a:lnSpc>
                <a:spcPct val="80000"/>
              </a:lnSpc>
            </a:pPr>
            <a:r>
              <a:rPr lang="hr-HR" sz="1800" dirty="0">
                <a:solidFill>
                  <a:srgbClr val="002060"/>
                </a:solidFill>
                <a:hlinkClick r:id="rId4"/>
              </a:rPr>
              <a:t>http://www.strukturnifondovi.hr/</a:t>
            </a:r>
            <a:r>
              <a:rPr lang="hr-HR" sz="1800" dirty="0">
                <a:solidFill>
                  <a:srgbClr val="002060"/>
                </a:solidFill>
              </a:rPr>
              <a:t> </a:t>
            </a:r>
          </a:p>
          <a:p>
            <a:pPr lvl="2">
              <a:lnSpc>
                <a:spcPct val="80000"/>
              </a:lnSpc>
            </a:pPr>
            <a:r>
              <a:rPr lang="en-GB" sz="1800" dirty="0">
                <a:solidFill>
                  <a:srgbClr val="002060"/>
                </a:solidFill>
                <a:hlinkClick r:id="rId5"/>
              </a:rPr>
              <a:t>http://www.mrrfeu.hr/</a:t>
            </a:r>
            <a:r>
              <a:rPr lang="hr-HR" sz="1800" dirty="0">
                <a:solidFill>
                  <a:srgbClr val="002060"/>
                </a:solidFill>
              </a:rPr>
              <a:t>  </a:t>
            </a:r>
          </a:p>
          <a:p>
            <a:pPr marL="0" lvl="0" indent="0">
              <a:lnSpc>
                <a:spcPct val="80000"/>
              </a:lnSpc>
              <a:buNone/>
            </a:pPr>
            <a:r>
              <a:rPr lang="hr-HR" sz="1800" dirty="0">
                <a:solidFill>
                  <a:srgbClr val="002060"/>
                </a:solidFill>
              </a:rPr>
              <a:t>	</a:t>
            </a:r>
          </a:p>
          <a:p>
            <a:pPr lvl="0">
              <a:buFont typeface="Wingdings" panose="05000000000000000000" pitchFamily="2" charset="2"/>
              <a:buChar char="ü"/>
            </a:pPr>
            <a:r>
              <a:rPr lang="hr-HR" sz="1800" dirty="0">
                <a:solidFill>
                  <a:srgbClr val="002060"/>
                </a:solidFill>
              </a:rPr>
              <a:t>Sudjelovati na informativnim radionicama, seminarima vezanima uz upravljanje projektnim ciklusom</a:t>
            </a:r>
          </a:p>
          <a:p>
            <a:pPr eaLnBrk="1" hangingPunct="1">
              <a:lnSpc>
                <a:spcPct val="80000"/>
              </a:lnSpc>
              <a:buFont typeface="Wingdings" pitchFamily="2" charset="2"/>
              <a:buChar char="§"/>
            </a:pPr>
            <a:endParaRPr lang="hr-HR" sz="1800" b="1" dirty="0" smtClean="0">
              <a:solidFill>
                <a:srgbClr val="002060"/>
              </a:solidFill>
            </a:endParaRPr>
          </a:p>
          <a:p>
            <a:pPr eaLnBrk="1" hangingPunct="1">
              <a:lnSpc>
                <a:spcPct val="80000"/>
              </a:lnSpc>
              <a:buFont typeface="Wingdings" pitchFamily="2" charset="2"/>
              <a:buChar char="§"/>
            </a:pPr>
            <a:endParaRPr lang="hr-HR" sz="1800" dirty="0" smtClean="0">
              <a:solidFill>
                <a:srgbClr val="002060"/>
              </a:solidFill>
            </a:endParaRPr>
          </a:p>
          <a:p>
            <a:pPr eaLnBrk="1" hangingPunct="1">
              <a:lnSpc>
                <a:spcPct val="80000"/>
              </a:lnSpc>
              <a:buFont typeface="Wingdings" pitchFamily="2" charset="2"/>
              <a:buChar char="§"/>
            </a:pPr>
            <a:endParaRPr lang="hr-HR" sz="1800" dirty="0" smtClean="0">
              <a:solidFill>
                <a:srgbClr val="002060"/>
              </a:solidFill>
            </a:endParaRPr>
          </a:p>
        </p:txBody>
      </p:sp>
    </p:spTree>
    <p:extLst>
      <p:ext uri="{BB962C8B-B14F-4D97-AF65-F5344CB8AC3E}">
        <p14:creationId xmlns:p14="http://schemas.microsoft.com/office/powerpoint/2010/main" val="893856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051720" y="274638"/>
            <a:ext cx="6624735" cy="1154098"/>
          </a:xfrm>
        </p:spPr>
        <p:txBody>
          <a:bodyPr>
            <a:normAutofit/>
          </a:bodyPr>
          <a:lstStyle/>
          <a:p>
            <a:r>
              <a:rPr lang="hr-HR" sz="3200" dirty="0" smtClean="0">
                <a:solidFill>
                  <a:srgbClr val="002060"/>
                </a:solidFill>
                <a:effectLst>
                  <a:outerShdw blurRad="38100" dist="38100" dir="2700000" algn="tl">
                    <a:srgbClr val="000000">
                      <a:alpha val="43137"/>
                    </a:srgbClr>
                  </a:outerShdw>
                </a:effectLst>
              </a:rPr>
              <a:t>Prijavni obrasci i prilozi</a:t>
            </a:r>
            <a:endParaRPr lang="hr-HR" sz="3200" dirty="0">
              <a:solidFill>
                <a:srgbClr val="002060"/>
              </a:solidFill>
              <a:effectLst>
                <a:outerShdw blurRad="38100" dist="38100" dir="2700000" algn="tl">
                  <a:srgbClr val="000000">
                    <a:alpha val="43137"/>
                  </a:srgbClr>
                </a:outerShdw>
              </a:effectLst>
            </a:endParaRPr>
          </a:p>
        </p:txBody>
      </p:sp>
      <p:sp>
        <p:nvSpPr>
          <p:cNvPr id="3" name="Rezervirano mjesto sadržaja 2"/>
          <p:cNvSpPr>
            <a:spLocks noGrp="1"/>
          </p:cNvSpPr>
          <p:nvPr>
            <p:ph idx="1"/>
          </p:nvPr>
        </p:nvSpPr>
        <p:spPr>
          <a:xfrm>
            <a:off x="457200" y="2500306"/>
            <a:ext cx="8229600" cy="4071966"/>
          </a:xfrm>
        </p:spPr>
        <p:txBody>
          <a:bodyPr>
            <a:normAutofit fontScale="62500" lnSpcReduction="20000"/>
          </a:bodyPr>
          <a:lstStyle/>
          <a:p>
            <a:pPr>
              <a:buNone/>
            </a:pPr>
            <a:r>
              <a:rPr lang="hr-HR" b="1" dirty="0" smtClean="0">
                <a:solidFill>
                  <a:srgbClr val="002060"/>
                </a:solidFill>
              </a:rPr>
              <a:t>A. Prijavni obrasci:</a:t>
            </a:r>
            <a:endParaRPr lang="hr-HR" dirty="0" smtClean="0">
              <a:solidFill>
                <a:srgbClr val="002060"/>
              </a:solidFill>
            </a:endParaRPr>
          </a:p>
          <a:p>
            <a:pPr marL="0" lvl="0" indent="0">
              <a:buNone/>
            </a:pPr>
            <a:r>
              <a:rPr lang="hr-HR" sz="2900" dirty="0" smtClean="0">
                <a:solidFill>
                  <a:srgbClr val="002060"/>
                </a:solidFill>
              </a:rPr>
              <a:t>Obrazac 1) Prijavni obrazac A</a:t>
            </a:r>
          </a:p>
          <a:p>
            <a:pPr marL="0" lvl="0" indent="0">
              <a:buNone/>
            </a:pPr>
            <a:r>
              <a:rPr lang="hr-HR" sz="2900" dirty="0" smtClean="0">
                <a:solidFill>
                  <a:srgbClr val="002060"/>
                </a:solidFill>
              </a:rPr>
              <a:t>Obrazac 2) Prijavni obrazac B</a:t>
            </a:r>
          </a:p>
          <a:p>
            <a:pPr marL="0" lvl="0" indent="0">
              <a:buNone/>
            </a:pPr>
            <a:r>
              <a:rPr lang="hr-HR" sz="2900" dirty="0" smtClean="0">
                <a:solidFill>
                  <a:srgbClr val="002060"/>
                </a:solidFill>
              </a:rPr>
              <a:t>Obrazac 3) Izjava prijavitelja/partnera o ispunjavanju i prihvaćanju uvjeta natječaja</a:t>
            </a:r>
          </a:p>
          <a:p>
            <a:pPr marL="0" lvl="0" indent="0">
              <a:buNone/>
            </a:pPr>
            <a:r>
              <a:rPr lang="hr-HR" sz="2900" dirty="0" smtClean="0">
                <a:solidFill>
                  <a:srgbClr val="002060"/>
                </a:solidFill>
              </a:rPr>
              <a:t>Obrazac 4) Izjava o partnerstvu</a:t>
            </a:r>
          </a:p>
          <a:p>
            <a:pPr marL="0" lvl="0" indent="0">
              <a:buNone/>
            </a:pPr>
            <a:r>
              <a:rPr lang="hr-HR" sz="2900" dirty="0" smtClean="0">
                <a:solidFill>
                  <a:srgbClr val="002060"/>
                </a:solidFill>
              </a:rPr>
              <a:t>Obrazac 5) Izjava o primljenim sredstvima prema de </a:t>
            </a:r>
            <a:r>
              <a:rPr lang="hr-HR" sz="2900" dirty="0" err="1" smtClean="0">
                <a:solidFill>
                  <a:srgbClr val="002060"/>
                </a:solidFill>
              </a:rPr>
              <a:t>minimis</a:t>
            </a:r>
            <a:r>
              <a:rPr lang="hr-HR" sz="2900" dirty="0" smtClean="0">
                <a:solidFill>
                  <a:srgbClr val="002060"/>
                </a:solidFill>
              </a:rPr>
              <a:t> pravilu</a:t>
            </a:r>
          </a:p>
          <a:p>
            <a:pPr>
              <a:buNone/>
            </a:pPr>
            <a:endParaRPr lang="hr-HR" dirty="0" smtClean="0">
              <a:solidFill>
                <a:srgbClr val="002060"/>
              </a:solidFill>
            </a:endParaRPr>
          </a:p>
          <a:p>
            <a:pPr>
              <a:buNone/>
            </a:pPr>
            <a:r>
              <a:rPr lang="hr-HR" b="1" dirty="0" smtClean="0">
                <a:solidFill>
                  <a:srgbClr val="002060"/>
                </a:solidFill>
              </a:rPr>
              <a:t>B. Prilozi:</a:t>
            </a:r>
            <a:endParaRPr lang="hr-HR" dirty="0" smtClean="0">
              <a:solidFill>
                <a:srgbClr val="002060"/>
              </a:solidFill>
            </a:endParaRPr>
          </a:p>
          <a:p>
            <a:pPr marL="0" lvl="0" indent="0">
              <a:buNone/>
            </a:pPr>
            <a:r>
              <a:rPr lang="hr-HR" sz="2900" dirty="0" smtClean="0">
                <a:solidFill>
                  <a:srgbClr val="002060"/>
                </a:solidFill>
              </a:rPr>
              <a:t>Prilog 1) Posebni uvjeti ugovora - predložak</a:t>
            </a:r>
          </a:p>
          <a:p>
            <a:pPr marL="0" lvl="0" indent="0">
              <a:buNone/>
            </a:pPr>
            <a:r>
              <a:rPr lang="hr-HR" sz="2900" dirty="0" smtClean="0">
                <a:solidFill>
                  <a:srgbClr val="002060"/>
                </a:solidFill>
              </a:rPr>
              <a:t>Prilog 2) Opći uvjeti ugovora –predložak </a:t>
            </a:r>
          </a:p>
          <a:p>
            <a:pPr marL="0" lvl="0" indent="0">
              <a:buNone/>
            </a:pPr>
            <a:r>
              <a:rPr lang="hr-HR" sz="2900" dirty="0" smtClean="0">
                <a:solidFill>
                  <a:srgbClr val="002060"/>
                </a:solidFill>
              </a:rPr>
              <a:t>Prilog 3) Sporazum o partnerstvu –predložak</a:t>
            </a:r>
          </a:p>
          <a:p>
            <a:pPr marL="0" lvl="0" indent="0">
              <a:buNone/>
            </a:pPr>
            <a:r>
              <a:rPr lang="hr-HR" sz="2900" dirty="0" smtClean="0">
                <a:solidFill>
                  <a:srgbClr val="002060"/>
                </a:solidFill>
              </a:rPr>
              <a:t>Prilog 4) Dodatak 2. Sporazumu o partnerstvu  </a:t>
            </a:r>
          </a:p>
          <a:p>
            <a:pPr marL="0" lvl="0" indent="0">
              <a:buNone/>
            </a:pPr>
            <a:r>
              <a:rPr lang="hr-HR" sz="2900" dirty="0" smtClean="0">
                <a:solidFill>
                  <a:srgbClr val="002060"/>
                </a:solidFill>
              </a:rPr>
              <a:t>Prilog 5) Postupci javne nabave za entitete koji nisu obveznici zakona o javnoj nabavi, </a:t>
            </a:r>
            <a:endParaRPr lang="hr-HR" dirty="0" smtClean="0">
              <a:solidFill>
                <a:srgbClr val="002060"/>
              </a:solidFill>
            </a:endParaRPr>
          </a:p>
          <a:p>
            <a:endParaRPr lang="hr-H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a:bodyPr>
          <a:lstStyle/>
          <a:p>
            <a:pPr marL="0" lvl="0" indent="0" algn="ctr">
              <a:buNone/>
            </a:pPr>
            <a:endParaRPr lang="hr-HR" sz="2400" i="1" u="sng" dirty="0" smtClean="0">
              <a:solidFill>
                <a:srgbClr val="002060"/>
              </a:solidFill>
              <a:effectLst>
                <a:outerShdw blurRad="38100" dist="38100" dir="2700000" algn="tl">
                  <a:srgbClr val="000000">
                    <a:alpha val="43137"/>
                  </a:srgbClr>
                </a:outerShdw>
              </a:effectLst>
            </a:endParaRPr>
          </a:p>
          <a:p>
            <a:pPr marL="0" lvl="0" indent="0" algn="ctr">
              <a:buNone/>
            </a:pPr>
            <a:endParaRPr lang="hr-HR" sz="2400" i="1" u="sng" dirty="0">
              <a:solidFill>
                <a:srgbClr val="002060"/>
              </a:solidFill>
              <a:effectLst>
                <a:outerShdw blurRad="38100" dist="38100" dir="2700000" algn="tl">
                  <a:srgbClr val="000000">
                    <a:alpha val="43137"/>
                  </a:srgbClr>
                </a:outerShdw>
              </a:effectLst>
            </a:endParaRPr>
          </a:p>
          <a:p>
            <a:pPr marL="0" lvl="0" indent="0" algn="ctr">
              <a:buNone/>
            </a:pPr>
            <a:endParaRPr lang="hr-HR" sz="2400" dirty="0" smtClean="0">
              <a:solidFill>
                <a:srgbClr val="002060"/>
              </a:solidFill>
            </a:endParaRPr>
          </a:p>
          <a:p>
            <a:pPr marL="0" indent="0">
              <a:buNone/>
            </a:pPr>
            <a:r>
              <a:rPr lang="hr-HR" sz="2400" dirty="0" smtClean="0"/>
              <a:t>	</a:t>
            </a:r>
            <a:r>
              <a:rPr lang="hr-HR" sz="2800" dirty="0" smtClean="0"/>
              <a:t>Jačanje kapaciteta ustanova za obrazovanje 				odraslih –faza II</a:t>
            </a:r>
            <a:endParaRPr lang="hr-HR" sz="2800" dirty="0"/>
          </a:p>
        </p:txBody>
      </p:sp>
    </p:spTree>
    <p:extLst>
      <p:ext uri="{BB962C8B-B14F-4D97-AF65-F5344CB8AC3E}">
        <p14:creationId xmlns:p14="http://schemas.microsoft.com/office/powerpoint/2010/main" val="389037274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188640"/>
            <a:ext cx="6624735" cy="1282154"/>
          </a:xfrm>
        </p:spPr>
        <p:txBody>
          <a:bodyPr>
            <a:noAutofit/>
          </a:bodyPr>
          <a:lstStyle/>
          <a:p>
            <a:r>
              <a:rPr lang="hr-HR" sz="2800" dirty="0" smtClean="0">
                <a:solidFill>
                  <a:srgbClr val="002060"/>
                </a:solidFill>
                <a:effectLst>
                  <a:outerShdw blurRad="38100" dist="38100" dir="2700000" algn="tl">
                    <a:srgbClr val="000000">
                      <a:alpha val="43137"/>
                    </a:srgbClr>
                  </a:outerShdw>
                </a:effectLst>
              </a:rPr>
              <a:t>Ministarstvo znanosti, obrazovanja i sporta</a:t>
            </a:r>
            <a:endParaRPr lang="hr-HR" sz="2800" dirty="0">
              <a:solidFill>
                <a:srgbClr val="00206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6855" y="1988840"/>
            <a:ext cx="8229600" cy="4137323"/>
          </a:xfrm>
        </p:spPr>
        <p:txBody>
          <a:bodyPr/>
          <a:lstStyle/>
          <a:p>
            <a:pPr marL="0" indent="0" algn="ctr">
              <a:buNone/>
            </a:pPr>
            <a:endParaRPr lang="hr-HR" dirty="0">
              <a:solidFill>
                <a:srgbClr val="002060"/>
              </a:solidFill>
              <a:hlinkClick r:id="rId3"/>
            </a:endParaRPr>
          </a:p>
          <a:p>
            <a:pPr marL="0" indent="0" algn="ctr">
              <a:buNone/>
            </a:pPr>
            <a:r>
              <a:rPr lang="hr-HR" sz="3000" dirty="0" smtClean="0">
                <a:solidFill>
                  <a:srgbClr val="002060"/>
                </a:solidFill>
                <a:hlinkClick r:id="rId3"/>
              </a:rPr>
              <a:t>http</a:t>
            </a:r>
            <a:r>
              <a:rPr lang="hr-HR" sz="3000" dirty="0">
                <a:solidFill>
                  <a:srgbClr val="002060"/>
                </a:solidFill>
                <a:hlinkClick r:id="rId3"/>
              </a:rPr>
              <a:t>://</a:t>
            </a:r>
            <a:r>
              <a:rPr lang="hr-HR" sz="3000" dirty="0" smtClean="0">
                <a:solidFill>
                  <a:srgbClr val="002060"/>
                </a:solidFill>
                <a:hlinkClick r:id="rId3"/>
              </a:rPr>
              <a:t>www.mzos.hr</a:t>
            </a:r>
            <a:endParaRPr lang="hr-HR" sz="3000" dirty="0" smtClean="0">
              <a:solidFill>
                <a:srgbClr val="002060"/>
              </a:solidFill>
            </a:endParaRPr>
          </a:p>
          <a:p>
            <a:pPr marL="0" indent="0" algn="ctr">
              <a:buNone/>
            </a:pPr>
            <a:r>
              <a:rPr lang="hr-HR" sz="3000" dirty="0">
                <a:solidFill>
                  <a:srgbClr val="002060"/>
                </a:solidFill>
                <a:hlinkClick r:id="rId4"/>
              </a:rPr>
              <a:t>http://</a:t>
            </a:r>
            <a:r>
              <a:rPr lang="hr-HR" sz="3000" dirty="0" smtClean="0">
                <a:solidFill>
                  <a:srgbClr val="002060"/>
                </a:solidFill>
                <a:hlinkClick r:id="rId4"/>
              </a:rPr>
              <a:t>www.strukturnifondovi.hr</a:t>
            </a:r>
            <a:endParaRPr lang="hr-HR" sz="3000" dirty="0" smtClean="0">
              <a:solidFill>
                <a:srgbClr val="002060"/>
              </a:solidFill>
            </a:endParaRPr>
          </a:p>
          <a:p>
            <a:pPr marL="0" indent="0" algn="ctr">
              <a:buNone/>
            </a:pPr>
            <a:r>
              <a:rPr lang="hr-HR" sz="3000" dirty="0">
                <a:solidFill>
                  <a:srgbClr val="002060"/>
                </a:solidFill>
              </a:rPr>
              <a:t> </a:t>
            </a:r>
            <a:r>
              <a:rPr lang="hr-HR" sz="3000" dirty="0" smtClean="0">
                <a:solidFill>
                  <a:srgbClr val="002060"/>
                </a:solidFill>
              </a:rPr>
              <a:t>e-pošta: </a:t>
            </a:r>
            <a:r>
              <a:rPr lang="hr-HR" sz="3000" dirty="0" smtClean="0">
                <a:solidFill>
                  <a:srgbClr val="002060"/>
                </a:solidFill>
                <a:hlinkClick r:id="rId5"/>
              </a:rPr>
              <a:t>esf@mzos.hr</a:t>
            </a:r>
            <a:endParaRPr lang="hr-HR" sz="3000" dirty="0" smtClean="0">
              <a:solidFill>
                <a:srgbClr val="002060"/>
              </a:solidFill>
            </a:endParaRPr>
          </a:p>
          <a:p>
            <a:pPr marL="0" indent="0" algn="ctr">
              <a:buNone/>
            </a:pPr>
            <a:r>
              <a:rPr lang="hr-HR" sz="3000" dirty="0" smtClean="0">
                <a:solidFill>
                  <a:srgbClr val="002060"/>
                </a:solidFill>
              </a:rPr>
              <a:t>Donje Svetice 38, 10000 Zagreb</a:t>
            </a:r>
            <a:endParaRPr lang="hr-HR" sz="3000" dirty="0">
              <a:solidFill>
                <a:srgbClr val="002060"/>
              </a:solidFill>
            </a:endParaRPr>
          </a:p>
        </p:txBody>
      </p:sp>
    </p:spTree>
    <p:extLst>
      <p:ext uri="{BB962C8B-B14F-4D97-AF65-F5344CB8AC3E}">
        <p14:creationId xmlns:p14="http://schemas.microsoft.com/office/powerpoint/2010/main" val="10556308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564904"/>
            <a:ext cx="8229600" cy="216024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GB" sz="2400" dirty="0"/>
              <a:t>Ovaj poziv na dostavu projektnih prijedloga sufinancira Europska unija i to iz Europskog socijalnog fonda (ESF</a:t>
            </a:r>
            <a:r>
              <a:rPr lang="en-GB" sz="2400" dirty="0" smtClean="0"/>
              <a:t>)</a:t>
            </a:r>
            <a:r>
              <a:rPr lang="hr-HR" sz="2400" dirty="0" smtClean="0"/>
              <a:t> a u okviru Prioriteta 3 Unaprjeđenje ljudskog kapitala u obrazovanju, istraživanju i razvoju (Operativni program „Razvoj ljudskih potencijala” 2007-2013)</a:t>
            </a:r>
          </a:p>
        </p:txBody>
      </p:sp>
    </p:spTree>
    <p:extLst>
      <p:ext uri="{BB962C8B-B14F-4D97-AF65-F5344CB8AC3E}">
        <p14:creationId xmlns:p14="http://schemas.microsoft.com/office/powerpoint/2010/main" val="29533259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873913543"/>
              </p:ext>
            </p:extLst>
          </p:nvPr>
        </p:nvGraphicFramePr>
        <p:xfrm>
          <a:off x="293198" y="764704"/>
          <a:ext cx="8820472"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795234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6038</TotalTime>
  <Words>4196</Words>
  <Application>Microsoft Office PowerPoint</Application>
  <PresentationFormat>On-screen Show (4:3)</PresentationFormat>
  <Paragraphs>537</Paragraphs>
  <Slides>70</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70</vt:i4>
      </vt:variant>
    </vt:vector>
  </HeadingPairs>
  <TitlesOfParts>
    <vt:vector size="77" baseType="lpstr">
      <vt:lpstr>Arial</vt:lpstr>
      <vt:lpstr>Calibri</vt:lpstr>
      <vt:lpstr>Calibri (Body)</vt:lpstr>
      <vt:lpstr>Symbol</vt:lpstr>
      <vt:lpstr>Times New Roman</vt:lpstr>
      <vt:lpstr>Wingdings</vt:lpstr>
      <vt:lpstr>1_Office Theme</vt:lpstr>
      <vt:lpstr>       Ministarstvo znanosti, obrazovanja i sporta      </vt:lpstr>
      <vt:lpstr>Sadržaj</vt:lpstr>
      <vt:lpstr>PowerPoint Presentation</vt:lpstr>
      <vt:lpstr>Programski okvir 2007-2013 </vt:lpstr>
      <vt:lpstr>  OPERATIVNI PROGRAM  Razvoj ljudskih potencijala</vt:lpstr>
      <vt:lpstr>2. Upute za prijavitelje  i. Predmet poziva i opće informacije </vt:lpstr>
      <vt:lpstr>PowerPoint Presentation</vt:lpstr>
      <vt:lpstr>PowerPoint Presentation</vt:lpstr>
      <vt:lpstr>PowerPoint Presentation</vt:lpstr>
      <vt:lpstr>PowerPoint Presentation</vt:lpstr>
      <vt:lpstr>Ciljevi Poziva</vt:lpstr>
      <vt:lpstr>Ciljne skupine i pokazatelji (indikatori)</vt:lpstr>
      <vt:lpstr>    Pokazatelji provedbe (indikatori)</vt:lpstr>
      <vt:lpstr>Nacionalni i EU dokumenti  </vt:lpstr>
      <vt:lpstr>PowerPoint Presentation</vt:lpstr>
      <vt:lpstr>Financiranje I. dio</vt:lpstr>
      <vt:lpstr>Financiranje II. dio </vt:lpstr>
      <vt:lpstr>Financiranje III. dio</vt:lpstr>
      <vt:lpstr>De - minimis pravilo i tehnička pomoć</vt:lpstr>
      <vt:lpstr>Financiranje IV. dio</vt:lpstr>
      <vt:lpstr>PowerPoint Presentation</vt:lpstr>
      <vt:lpstr>PowerPoint Presentation</vt:lpstr>
      <vt:lpstr>Prihvatljivi prijavitelji</vt:lpstr>
      <vt:lpstr>Prihvatljivi partneri</vt:lpstr>
      <vt:lpstr>Uvjeti prihvatljivosti prijavitelja</vt:lpstr>
      <vt:lpstr>Kriteriji za isključenje prijavitelja</vt:lpstr>
      <vt:lpstr>Prihvatljive aktivnosti- I.dio</vt:lpstr>
      <vt:lpstr>Prihvatljive aktivnosti – II. dio </vt:lpstr>
      <vt:lpstr>Prihvatljive aktivnosti – III. dio</vt:lpstr>
      <vt:lpstr>Prihvatljive aktivnosti – IV. dio</vt:lpstr>
      <vt:lpstr>NEprihvatljive aktivnosti</vt:lpstr>
      <vt:lpstr>Prihvatljivost troškova</vt:lpstr>
      <vt:lpstr>Izravni troškovi I. dio</vt:lpstr>
      <vt:lpstr>Izravni troškovi II. dio </vt:lpstr>
      <vt:lpstr>Izravni troškovi III. dio </vt:lpstr>
      <vt:lpstr>Izravni troškovi IV. dio</vt:lpstr>
      <vt:lpstr>Izravni troškovi V. dio</vt:lpstr>
      <vt:lpstr>Izravni troškovi VI. dio</vt:lpstr>
      <vt:lpstr>Izravni troškovi VII. dio</vt:lpstr>
      <vt:lpstr> Neizravni troškovi I. dio</vt:lpstr>
      <vt:lpstr>Neizravni troškovi II. dio</vt:lpstr>
      <vt:lpstr>Neprihvatljivi troškovi I. dio</vt:lpstr>
      <vt:lpstr>Neprihvatljivi troškovi II. dio</vt:lpstr>
      <vt:lpstr>Prihodi od projektnih aktivnosti</vt:lpstr>
      <vt:lpstr>iv. Postupak prijave</vt:lpstr>
      <vt:lpstr>PowerPoint Presentation</vt:lpstr>
      <vt:lpstr>Objava natječaja – potrebna dokumentacija</vt:lpstr>
      <vt:lpstr>Potpuna prijava i dokumentacija</vt:lpstr>
      <vt:lpstr>  Dokumentacija sukladno poglavlju 6.4. - Provjera prihvatljivosti </vt:lpstr>
      <vt:lpstr>Prijavni obrazac A </vt:lpstr>
      <vt:lpstr>Prijavni obrazac A</vt:lpstr>
      <vt:lpstr>Prijavni obrazac A</vt:lpstr>
      <vt:lpstr>Prijavni obrazac B   Detaljnija razrada Prijavnog obrasca A</vt:lpstr>
      <vt:lpstr>PowerPoint Presentation</vt:lpstr>
      <vt:lpstr>Indikativni raspored procesa prijave i odabira</vt:lpstr>
      <vt:lpstr>Pitanja i odgovori </vt:lpstr>
      <vt:lpstr>Predaja prijave</vt:lpstr>
      <vt:lpstr>Predaja prijave</vt:lpstr>
      <vt:lpstr>PowerPoint Presentation</vt:lpstr>
      <vt:lpstr>PowerPoint Presentation</vt:lpstr>
      <vt:lpstr>Zaprimanje i registracija prijedloga </vt:lpstr>
      <vt:lpstr>Administrativna provjera</vt:lpstr>
      <vt:lpstr>Odabir projekata</vt:lpstr>
      <vt:lpstr>Kriterij za odabir</vt:lpstr>
      <vt:lpstr>Provjera prihvatljivosti</vt:lpstr>
      <vt:lpstr>Odluka o financiranju</vt:lpstr>
      <vt:lpstr>PowerPoint Presentation</vt:lpstr>
      <vt:lpstr>  Praktični savjeti</vt:lpstr>
      <vt:lpstr>Prijavni obrasci i prilozi</vt:lpstr>
      <vt:lpstr>Ministarstvo znanosti, obrazovanja i sporta</vt:lpstr>
    </vt:vector>
  </TitlesOfParts>
  <Company>MZOŠ</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Ministarstvo znanosti, obrazovanja i sporta</dc:title>
  <dc:creator>icolak</dc:creator>
  <cp:lastModifiedBy>Mihaela Dubravac Šigir</cp:lastModifiedBy>
  <cp:revision>471</cp:revision>
  <cp:lastPrinted>2014-05-20T11:41:21Z</cp:lastPrinted>
  <dcterms:created xsi:type="dcterms:W3CDTF">2014-01-31T13:26:39Z</dcterms:created>
  <dcterms:modified xsi:type="dcterms:W3CDTF">2015-03-10T10:36:37Z</dcterms:modified>
</cp:coreProperties>
</file>