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316" r:id="rId5"/>
    <p:sldId id="319" r:id="rId6"/>
    <p:sldId id="321" r:id="rId7"/>
    <p:sldId id="324" r:id="rId8"/>
    <p:sldId id="329" r:id="rId9"/>
    <p:sldId id="328" r:id="rId10"/>
    <p:sldId id="360" r:id="rId11"/>
    <p:sldId id="326" r:id="rId12"/>
    <p:sldId id="331" r:id="rId13"/>
    <p:sldId id="357" r:id="rId14"/>
    <p:sldId id="356" r:id="rId15"/>
    <p:sldId id="361" r:id="rId16"/>
    <p:sldId id="362" r:id="rId17"/>
    <p:sldId id="325" r:id="rId18"/>
    <p:sldId id="363" r:id="rId19"/>
    <p:sldId id="359" r:id="rId20"/>
    <p:sldId id="365" r:id="rId21"/>
    <p:sldId id="358" r:id="rId22"/>
    <p:sldId id="333" r:id="rId23"/>
    <p:sldId id="364" r:id="rId24"/>
    <p:sldId id="338" r:id="rId25"/>
    <p:sldId id="336" r:id="rId26"/>
    <p:sldId id="335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50" r:id="rId36"/>
    <p:sldId id="351" r:id="rId37"/>
    <p:sldId id="352" r:id="rId38"/>
    <p:sldId id="353" r:id="rId39"/>
    <p:sldId id="366" r:id="rId40"/>
    <p:sldId id="354" r:id="rId41"/>
    <p:sldId id="355" r:id="rId4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T1" initials="PT1" lastIdx="2" clrIdx="0">
    <p:extLst>
      <p:ext uri="{19B8F6BF-5375-455C-9EA6-DF929625EA0E}">
        <p15:presenceInfo xmlns:p15="http://schemas.microsoft.com/office/powerpoint/2012/main" userId="PT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DB5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rednji stil 1 - Isticanj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BEAF5-BED6-430E-8107-61FE73CBC1F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34A7B11-FC83-43BD-A516-E1732A86C601}">
      <dgm:prSet phldrT="[Text]"/>
      <dgm:spPr>
        <a:solidFill>
          <a:srgbClr val="CE6586"/>
        </a:solidFill>
      </dgm:spPr>
      <dgm:t>
        <a:bodyPr/>
        <a:lstStyle/>
        <a:p>
          <a:r>
            <a:rPr lang="pl-PL" dirty="0"/>
            <a:t>NOSITELJ PROJEKTA – JLRS i neprofitne organizacije</a:t>
          </a:r>
          <a:endParaRPr lang="hr-HR" dirty="0"/>
        </a:p>
      </dgm:t>
    </dgm:pt>
    <dgm:pt modelId="{DB5F4969-800B-4103-AE22-2096CA1D527E}" type="parTrans" cxnId="{5EA932B2-B8D3-43DD-9C80-DDE79048E12E}">
      <dgm:prSet/>
      <dgm:spPr/>
      <dgm:t>
        <a:bodyPr/>
        <a:lstStyle/>
        <a:p>
          <a:endParaRPr lang="hr-HR"/>
        </a:p>
      </dgm:t>
    </dgm:pt>
    <dgm:pt modelId="{58290890-0068-4C23-8CC7-CF5B305EF782}" type="sibTrans" cxnId="{5EA932B2-B8D3-43DD-9C80-DDE79048E12E}">
      <dgm:prSet/>
      <dgm:spPr/>
      <dgm:t>
        <a:bodyPr/>
        <a:lstStyle/>
        <a:p>
          <a:endParaRPr lang="hr-HR"/>
        </a:p>
      </dgm:t>
    </dgm:pt>
    <dgm:pt modelId="{A75FED1B-87FA-48AF-9806-C03FBA78EEBB}">
      <dgm:prSet phldrT="[Text]"/>
      <dgm:spPr>
        <a:solidFill>
          <a:srgbClr val="CE6586"/>
        </a:solidFill>
      </dgm:spPr>
      <dgm:t>
        <a:bodyPr/>
        <a:lstStyle/>
        <a:p>
          <a:r>
            <a:rPr lang="hr-HR" dirty="0"/>
            <a:t>Centar za socijalnu skrb (obvezni partner) – pruža pomoć u identifikaciji krajnjih korisnika</a:t>
          </a:r>
        </a:p>
      </dgm:t>
    </dgm:pt>
    <dgm:pt modelId="{3BA06A30-6CA4-4549-A213-6F7C7AFDBAB9}" type="parTrans" cxnId="{19B88957-7DE4-482D-81BD-7315DDB166C0}">
      <dgm:prSet/>
      <dgm:spPr/>
      <dgm:t>
        <a:bodyPr/>
        <a:lstStyle/>
        <a:p>
          <a:endParaRPr lang="hr-HR"/>
        </a:p>
      </dgm:t>
    </dgm:pt>
    <dgm:pt modelId="{D721EF30-5711-43C7-BCB0-B91888601573}" type="sibTrans" cxnId="{19B88957-7DE4-482D-81BD-7315DDB166C0}">
      <dgm:prSet/>
      <dgm:spPr/>
      <dgm:t>
        <a:bodyPr/>
        <a:lstStyle/>
        <a:p>
          <a:endParaRPr lang="hr-HR"/>
        </a:p>
      </dgm:t>
    </dgm:pt>
    <dgm:pt modelId="{5388B19B-794C-432F-A39B-17279FEF3A5F}">
      <dgm:prSet phldrT="[Text]"/>
      <dgm:spPr>
        <a:solidFill>
          <a:srgbClr val="CE6586"/>
        </a:solidFill>
      </dgm:spPr>
      <dgm:t>
        <a:bodyPr/>
        <a:lstStyle/>
        <a:p>
          <a:r>
            <a:rPr lang="hr-HR" dirty="0"/>
            <a:t>Ostali partneri</a:t>
          </a:r>
        </a:p>
      </dgm:t>
    </dgm:pt>
    <dgm:pt modelId="{750B2300-88DE-4DD2-B9A9-1682F68FE4F6}" type="parTrans" cxnId="{04706A33-7AA7-4E0A-A045-0DB25AB03A4C}">
      <dgm:prSet/>
      <dgm:spPr/>
      <dgm:t>
        <a:bodyPr/>
        <a:lstStyle/>
        <a:p>
          <a:endParaRPr lang="hr-HR"/>
        </a:p>
      </dgm:t>
    </dgm:pt>
    <dgm:pt modelId="{D44A46BA-7FB7-4F98-B976-E18E93A729AA}" type="sibTrans" cxnId="{04706A33-7AA7-4E0A-A045-0DB25AB03A4C}">
      <dgm:prSet/>
      <dgm:spPr/>
      <dgm:t>
        <a:bodyPr/>
        <a:lstStyle/>
        <a:p>
          <a:endParaRPr lang="hr-HR"/>
        </a:p>
      </dgm:t>
    </dgm:pt>
    <dgm:pt modelId="{6F9AE5FB-CB7E-42F1-842A-F0FAED905F6A}">
      <dgm:prSet phldrT="[Text]"/>
      <dgm:spPr>
        <a:solidFill>
          <a:srgbClr val="CE6586"/>
        </a:solidFill>
      </dgm:spPr>
      <dgm:t>
        <a:bodyPr/>
        <a:lstStyle/>
        <a:p>
          <a:r>
            <a:rPr lang="hr-HR" dirty="0"/>
            <a:t>HZZ (obvezni partner) – pruža pomoć korisniku u identifikaciji žena koje će se zaposliti</a:t>
          </a:r>
        </a:p>
      </dgm:t>
    </dgm:pt>
    <dgm:pt modelId="{4812D309-1BEC-4EBF-85EB-2C75D42DD6A8}" type="parTrans" cxnId="{35EE71C9-99CE-4AEE-A158-A11337B00B9B}">
      <dgm:prSet/>
      <dgm:spPr/>
      <dgm:t>
        <a:bodyPr/>
        <a:lstStyle/>
        <a:p>
          <a:endParaRPr lang="hr-HR"/>
        </a:p>
      </dgm:t>
    </dgm:pt>
    <dgm:pt modelId="{A7E59AB8-50CB-4124-8726-C9A632C141E2}" type="sibTrans" cxnId="{35EE71C9-99CE-4AEE-A158-A11337B00B9B}">
      <dgm:prSet/>
      <dgm:spPr/>
      <dgm:t>
        <a:bodyPr/>
        <a:lstStyle/>
        <a:p>
          <a:endParaRPr lang="hr-HR"/>
        </a:p>
      </dgm:t>
    </dgm:pt>
    <dgm:pt modelId="{73F71F6C-1AA7-426C-87CE-484EAF07E2DF}" type="pres">
      <dgm:prSet presAssocID="{45EBEAF5-BED6-430E-8107-61FE73CBC1FB}" presName="Name0" presStyleCnt="0">
        <dgm:presLayoutVars>
          <dgm:dir/>
          <dgm:resizeHandles val="exact"/>
        </dgm:presLayoutVars>
      </dgm:prSet>
      <dgm:spPr/>
    </dgm:pt>
    <dgm:pt modelId="{F6A549E1-8283-4E2F-8EC3-7D4B749117CE}" type="pres">
      <dgm:prSet presAssocID="{45EBEAF5-BED6-430E-8107-61FE73CBC1FB}" presName="cycle" presStyleCnt="0"/>
      <dgm:spPr/>
    </dgm:pt>
    <dgm:pt modelId="{EA853F90-8AC7-4D33-8BB5-0533E73312B1}" type="pres">
      <dgm:prSet presAssocID="{B34A7B11-FC83-43BD-A516-E1732A86C601}" presName="nodeFirstNode" presStyleLbl="node1" presStyleIdx="0" presStyleCnt="4">
        <dgm:presLayoutVars>
          <dgm:bulletEnabled val="1"/>
        </dgm:presLayoutVars>
      </dgm:prSet>
      <dgm:spPr/>
    </dgm:pt>
    <dgm:pt modelId="{C007E991-EDCC-4C3D-BA17-C413FBE98972}" type="pres">
      <dgm:prSet presAssocID="{58290890-0068-4C23-8CC7-CF5B305EF782}" presName="sibTransFirstNode" presStyleLbl="bgShp" presStyleIdx="0" presStyleCnt="1"/>
      <dgm:spPr/>
    </dgm:pt>
    <dgm:pt modelId="{04EAD0CD-3CB1-43B8-8C6F-038022B53E33}" type="pres">
      <dgm:prSet presAssocID="{A75FED1B-87FA-48AF-9806-C03FBA78EEBB}" presName="nodeFollowingNodes" presStyleLbl="node1" presStyleIdx="1" presStyleCnt="4">
        <dgm:presLayoutVars>
          <dgm:bulletEnabled val="1"/>
        </dgm:presLayoutVars>
      </dgm:prSet>
      <dgm:spPr/>
    </dgm:pt>
    <dgm:pt modelId="{9040D624-8A71-4D22-9B4D-DA4E8D8E6FC5}" type="pres">
      <dgm:prSet presAssocID="{5388B19B-794C-432F-A39B-17279FEF3A5F}" presName="nodeFollowingNodes" presStyleLbl="node1" presStyleIdx="2" presStyleCnt="4">
        <dgm:presLayoutVars>
          <dgm:bulletEnabled val="1"/>
        </dgm:presLayoutVars>
      </dgm:prSet>
      <dgm:spPr/>
    </dgm:pt>
    <dgm:pt modelId="{8C2ED7DF-6CA2-4D24-B200-6F1E64179FD7}" type="pres">
      <dgm:prSet presAssocID="{6F9AE5FB-CB7E-42F1-842A-F0FAED905F6A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882FB704-BD17-4789-A5B8-2D825D46B894}" type="presOf" srcId="{45EBEAF5-BED6-430E-8107-61FE73CBC1FB}" destId="{73F71F6C-1AA7-426C-87CE-484EAF07E2DF}" srcOrd="0" destOrd="0" presId="urn:microsoft.com/office/officeart/2005/8/layout/cycle3"/>
    <dgm:cxn modelId="{029A470B-4737-44F1-A906-54657226FD3B}" type="presOf" srcId="{58290890-0068-4C23-8CC7-CF5B305EF782}" destId="{C007E991-EDCC-4C3D-BA17-C413FBE98972}" srcOrd="0" destOrd="0" presId="urn:microsoft.com/office/officeart/2005/8/layout/cycle3"/>
    <dgm:cxn modelId="{04706A33-7AA7-4E0A-A045-0DB25AB03A4C}" srcId="{45EBEAF5-BED6-430E-8107-61FE73CBC1FB}" destId="{5388B19B-794C-432F-A39B-17279FEF3A5F}" srcOrd="2" destOrd="0" parTransId="{750B2300-88DE-4DD2-B9A9-1682F68FE4F6}" sibTransId="{D44A46BA-7FB7-4F98-B976-E18E93A729AA}"/>
    <dgm:cxn modelId="{D773906D-65D1-43C8-A231-B86BEBC605CB}" type="presOf" srcId="{A75FED1B-87FA-48AF-9806-C03FBA78EEBB}" destId="{04EAD0CD-3CB1-43B8-8C6F-038022B53E33}" srcOrd="0" destOrd="0" presId="urn:microsoft.com/office/officeart/2005/8/layout/cycle3"/>
    <dgm:cxn modelId="{19B88957-7DE4-482D-81BD-7315DDB166C0}" srcId="{45EBEAF5-BED6-430E-8107-61FE73CBC1FB}" destId="{A75FED1B-87FA-48AF-9806-C03FBA78EEBB}" srcOrd="1" destOrd="0" parTransId="{3BA06A30-6CA4-4549-A213-6F7C7AFDBAB9}" sibTransId="{D721EF30-5711-43C7-BCB0-B91888601573}"/>
    <dgm:cxn modelId="{A54C1A83-004A-4CC3-9CE1-635F96770A9B}" type="presOf" srcId="{6F9AE5FB-CB7E-42F1-842A-F0FAED905F6A}" destId="{8C2ED7DF-6CA2-4D24-B200-6F1E64179FD7}" srcOrd="0" destOrd="0" presId="urn:microsoft.com/office/officeart/2005/8/layout/cycle3"/>
    <dgm:cxn modelId="{588758A2-8E97-4D42-B2AD-A759D628872C}" type="presOf" srcId="{B34A7B11-FC83-43BD-A516-E1732A86C601}" destId="{EA853F90-8AC7-4D33-8BB5-0533E73312B1}" srcOrd="0" destOrd="0" presId="urn:microsoft.com/office/officeart/2005/8/layout/cycle3"/>
    <dgm:cxn modelId="{5EA932B2-B8D3-43DD-9C80-DDE79048E12E}" srcId="{45EBEAF5-BED6-430E-8107-61FE73CBC1FB}" destId="{B34A7B11-FC83-43BD-A516-E1732A86C601}" srcOrd="0" destOrd="0" parTransId="{DB5F4969-800B-4103-AE22-2096CA1D527E}" sibTransId="{58290890-0068-4C23-8CC7-CF5B305EF782}"/>
    <dgm:cxn modelId="{35EE71C9-99CE-4AEE-A158-A11337B00B9B}" srcId="{45EBEAF5-BED6-430E-8107-61FE73CBC1FB}" destId="{6F9AE5FB-CB7E-42F1-842A-F0FAED905F6A}" srcOrd="3" destOrd="0" parTransId="{4812D309-1BEC-4EBF-85EB-2C75D42DD6A8}" sibTransId="{A7E59AB8-50CB-4124-8726-C9A632C141E2}"/>
    <dgm:cxn modelId="{FC34C5FB-6A44-4F22-AA72-E99F6828158E}" type="presOf" srcId="{5388B19B-794C-432F-A39B-17279FEF3A5F}" destId="{9040D624-8A71-4D22-9B4D-DA4E8D8E6FC5}" srcOrd="0" destOrd="0" presId="urn:microsoft.com/office/officeart/2005/8/layout/cycle3"/>
    <dgm:cxn modelId="{4EFEFF80-7524-49D7-9F2D-98F1EE8AA6C4}" type="presParOf" srcId="{73F71F6C-1AA7-426C-87CE-484EAF07E2DF}" destId="{F6A549E1-8283-4E2F-8EC3-7D4B749117CE}" srcOrd="0" destOrd="0" presId="urn:microsoft.com/office/officeart/2005/8/layout/cycle3"/>
    <dgm:cxn modelId="{312814BD-8FB7-46D3-90E0-D06AC11D5960}" type="presParOf" srcId="{F6A549E1-8283-4E2F-8EC3-7D4B749117CE}" destId="{EA853F90-8AC7-4D33-8BB5-0533E73312B1}" srcOrd="0" destOrd="0" presId="urn:microsoft.com/office/officeart/2005/8/layout/cycle3"/>
    <dgm:cxn modelId="{9E23B2BA-7FA5-4CE9-85C5-0C8327E34FAB}" type="presParOf" srcId="{F6A549E1-8283-4E2F-8EC3-7D4B749117CE}" destId="{C007E991-EDCC-4C3D-BA17-C413FBE98972}" srcOrd="1" destOrd="0" presId="urn:microsoft.com/office/officeart/2005/8/layout/cycle3"/>
    <dgm:cxn modelId="{9170A451-E5E0-4C3B-909B-35D0EBBAB5B5}" type="presParOf" srcId="{F6A549E1-8283-4E2F-8EC3-7D4B749117CE}" destId="{04EAD0CD-3CB1-43B8-8C6F-038022B53E33}" srcOrd="2" destOrd="0" presId="urn:microsoft.com/office/officeart/2005/8/layout/cycle3"/>
    <dgm:cxn modelId="{DAE6DF96-A910-4D1E-BC1D-A424B50DEED7}" type="presParOf" srcId="{F6A549E1-8283-4E2F-8EC3-7D4B749117CE}" destId="{9040D624-8A71-4D22-9B4D-DA4E8D8E6FC5}" srcOrd="3" destOrd="0" presId="urn:microsoft.com/office/officeart/2005/8/layout/cycle3"/>
    <dgm:cxn modelId="{146FFE09-E6EA-41BD-902B-80A9F15E983F}" type="presParOf" srcId="{F6A549E1-8283-4E2F-8EC3-7D4B749117CE}" destId="{8C2ED7DF-6CA2-4D24-B200-6F1E64179FD7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7E991-EDCC-4C3D-BA17-C413FBE98972}">
      <dsp:nvSpPr>
        <dsp:cNvPr id="0" name=""/>
        <dsp:cNvSpPr/>
      </dsp:nvSpPr>
      <dsp:spPr>
        <a:xfrm>
          <a:off x="1329653" y="-69526"/>
          <a:ext cx="3556221" cy="3556221"/>
        </a:xfrm>
        <a:prstGeom prst="circularArrow">
          <a:avLst>
            <a:gd name="adj1" fmla="val 4668"/>
            <a:gd name="adj2" fmla="val 272909"/>
            <a:gd name="adj3" fmla="val 12987556"/>
            <a:gd name="adj4" fmla="val 17925281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53F90-8AC7-4D33-8BB5-0533E73312B1}">
      <dsp:nvSpPr>
        <dsp:cNvPr id="0" name=""/>
        <dsp:cNvSpPr/>
      </dsp:nvSpPr>
      <dsp:spPr>
        <a:xfrm>
          <a:off x="1971184" y="1520"/>
          <a:ext cx="2273159" cy="1136579"/>
        </a:xfrm>
        <a:prstGeom prst="roundRect">
          <a:avLst/>
        </a:prstGeom>
        <a:solidFill>
          <a:srgbClr val="CE65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NOSITELJ PROJEKTA – JLRS i neprofitne organizacije</a:t>
          </a:r>
          <a:endParaRPr lang="hr-HR" sz="1500" kern="1200" dirty="0"/>
        </a:p>
      </dsp:txBody>
      <dsp:txXfrm>
        <a:off x="2026667" y="57003"/>
        <a:ext cx="2162193" cy="1025613"/>
      </dsp:txXfrm>
    </dsp:sp>
    <dsp:sp modelId="{04EAD0CD-3CB1-43B8-8C6F-038022B53E33}">
      <dsp:nvSpPr>
        <dsp:cNvPr id="0" name=""/>
        <dsp:cNvSpPr/>
      </dsp:nvSpPr>
      <dsp:spPr>
        <a:xfrm>
          <a:off x="3248104" y="1278440"/>
          <a:ext cx="2273159" cy="1136579"/>
        </a:xfrm>
        <a:prstGeom prst="roundRect">
          <a:avLst/>
        </a:prstGeom>
        <a:solidFill>
          <a:srgbClr val="CE65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Centar za socijalnu skrb (obvezni partner) – pruža pomoć u identifikaciji krajnjih korisnika</a:t>
          </a:r>
        </a:p>
      </dsp:txBody>
      <dsp:txXfrm>
        <a:off x="3303587" y="1333923"/>
        <a:ext cx="2162193" cy="1025613"/>
      </dsp:txXfrm>
    </dsp:sp>
    <dsp:sp modelId="{9040D624-8A71-4D22-9B4D-DA4E8D8E6FC5}">
      <dsp:nvSpPr>
        <dsp:cNvPr id="0" name=""/>
        <dsp:cNvSpPr/>
      </dsp:nvSpPr>
      <dsp:spPr>
        <a:xfrm>
          <a:off x="1971184" y="2555359"/>
          <a:ext cx="2273159" cy="1136579"/>
        </a:xfrm>
        <a:prstGeom prst="roundRect">
          <a:avLst/>
        </a:prstGeom>
        <a:solidFill>
          <a:srgbClr val="CE65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Ostali partneri</a:t>
          </a:r>
        </a:p>
      </dsp:txBody>
      <dsp:txXfrm>
        <a:off x="2026667" y="2610842"/>
        <a:ext cx="2162193" cy="1025613"/>
      </dsp:txXfrm>
    </dsp:sp>
    <dsp:sp modelId="{8C2ED7DF-6CA2-4D24-B200-6F1E64179FD7}">
      <dsp:nvSpPr>
        <dsp:cNvPr id="0" name=""/>
        <dsp:cNvSpPr/>
      </dsp:nvSpPr>
      <dsp:spPr>
        <a:xfrm>
          <a:off x="694264" y="1278440"/>
          <a:ext cx="2273159" cy="1136579"/>
        </a:xfrm>
        <a:prstGeom prst="roundRect">
          <a:avLst/>
        </a:prstGeom>
        <a:solidFill>
          <a:srgbClr val="CE65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HZZ (obvezni partner) – pruža pomoć korisniku u identifikaciji žena koje će se zaposliti</a:t>
          </a:r>
        </a:p>
      </dsp:txBody>
      <dsp:txXfrm>
        <a:off x="749747" y="1333923"/>
        <a:ext cx="2162193" cy="1025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96EA83-6659-4533-A81B-86BB2C821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1EB45D1-6658-426F-8069-E94296990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27ABE9-9F79-4EBF-9F78-64FA34D1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5696F6F-2FC9-43A3-B852-649B49CF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47589DB-147C-4518-BA4A-6937E904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834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18B40F-04B6-446E-B068-7F4D48C5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114291C-11B0-4168-95B9-5096476CB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0F4FC0A-4348-42A0-858B-AB735C70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B3CB47-4E97-4924-A34F-C09C6A44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DFE3D17-386E-4FCE-ABEC-EECA6895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116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94C0111-A73C-4374-8964-EABD61333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6778593-8D6B-4AB1-9086-95126BDCF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3202C2-BA81-4CD8-842C-980780BEB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A30296-84E4-4B29-B160-56F5D1DD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1589571-687E-4BC6-8D0C-C0714B7E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62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9A57C3-CE37-42CE-9EA2-F8CB898C3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BA3CC7-7BC4-4B16-9D7C-88F2D1B6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0020B57-4F3D-4E4A-8698-73280413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5BB4146-C0D4-4F1D-AF72-4640C7D6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2AE517E-7251-4872-86BC-674AF1BE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471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A0CCE6-9662-4CA6-8203-E0410BCDF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D8C51A3-B166-493E-B3CE-CD982BC34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DF535D-6BD4-454B-86EE-0E10CE48A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0B4F26A-5C57-4AB9-9B92-5D0E445AC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8E09D64-56BD-4D28-A862-F918A47E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65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C00208-BFFF-4FC0-B8F6-3147224B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91EE91-45B5-41F6-90EF-2506BD22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CEBE0E7-7BE8-4B1A-AD7B-057029FFA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A9973CC-784A-442D-AFFA-A7518E86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6B8E901-EE11-4280-82B2-C7A13D8A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B75DEEF-E569-435A-8076-76F1EB58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0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81DF3D-B1D8-479E-84FB-C23E6F5A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677AF23-C993-4636-B614-0BF5639C8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0027CA4-46BB-4DA6-A675-D1DA7C6E0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5D8D327-B811-4BF2-8722-4358FF947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50502B3-855A-4922-93B5-AFCBE17DA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C38976C-5A05-44C7-A317-94F377494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83D6C5B-7B5E-477D-93CB-E561C158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BB2A532-7C2E-4D01-A905-BCB57CC8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961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D7B366-8DEE-43D9-BD18-AEFACDB3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7C47364-359F-48CF-BA13-64153337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E95EFD5-BB0F-4B33-AABF-2942E47A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93B31D7-01DE-4E07-9F91-AD51EF97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981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664EC8B-1853-4700-B861-A027C7422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C1155F7-F6A3-4084-AA19-6EE735FA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6A324A9-F7F6-4EF9-99C1-8F107888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40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B9255A-C5CF-48AB-910D-43E0D6FC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0963F0A-EC13-481F-A8E4-7D188C7A8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25CC358-B359-498D-B460-426F75C16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7D7787C-43E1-448F-8918-06A9B087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5F7D30E-CF54-422C-B411-ADC8EF40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12D58A-0DCC-4F20-8689-54EF50FF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171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200D7C-E4E7-4CA3-958F-BBBC386C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304B7B3-8425-4ADC-A840-76F9057B7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ED2DC5B-1DBF-41A6-88E1-862D19A09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99D10E0-C583-4EF5-BDC3-6BAE6600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6F430B0-9D00-4C02-BF29-6C6B2E9C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003C060-C8DF-472A-9E07-75A1C139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235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7CFBB68-1A11-4F2A-8AB6-06439721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0E7A6A3-18DC-466D-B2CE-DA6D63B38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840822-470E-4798-8E57-574A24999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19C1-3FD6-4D88-956F-2D29DDF2BD7A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E7C68F0-2462-4BEC-A843-104AB2D04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8782045-3753-4258-A468-C3E78DB6B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F88C0-D045-44BD-8D2B-A2DFAFDCBD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091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esif-wf.mrrfeu.h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rukturnifondovi.hr/" TargetMode="External"/><Relationship Id="rId5" Type="http://schemas.openxmlformats.org/officeDocument/2006/relationships/hyperlink" Target="http://www.esf.hr/" TargetMode="Externa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narodnenovine.nn.hr/clanci/sluzbeni/dodatni/434417.pdf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3.jpeg"/><Relationship Id="rId9" Type="http://schemas.openxmlformats.org/officeDocument/2006/relationships/diagramColors" Target="../diagrams/colors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5241AAA7-5715-4B32-A9BE-CF52DBA60D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829" y="383923"/>
            <a:ext cx="2243333" cy="2353061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103595F6-7CC8-4C52-BD6C-0199AFF588F7}"/>
              </a:ext>
            </a:extLst>
          </p:cNvPr>
          <p:cNvSpPr txBox="1"/>
          <p:nvPr/>
        </p:nvSpPr>
        <p:spPr>
          <a:xfrm>
            <a:off x="2283937" y="4121017"/>
            <a:ext cx="7624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/>
              <a:t>Predstavljanje Poziva</a:t>
            </a:r>
          </a:p>
          <a:p>
            <a:pPr algn="ctr"/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Zaželi - program zapošljavanja žena – faza III</a:t>
            </a:r>
          </a:p>
        </p:txBody>
      </p:sp>
      <p:pic>
        <p:nvPicPr>
          <p:cNvPr id="13" name="Slika 12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151B4F97-0B1B-4F90-8CDA-2877150280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721" y="2565630"/>
            <a:ext cx="5378245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66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47384B-C3C4-4978-A40B-CC3AC4068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9011" y="433491"/>
            <a:ext cx="5425867" cy="728737"/>
          </a:xfrm>
        </p:spPr>
        <p:txBody>
          <a:bodyPr>
            <a:normAutofit fontScale="90000"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  <a:latin typeface="+mn-lt"/>
                <a:ea typeface="+mn-ea"/>
                <a:cs typeface="+mn-cs"/>
              </a:rPr>
              <a:t>Provjera prihvatljivosti partnera</a:t>
            </a:r>
            <a:br>
              <a:rPr lang="hr-HR" sz="44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349741-A8A4-4497-A981-8FDFA63AA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749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b="1" dirty="0"/>
              <a:t>Partner(i) </a:t>
            </a:r>
            <a:r>
              <a:rPr lang="hr-HR" sz="2000" dirty="0"/>
              <a:t>mora(ju) ispunjavati sve uvjete prihvatljivosti kao i prijavitelji, osim;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hr-HR" sz="16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obavezni partneri ne moraju ispunjavati </a:t>
            </a:r>
            <a:r>
              <a:rPr lang="hr-H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uvjet prihvatljivosti broj 4 iz točke 2.2.1, odnosno nisu u obavezi za isto dostavljati potvrdu Porezne uprave o nepostojanju javnog duga po osnovi javnih davanja te se za njih ne vrši provjera kapaciteta projektnog partnerstva (točka 2.2.4).</a:t>
            </a:r>
            <a:endParaRPr lang="hr-HR" sz="1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000" b="1" dirty="0"/>
              <a:t>Partner(i)</a:t>
            </a:r>
            <a:r>
              <a:rPr lang="hr-HR" sz="2000" dirty="0"/>
              <a:t> za svoje sudjelovanje u projektu potpisuju </a:t>
            </a:r>
            <a:r>
              <a:rPr lang="hr-HR" sz="2000" i="1" dirty="0"/>
              <a:t>Izjavu partnera o istinitosti podataka, izbjegavanju dvostrukog financiranja i ispunjavanju preduvjeta za sudjelovanje u postupku dodjele bespovratnih sredstava i</a:t>
            </a:r>
            <a:r>
              <a:rPr lang="hr-HR" sz="2000" dirty="0"/>
              <a:t> </a:t>
            </a:r>
            <a:r>
              <a:rPr lang="hr-HR" sz="2000" i="1" dirty="0"/>
              <a:t>Izjavu o partnerstvu</a:t>
            </a:r>
            <a:r>
              <a:rPr lang="hr-HR" sz="2000" dirty="0"/>
              <a:t> (Obrazac 4).</a:t>
            </a:r>
          </a:p>
          <a:p>
            <a:r>
              <a:rPr lang="hr-HR" sz="2000" b="1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Partneri aktivno sudjeluju u provedbi projekta</a:t>
            </a:r>
            <a:r>
              <a:rPr lang="hr-HR" sz="20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, a troškovi koje pritom ostvaruju prihvatljivi su u   istoj mjeri kao i troškovi koje ostvaruje Prijavitelj.</a:t>
            </a:r>
            <a:r>
              <a:rPr lang="hr-HR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hr-HR" sz="14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hr-HR" sz="2000" b="1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VAŽNO:</a:t>
            </a: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hr-HR" sz="2000" b="1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Prijavnom obrascu B </a:t>
            </a: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prijavitelji obrazlažu lokaciju provedbe projektnih aktivnosti te </a:t>
            </a:r>
            <a:r>
              <a:rPr lang="hr-HR" sz="2000" b="1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ulogu svakog od partnera </a:t>
            </a: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 će se </a:t>
            </a:r>
            <a:r>
              <a:rPr lang="hr-HR" sz="2000" u="sng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 potrebi provjeravati preklapanje partnera na više prijava</a:t>
            </a: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695451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653370" y="2035410"/>
            <a:ext cx="10492353" cy="3576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r-HR" sz="2400" b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administrativni kapaciteti</a:t>
            </a:r>
            <a:r>
              <a:rPr lang="hr-HR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– </a:t>
            </a:r>
            <a:r>
              <a:rPr lang="hr-HR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minimalno 1 osoba </a:t>
            </a:r>
            <a:r>
              <a:rPr lang="hr-HR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je u radnom odnosu kod </a:t>
            </a:r>
            <a:r>
              <a:rPr lang="hr-HR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prijavitelja/partnera na dan predaje projektnog prijedloga (kumulativno na razini projektnog partnerstva)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hr-HR" sz="2400" dirty="0">
              <a:solidFill>
                <a:srgbClr val="00000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provjere: podatci </a:t>
            </a:r>
            <a:r>
              <a:rPr lang="hr-HR" sz="2000" u="sng" dirty="0">
                <a:solidFill>
                  <a:srgbClr val="00000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Hrvatskog zavoda za mirovinsko osiguranje </a:t>
            </a:r>
            <a:r>
              <a:rPr lang="hr-HR" sz="2000" dirty="0">
                <a:solidFill>
                  <a:srgbClr val="00000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(HZMO) koje će pribaviti PT2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hr-HR" sz="18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lvl="1"/>
            <a:endParaRPr lang="hr-HR" sz="1600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3D9E5C1-403A-4942-8575-1328EC3F47CB}"/>
              </a:ext>
            </a:extLst>
          </p:cNvPr>
          <p:cNvSpPr/>
          <p:nvPr/>
        </p:nvSpPr>
        <p:spPr>
          <a:xfrm>
            <a:off x="2033204" y="507722"/>
            <a:ext cx="7732686" cy="107721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Kapaciteti projektnog partnerstva – uvjet za prijavu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296414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749932" y="1837932"/>
            <a:ext cx="10492353" cy="4497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r-HR" sz="2400" b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financijski kapaciteti</a:t>
            </a:r>
            <a:r>
              <a:rPr lang="hr-HR" sz="24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– kumulativni prihodi prijavitelja i partnera u prethodnoj fiskalnoj godini moraju iznositi minimalno 25% od traženog iznosa u projektnoj prijavi (zadovoljenje kriterija utvrđuje se u odnosu na inicijalno traženi iznos u projektnom prijedlogu)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hr-HR" sz="2000" dirty="0">
              <a:solidFill>
                <a:srgbClr val="00000A"/>
              </a:solidFill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Izvor provjere: financijski izvještaji prijavitelja i partnera za prethodnu godinu (2021.) – </a:t>
            </a:r>
            <a:r>
              <a:rPr lang="hr-HR" u="sng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uvid u Registar neprofitnih </a:t>
            </a:r>
            <a:r>
              <a:rPr lang="hr-HR" u="sng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organizacija</a:t>
            </a:r>
            <a:r>
              <a:rPr lang="hr-HR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za neprofitne organizacije dok </a:t>
            </a:r>
            <a:r>
              <a:rPr lang="hr-HR" u="sng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JL(R)S dostavljaju izvještaje</a:t>
            </a:r>
            <a:r>
              <a:rPr lang="hr-HR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u sklopu projektnog prijedloga (također i za ustanove partnere) kao i one neprofitne organizacije čiji financijski izvještaji za 2021. godinu nisu javno objavljeni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hr-HR" sz="18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lvl="1"/>
            <a:endParaRPr lang="hr-HR" sz="1600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3D9E5C1-403A-4942-8575-1328EC3F47CB}"/>
              </a:ext>
            </a:extLst>
          </p:cNvPr>
          <p:cNvSpPr/>
          <p:nvPr/>
        </p:nvSpPr>
        <p:spPr>
          <a:xfrm>
            <a:off x="2617365" y="461557"/>
            <a:ext cx="7791409" cy="107721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Kapaciteti projektnog partnerstva – uvjet za prijavu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4108815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620017" y="1963137"/>
            <a:ext cx="10492353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hr-H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operativni kapaciteti</a:t>
            </a: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prijavitelj i/ili partner ima prethodno iskustvo</a:t>
            </a: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provedbi 1 ili više </a:t>
            </a:r>
            <a:r>
              <a:rPr lang="hr-H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</a:t>
            </a:r>
            <a:r>
              <a:rPr lang="hr-H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(a)ta kumulativne vrijednosti minimalno 75% od traženog iznosa bespovratnih sredstava u projektnoj prijavi (projekt mora biti završen najkasnije s danom predaje projektnog prijedloga na Poziv „Zaželi – program zapošljavanja žena – faza III”)</a:t>
            </a:r>
          </a:p>
          <a:p>
            <a:pPr lvl="0" algn="just"/>
            <a:endParaRPr lang="hr-HR" sz="1800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hr-HR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Izvor provjere: </a:t>
            </a:r>
            <a:r>
              <a:rPr lang="hr-HR" sz="2000" u="sng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Prijavni obrazac B </a:t>
            </a:r>
            <a:r>
              <a:rPr lang="hr-HR" sz="20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(točka 3, Operativni kapaciteti prijavitelja i partnera)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hr-HR" sz="20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lvl="1"/>
            <a:endParaRPr lang="hr-HR" sz="1600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3D9E5C1-403A-4942-8575-1328EC3F47CB}"/>
              </a:ext>
            </a:extLst>
          </p:cNvPr>
          <p:cNvSpPr/>
          <p:nvPr/>
        </p:nvSpPr>
        <p:spPr>
          <a:xfrm>
            <a:off x="2422583" y="461557"/>
            <a:ext cx="7900466" cy="107721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Kapaciteti projektnog partnerstva – uvjet za prijavu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1781175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B1C87428-2AF9-4648-882D-F97ADACA80E1}"/>
              </a:ext>
            </a:extLst>
          </p:cNvPr>
          <p:cNvSpPr txBox="1"/>
          <p:nvPr/>
        </p:nvSpPr>
        <p:spPr>
          <a:xfrm>
            <a:off x="849821" y="1456097"/>
            <a:ext cx="1037935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>
                <a:latin typeface="+mn-lt"/>
              </a:rPr>
              <a:t>Nezaposlene žene s </a:t>
            </a:r>
            <a:r>
              <a:rPr lang="hr-HR" sz="2400" b="1" dirty="0">
                <a:latin typeface="+mn-lt"/>
              </a:rPr>
              <a:t>najviše završenim srednjoškolskim obrazovanjem</a:t>
            </a:r>
            <a:r>
              <a:rPr lang="hr-HR" sz="2400" dirty="0">
                <a:latin typeface="+mn-lt"/>
              </a:rPr>
              <a:t>, koje su </a:t>
            </a:r>
            <a:r>
              <a:rPr lang="hr-HR" sz="2400" b="1" dirty="0">
                <a:latin typeface="+mn-lt"/>
              </a:rPr>
              <a:t>prijavljene u evidenciju nezaposlenih HZZ-a </a:t>
            </a:r>
          </a:p>
          <a:p>
            <a:endParaRPr lang="hr-H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>
                <a:latin typeface="+mn-lt"/>
              </a:rPr>
              <a:t>Prednost imaju </a:t>
            </a:r>
            <a:r>
              <a:rPr lang="hr-HR" sz="2400" b="1" dirty="0">
                <a:latin typeface="+mn-lt"/>
              </a:rPr>
              <a:t>teže </a:t>
            </a:r>
            <a:r>
              <a:rPr lang="hr-HR" sz="2400" b="1" dirty="0" err="1">
                <a:latin typeface="+mn-lt"/>
              </a:rPr>
              <a:t>zapošljive</a:t>
            </a:r>
            <a:r>
              <a:rPr lang="hr-HR" sz="2400" b="1" dirty="0">
                <a:latin typeface="+mn-lt"/>
              </a:rPr>
              <a:t>/ranjive skupine </a:t>
            </a:r>
            <a:r>
              <a:rPr lang="hr-HR" sz="2400" dirty="0">
                <a:latin typeface="+mn-lt"/>
              </a:rPr>
              <a:t>u lokalnoj zajednici</a:t>
            </a:r>
          </a:p>
          <a:p>
            <a:endParaRPr lang="hr-HR" sz="2400" b="1" dirty="0"/>
          </a:p>
          <a:p>
            <a:endParaRPr lang="hr-HR" sz="1400" b="1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20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PT 2 vrši provjeru* o tome da se osoba vodi u evidenciji nezaposlenih osoba HZZ-a te provjeru o obrazovnom statusu osobe (najviše završeno srednjoškolsko obrazovanje) uvidom u evidenciju HZZ-a</a:t>
            </a:r>
            <a: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algn="just"/>
            <a: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     *Korisnik projekta dužan je također osigurati te čuvati kod sebe dokumentaciju kojom dokazuje pripadnost ciljanoj </a:t>
            </a:r>
          </a:p>
          <a:p>
            <a:pPr algn="just"/>
            <a: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skupini u trenutku ulaska osobe u projektnu aktivnost. </a:t>
            </a:r>
            <a:endParaRPr lang="hr-HR" sz="1600" dirty="0">
              <a:latin typeface="+mn-lt"/>
            </a:endParaRPr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5C55B5AE-7E43-4192-B6BD-CDDF437A4EBA}"/>
              </a:ext>
            </a:extLst>
          </p:cNvPr>
          <p:cNvSpPr/>
          <p:nvPr/>
        </p:nvSpPr>
        <p:spPr>
          <a:xfrm>
            <a:off x="4539960" y="571724"/>
            <a:ext cx="2835841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Ciljana skupina </a:t>
            </a:r>
          </a:p>
        </p:txBody>
      </p:sp>
    </p:spTree>
    <p:extLst>
      <p:ext uri="{BB962C8B-B14F-4D97-AF65-F5344CB8AC3E}">
        <p14:creationId xmlns:p14="http://schemas.microsoft.com/office/powerpoint/2010/main" val="152937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B1C87428-2AF9-4648-882D-F97ADACA80E1}"/>
              </a:ext>
            </a:extLst>
          </p:cNvPr>
          <p:cNvSpPr txBox="1"/>
          <p:nvPr/>
        </p:nvSpPr>
        <p:spPr>
          <a:xfrm>
            <a:off x="938349" y="938024"/>
            <a:ext cx="1037935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hr-HR" dirty="0">
              <a:solidFill>
                <a:srgbClr val="DB5282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</a:rPr>
              <a:t>U okviru ciljane skupine </a:t>
            </a:r>
            <a:r>
              <a:rPr lang="hr-HR" b="1" dirty="0">
                <a:latin typeface="+mn-lt"/>
              </a:rPr>
              <a:t>prijavitelj/partner dužan je dati prednost teže </a:t>
            </a:r>
            <a:r>
              <a:rPr lang="hr-HR" b="1" dirty="0" err="1">
                <a:latin typeface="+mn-lt"/>
              </a:rPr>
              <a:t>zapošljivim</a:t>
            </a:r>
            <a:r>
              <a:rPr lang="hr-HR" b="1" dirty="0">
                <a:latin typeface="+mn-lt"/>
              </a:rPr>
              <a:t>/ranjivim skupinama u lokalnoj zajednici: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žene od 50 godina i više,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žene s invaliditetom,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žrtve trgovanja ljudima,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žrtve obiteljskog nasilja,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azilantice,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žene koje su izašle iz sustava skrbi (domova za djecu) i udomiteljskih obitelji, odgojnih zavoda i sl.,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liječene ovisnice,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povratnice s odsluženja zatvorske kazne unazad 6 mjeseci,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+mn-lt"/>
              </a:rPr>
              <a:t>pripadnice romske nacionalne manjine,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/>
              <a:t>b</a:t>
            </a:r>
            <a:r>
              <a:rPr lang="hr-HR" dirty="0">
                <a:latin typeface="+mn-lt"/>
              </a:rPr>
              <a:t>eskućnice,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/>
              <a:t>pripadnice ostalih ranjivih skupina</a:t>
            </a:r>
            <a:r>
              <a:rPr lang="hr-HR" dirty="0">
                <a:latin typeface="+mn-lt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hr-HR" sz="1400" b="1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za ranjive skupine propisani su i </a:t>
            </a:r>
            <a:r>
              <a:rPr lang="hr-HR" sz="1600" u="sng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dodatni dokumenti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koje je nužno dostaviti, a k</a:t>
            </a:r>
            <a: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orisnik projekta dužan je također osigurati te čuvati kod sebe dokumentaciju kojom dokazuje pripadnost ciljanoj skupini u trenutku ulaska osobe u</a:t>
            </a:r>
            <a:b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projektnu aktivnost. </a:t>
            </a:r>
            <a:endParaRPr lang="hr-HR" sz="1600" dirty="0">
              <a:latin typeface="+mn-lt"/>
            </a:endParaRPr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5C55B5AE-7E43-4192-B6BD-CDDF437A4EBA}"/>
              </a:ext>
            </a:extLst>
          </p:cNvPr>
          <p:cNvSpPr/>
          <p:nvPr/>
        </p:nvSpPr>
        <p:spPr>
          <a:xfrm>
            <a:off x="4587585" y="571724"/>
            <a:ext cx="2835841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Ciljana skupina </a:t>
            </a:r>
          </a:p>
        </p:txBody>
      </p:sp>
    </p:spTree>
    <p:extLst>
      <p:ext uri="{BB962C8B-B14F-4D97-AF65-F5344CB8AC3E}">
        <p14:creationId xmlns:p14="http://schemas.microsoft.com/office/powerpoint/2010/main" val="455855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BCAF7516-8121-4C87-BDFF-B969674F181E}"/>
              </a:ext>
            </a:extLst>
          </p:cNvPr>
          <p:cNvSpPr txBox="1"/>
          <p:nvPr/>
        </p:nvSpPr>
        <p:spPr>
          <a:xfrm>
            <a:off x="573453" y="1543821"/>
            <a:ext cx="1049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Osobe u starijoj životnoj dobi (65 godina i više) i/ili nemoćne osobe (uključujući osobe s invaliditetom)</a:t>
            </a:r>
            <a:endParaRPr lang="hr-HR" b="1" dirty="0"/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5C55B5AE-7E43-4192-B6BD-CDDF437A4EBA}"/>
              </a:ext>
            </a:extLst>
          </p:cNvPr>
          <p:cNvSpPr/>
          <p:nvPr/>
        </p:nvSpPr>
        <p:spPr>
          <a:xfrm>
            <a:off x="4549485" y="609090"/>
            <a:ext cx="277569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Krajnji korisnici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11A074ED-D9BA-4D1F-B363-CE52CC28251D}"/>
              </a:ext>
            </a:extLst>
          </p:cNvPr>
          <p:cNvSpPr txBox="1"/>
          <p:nvPr/>
        </p:nvSpPr>
        <p:spPr>
          <a:xfrm>
            <a:off x="573453" y="1989083"/>
            <a:ext cx="1013264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r-HR" sz="1600" b="1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Dokumenti kojima se utvrđuju uvjeti za krajnje korisnike: </a:t>
            </a:r>
            <a:endParaRPr lang="hr-HR" sz="1600" b="1" dirty="0"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Popis krajnjih korisnika s navedenim podacima za svaku pojedinačnu osobu (ime, prezime, adresa, OIB) i to: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600" dirty="0"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lvl="1"/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• </a:t>
            </a:r>
            <a:r>
              <a:rPr lang="hr-HR" sz="1600" u="sng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za starije osobe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: ovjeren i potpisan od strane ovlaštene osobe Korisnika uz predočenje odgovarajućih dokaza za krajnjeg korisnika (preslika osobne iskaznice)</a:t>
            </a:r>
          </a:p>
          <a:p>
            <a:pPr lvl="1"/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     ili</a:t>
            </a:r>
          </a:p>
          <a:p>
            <a:pPr lvl="1"/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• </a:t>
            </a:r>
            <a:r>
              <a:rPr lang="hr-HR" sz="1600" u="sng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za nemoćne osobe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, neovisno o dobi: ovjeren i potpisan od strane Centra za socijalnu skrb*</a:t>
            </a:r>
          </a:p>
          <a:p>
            <a:pPr lvl="1"/>
            <a:endParaRPr lang="hr-HR" sz="1600" dirty="0"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lvl="1"/>
            <a:r>
              <a:rPr lang="hr-HR" sz="1600" b="1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*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Centar za socijalnu skrb izdaje </a:t>
            </a:r>
            <a:r>
              <a:rPr lang="hr-HR" sz="1600" b="1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potvrdu za krajnje korisnike-nemoćne osobe 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(ne priznaju se osobne izjave korisnika)</a:t>
            </a:r>
          </a:p>
          <a:p>
            <a:pPr lvl="1"/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 </a:t>
            </a:r>
          </a:p>
          <a:p>
            <a:pPr lvl="1" algn="just"/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Ako za </a:t>
            </a:r>
            <a:r>
              <a:rPr lang="hr-HR" sz="1600" b="1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nemoćne osobe koje su ujedno osobe s invaliditetom</a:t>
            </a:r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nije moguće dostaviti ovjeren i potpisan popis korisnika od strane Centra za socijalnu skrb, prihvatljiva je </a:t>
            </a:r>
            <a:r>
              <a:rPr lang="hr-HR" sz="1600" u="sng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dostava nalaza, rješenja ili mišljenja relevantnog tijela vještačenja o vrsti, stupnju ili postotku oštećenja ili potvrde o upisu u Hrvatski registar osoba s invaliditetom).</a:t>
            </a:r>
          </a:p>
          <a:p>
            <a:endParaRPr lang="hr-HR" sz="1600" u="sng" dirty="0"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r>
              <a:rPr lang="hr-HR" sz="1600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Prijavitelj (Korisnik ugovora o dodjeli bespovratnih sredstava) dužan je osigurati i čuvati dokaze.</a:t>
            </a:r>
          </a:p>
        </p:txBody>
      </p:sp>
    </p:spTree>
    <p:extLst>
      <p:ext uri="{BB962C8B-B14F-4D97-AF65-F5344CB8AC3E}">
        <p14:creationId xmlns:p14="http://schemas.microsoft.com/office/powerpoint/2010/main" val="3718938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BCAF7516-8121-4C87-BDFF-B969674F181E}"/>
              </a:ext>
            </a:extLst>
          </p:cNvPr>
          <p:cNvSpPr txBox="1"/>
          <p:nvPr/>
        </p:nvSpPr>
        <p:spPr>
          <a:xfrm>
            <a:off x="682510" y="1213812"/>
            <a:ext cx="10492359" cy="5012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rgbClr val="DB5282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1800" b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VAŽNO:</a:t>
            </a:r>
            <a:r>
              <a:rPr lang="hr-HR" sz="18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Ovim Pozivom nije predviđeno dodavanje specifičnih pokazatelja. Ako prijavitelj unese dodatne specifične pokazatelje, isti se neće uzeti u obzir prilikom ocjenjivanja kvalitete projektnog prijedloga.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5C55B5AE-7E43-4192-B6BD-CDDF437A4EBA}"/>
              </a:ext>
            </a:extLst>
          </p:cNvPr>
          <p:cNvSpPr/>
          <p:nvPr/>
        </p:nvSpPr>
        <p:spPr>
          <a:xfrm>
            <a:off x="4576820" y="571724"/>
            <a:ext cx="2883435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Pokazatelji</a:t>
            </a:r>
          </a:p>
        </p:txBody>
      </p:sp>
      <p:graphicFrame>
        <p:nvGraphicFramePr>
          <p:cNvPr id="16" name="Tablica 15">
            <a:extLst>
              <a:ext uri="{FF2B5EF4-FFF2-40B4-BE49-F238E27FC236}">
                <a16:creationId xmlns:a16="http://schemas.microsoft.com/office/drawing/2014/main" id="{A64EAF50-B19E-45BF-94FC-793767C5F7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957613"/>
              </p:ext>
            </p:extLst>
          </p:nvPr>
        </p:nvGraphicFramePr>
        <p:xfrm>
          <a:off x="1017131" y="1213812"/>
          <a:ext cx="9435552" cy="3576447"/>
        </p:xfrm>
        <a:graphic>
          <a:graphicData uri="http://schemas.openxmlformats.org/drawingml/2006/table">
            <a:tbl>
              <a:tblPr firstRow="1" firstCol="1" bandRow="1"/>
              <a:tblGrid>
                <a:gridCol w="2884174">
                  <a:extLst>
                    <a:ext uri="{9D8B030D-6E8A-4147-A177-3AD203B41FA5}">
                      <a16:colId xmlns:a16="http://schemas.microsoft.com/office/drawing/2014/main" val="3656023673"/>
                    </a:ext>
                  </a:extLst>
                </a:gridCol>
                <a:gridCol w="3473162">
                  <a:extLst>
                    <a:ext uri="{9D8B030D-6E8A-4147-A177-3AD203B41FA5}">
                      <a16:colId xmlns:a16="http://schemas.microsoft.com/office/drawing/2014/main" val="327203230"/>
                    </a:ext>
                  </a:extLst>
                </a:gridCol>
                <a:gridCol w="3078216">
                  <a:extLst>
                    <a:ext uri="{9D8B030D-6E8A-4147-A177-3AD203B41FA5}">
                      <a16:colId xmlns:a16="http://schemas.microsoft.com/office/drawing/2014/main" val="3345792549"/>
                    </a:ext>
                  </a:extLst>
                </a:gridCol>
              </a:tblGrid>
              <a:tr h="620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Naziv pokazatelja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Opis pokazatelja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Dokaz ostvarenja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611701"/>
                  </a:ext>
                </a:extLst>
              </a:tr>
              <a:tr h="1588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CO01 nezaposleni, uključujući dugotrajno nezaposlene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OBVEZAN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Broj žena pripadnica ciljane skupine koje će se zaposliti kroz Element 1. Zapošljavanje žena iz ciljane skupine u svrhu potpore i podrške starijim i/ili nemoćnim osobama kroz programe zapošljavanja u lokalnoj zajednici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Times New Roman" panose="02020603050405020304" pitchFamily="18" charset="0"/>
                        </a:rPr>
                        <a:t> Dokumentacija kojom se utvrđuje pripadnost ciljanoj skupini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61378"/>
                  </a:ext>
                </a:extLst>
              </a:tr>
              <a:tr h="1367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Calibri" panose="020F0502020204030204" pitchFamily="34" charset="0"/>
                        </a:rPr>
                        <a:t>UP.02.1.1.16-01</a:t>
                      </a:r>
                      <a:endParaRPr lang="hr-HR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Calibri" panose="020F0502020204030204" pitchFamily="34" charset="0"/>
                        </a:rPr>
                        <a:t>broj krajnjih korisnika uključenih u projektne aktivnosti</a:t>
                      </a:r>
                      <a:endParaRPr lang="hr-HR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Calibri" panose="020F0502020204030204" pitchFamily="34" charset="0"/>
                        </a:rPr>
                        <a:t>OBVEZAN</a:t>
                      </a:r>
                      <a:endParaRPr lang="hr-HR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Calibri" panose="020F0502020204030204" pitchFamily="34" charset="0"/>
                        </a:rPr>
                        <a:t>Broj krajnjih korisnika uključenih u aktivnosti potpore i podrške kroz Element 1.</a:t>
                      </a:r>
                      <a:endParaRPr lang="hr-HR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Droid Sans Fallback"/>
                          <a:cs typeface="Calibri" panose="020F0502020204030204" pitchFamily="34" charset="0"/>
                        </a:rPr>
                        <a:t>Izvješće o radu (dnevnik obilaska) za pripadnice ciljane skupine iz kojeg je vidljivo kojim korisnicima je pružena usluga  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259356"/>
                  </a:ext>
                </a:extLst>
              </a:tr>
            </a:tbl>
          </a:graphicData>
        </a:graphic>
      </p:graphicFrame>
      <p:sp>
        <p:nvSpPr>
          <p:cNvPr id="17" name="Rectangle 4">
            <a:extLst>
              <a:ext uri="{FF2B5EF4-FFF2-40B4-BE49-F238E27FC236}">
                <a16:creationId xmlns:a16="http://schemas.microsoft.com/office/drawing/2014/main" id="{125BC855-A480-435F-A1EF-62B240911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475" y="25257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hr-HR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hr-HR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69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B1C87428-2AF9-4648-882D-F97ADACA80E1}"/>
              </a:ext>
            </a:extLst>
          </p:cNvPr>
          <p:cNvSpPr txBox="1"/>
          <p:nvPr/>
        </p:nvSpPr>
        <p:spPr>
          <a:xfrm>
            <a:off x="849821" y="1124799"/>
            <a:ext cx="104923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b="1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Javni poziv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: 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hr-HR" b="1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N</a:t>
            </a:r>
            <a:r>
              <a:rPr lang="hr-HR" b="1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užan javni poziv/natječaj 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za zapošljavanje pripadnica ciljane skupine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,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objavljen na stranicama Hrvatskog zavoda za zapošljavanje i na stranicama prijavitelja/partnera, 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poštivanje 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načela jednakog</a:t>
            </a:r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i transparentnog postupanja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te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zabrane 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diskriminacije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,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m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ora</a:t>
            </a:r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sadržavati </a:t>
            </a:r>
            <a:r>
              <a:rPr lang="en-GB" u="sng" dirty="0" err="1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jasn</a:t>
            </a:r>
            <a:r>
              <a:rPr lang="hr-HR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e</a:t>
            </a:r>
            <a:r>
              <a:rPr lang="en-GB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</a:t>
            </a:r>
            <a:r>
              <a:rPr lang="en-GB" u="sng" dirty="0" err="1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kriterij</a:t>
            </a:r>
            <a:r>
              <a:rPr lang="hr-HR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e</a:t>
            </a:r>
            <a:r>
              <a:rPr lang="en-GB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odabira za zapošljavanje pripadnica ciljane skupine</a:t>
            </a:r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,</a:t>
            </a:r>
            <a:r>
              <a:rPr lang="en-GB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GB" b="1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prednost </a:t>
            </a:r>
            <a:r>
              <a:rPr lang="hr-HR" b="1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pri</a:t>
            </a:r>
            <a:r>
              <a:rPr lang="en-GB" b="1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 zapošljavanju trebaju imati žene pripadnice teže zapošljivih/ranjivih skupina</a:t>
            </a:r>
            <a:r>
              <a:rPr lang="hr-HR" b="1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mora sadržavati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popis 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sv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ih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ranjiv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ih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skupin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obuhvaćen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ih</a:t>
            </a:r>
            <a:r>
              <a:rPr lang="en-GB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Uputama za prijavitelje,</a:t>
            </a:r>
          </a:p>
          <a:p>
            <a:pPr marL="285750" indent="-285750" algn="just">
              <a:buFontTx/>
              <a:buChar char="-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m</a:t>
            </a:r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oguće uključiti i druge ra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njive skupine, </a:t>
            </a:r>
            <a:r>
              <a:rPr lang="hr-HR" b="1" u="sng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ali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ih je potrebno izričito navesti u javnom pozivu/natječaju za zapošljavanje.</a:t>
            </a:r>
            <a:endParaRPr lang="hr-HR" dirty="0"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algn="just"/>
            <a:endParaRPr lang="hr-HR" dirty="0"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algn="just"/>
            <a:r>
              <a:rPr lang="hr-HR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Potrebno osigurati </a:t>
            </a:r>
            <a:r>
              <a:rPr lang="hr-HR" b="1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jasan revizijski trag o provedenom postupku zapošljavanja! </a:t>
            </a:r>
          </a:p>
          <a:p>
            <a:pPr algn="just"/>
            <a:r>
              <a:rPr lang="hr-HR" b="1" u="sng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Ukoliko javni poziv/natječaj nije proveden kako je navedeno, troškovi projekta bit će proglašeni neprihvatljivima. </a:t>
            </a:r>
          </a:p>
          <a:p>
            <a:pPr algn="just"/>
            <a:endParaRPr lang="hr-HR" b="1" dirty="0">
              <a:effectLst/>
              <a:latin typeface="Calibri" panose="020F0502020204030204" pitchFamily="34" charset="0"/>
              <a:ea typeface="Droid Sans Fallback"/>
              <a:cs typeface="Arial" panose="020B0604020202020204" pitchFamily="34" charset="0"/>
            </a:endParaRPr>
          </a:p>
          <a:p>
            <a:pPr algn="just"/>
            <a:r>
              <a:rPr lang="hr-HR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Cjelokupnu dokumentaciju u vezi provedbe javnog poziv/natječaja za zapošljavanje, kao i dokaze za pripadnost ciljanoj skupinu (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uz dokazivanje pripadnosti ranjivoj/im skupini/ama) </a:t>
            </a:r>
            <a:r>
              <a:rPr lang="hr-HR" b="1" dirty="0"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dostavlja se PT2 </a:t>
            </a:r>
            <a:r>
              <a:rPr lang="hr-HR" b="1" dirty="0">
                <a:effectLst/>
                <a:latin typeface="Calibri" panose="020F0502020204030204" pitchFamily="34" charset="0"/>
                <a:ea typeface="Droid Sans Fallback"/>
                <a:cs typeface="Arial" panose="020B0604020202020204" pitchFamily="34" charset="0"/>
              </a:rPr>
              <a:t>uz Zahtjev za nadoknadom sredstava. </a:t>
            </a:r>
            <a:endParaRPr lang="hr-HR" sz="1400" b="1" dirty="0">
              <a:latin typeface="+mn-lt"/>
            </a:endParaRPr>
          </a:p>
          <a:p>
            <a:pPr marL="0" indent="0">
              <a:buNone/>
            </a:pPr>
            <a:endParaRPr lang="hr-HR" dirty="0">
              <a:latin typeface="+mn-lt"/>
            </a:endParaRPr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5C55B5AE-7E43-4192-B6BD-CDDF437A4EBA}"/>
              </a:ext>
            </a:extLst>
          </p:cNvPr>
          <p:cNvSpPr/>
          <p:nvPr/>
        </p:nvSpPr>
        <p:spPr>
          <a:xfrm>
            <a:off x="2035953" y="540024"/>
            <a:ext cx="8638455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Postupak zapošljavanja pripadnica ciljane skupine</a:t>
            </a:r>
          </a:p>
        </p:txBody>
      </p:sp>
    </p:spTree>
    <p:extLst>
      <p:ext uri="{BB962C8B-B14F-4D97-AF65-F5344CB8AC3E}">
        <p14:creationId xmlns:p14="http://schemas.microsoft.com/office/powerpoint/2010/main" val="60929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674674" y="2630795"/>
            <a:ext cx="1049235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b="1" dirty="0"/>
              <a:t>zapošljavanje žena iz ciljane skupine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obvezni partneri (HZZ i CZSS) ne mogu biti provoditelji aktivnosti zapošljavanja žena iz ciljane skupine</a:t>
            </a:r>
          </a:p>
          <a:p>
            <a:endParaRPr lang="hr-HR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hr-HR" sz="1600" dirty="0"/>
              <a:t>Napomena: partneri ustanove koje imaju registriranu djelatnost pružanja usluga starijim i/ili nemoćnim osobama i koje te usluge provode kao gospodarsku djelatnost, mogu zapošljavati žene iz ciljanih skupina s ciljem pružanja potpore i podrške starijim i/ili nemoćnim osobama, ali moraju osigurati jasno razdvajanje djelatnosti, tj. dužan je osigurati navedeno razdvajanje jasnim razdvajanjem troškova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F8BE698-CBF0-4C3D-B404-56F964824A30}"/>
              </a:ext>
            </a:extLst>
          </p:cNvPr>
          <p:cNvSpPr/>
          <p:nvPr/>
        </p:nvSpPr>
        <p:spPr>
          <a:xfrm>
            <a:off x="2599784" y="687344"/>
            <a:ext cx="6992427" cy="107721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Obvezne aktivnosti i prihvatljivi troškovi</a:t>
            </a:r>
          </a:p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 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BC9B9D84-4DC3-4DD1-8750-E1B5C1E56BBD}"/>
              </a:ext>
            </a:extLst>
          </p:cNvPr>
          <p:cNvSpPr/>
          <p:nvPr/>
        </p:nvSpPr>
        <p:spPr>
          <a:xfrm>
            <a:off x="781454" y="1640196"/>
            <a:ext cx="10866464" cy="12003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Zapošljavanje žena u svrhu potpore i podrške starijim i/ili nemoćnim osobama  kroz programe zapošljavanja u lokalnoj zajednici</a:t>
            </a:r>
          </a:p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98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C5FE0E5A-79B8-4EF8-9934-818C97810488}"/>
              </a:ext>
            </a:extLst>
          </p:cNvPr>
          <p:cNvSpPr/>
          <p:nvPr/>
        </p:nvSpPr>
        <p:spPr>
          <a:xfrm>
            <a:off x="4714561" y="744572"/>
            <a:ext cx="276287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Zašto Zaželi III?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1976803"/>
            <a:ext cx="10492353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/>
              <a:t>Odgovor na niz različitih aspekata </a:t>
            </a:r>
            <a:r>
              <a:rPr lang="hr-HR" dirty="0" err="1"/>
              <a:t>socio</a:t>
            </a:r>
            <a:r>
              <a:rPr lang="hr-HR" dirty="0"/>
              <a:t>-ekonomskih problema pojedinaca, ali i samih lokalnih zajednica kroz: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dirty="0"/>
              <a:t>uključivanje </a:t>
            </a:r>
            <a:r>
              <a:rPr lang="hr-HR" b="1" dirty="0"/>
              <a:t>žena u nepovoljnom položaju </a:t>
            </a:r>
            <a:r>
              <a:rPr lang="hr-HR" dirty="0"/>
              <a:t>na tržište rada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dirty="0"/>
              <a:t>borbu protiv siromaštva </a:t>
            </a:r>
            <a:r>
              <a:rPr lang="hr-HR" b="1" dirty="0"/>
              <a:t>smanjenjem nezaposlenosti žena </a:t>
            </a:r>
            <a:r>
              <a:rPr lang="hr-HR" dirty="0"/>
              <a:t>te </a:t>
            </a:r>
            <a:r>
              <a:rPr lang="hr-HR" b="1" dirty="0"/>
              <a:t>prevenciju prerane institucionalizacije krajnjih korisnika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dirty="0"/>
              <a:t>poboljšavanje kvalitete života </a:t>
            </a:r>
            <a:r>
              <a:rPr lang="hr-HR" b="1" dirty="0"/>
              <a:t>krajnjih korisnika </a:t>
            </a:r>
            <a:r>
              <a:rPr lang="hr-HR" dirty="0"/>
              <a:t>operacije, osoba u starijoj životnoj dobi i/ili nemoćnih osoba</a:t>
            </a:r>
            <a:endParaRPr lang="hr-HR" dirty="0">
              <a:highlight>
                <a:srgbClr val="FFFF00"/>
              </a:highlight>
            </a:endParaRP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96DE09F9-3E74-4D93-A079-9CE035D3F8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14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674674" y="2630795"/>
            <a:ext cx="1049235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Potraživanje troškova primjenom standardne veličine jediničnih troškova (SVJT),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U slučaju ostvarenog mjesečnog rezultata (pripadnica ciljane skupine zaposlena u svrhu pružanja potpore i podrške za najmanje 6 starijih i/ili nemoćnih osoba, uz isporuku ili bez isporuke paketa kućanskih i osnovnih higijenskih potrepština),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prema iznosu utvrđenom za pojedinačnu kalendarsku godinu u kojoj je rezultat ostvaren.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F8BE698-CBF0-4C3D-B404-56F964824A30}"/>
              </a:ext>
            </a:extLst>
          </p:cNvPr>
          <p:cNvSpPr/>
          <p:nvPr/>
        </p:nvSpPr>
        <p:spPr>
          <a:xfrm>
            <a:off x="2599784" y="687344"/>
            <a:ext cx="6992427" cy="107721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Obvezne aktivnosti i prihvatljivi troškovi</a:t>
            </a:r>
          </a:p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 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BC9B9D84-4DC3-4DD1-8750-E1B5C1E56BBD}"/>
              </a:ext>
            </a:extLst>
          </p:cNvPr>
          <p:cNvSpPr/>
          <p:nvPr/>
        </p:nvSpPr>
        <p:spPr>
          <a:xfrm>
            <a:off x="781454" y="1640196"/>
            <a:ext cx="10866464" cy="12003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Zapošljavanje žena u svrhu potpore i podrške starijim i/ili nemoćnim osobama  kroz programe zapošljavanja u lokalnoj zajednici</a:t>
            </a:r>
          </a:p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235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1869787"/>
            <a:ext cx="10492353" cy="3341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b="1" dirty="0"/>
              <a:t>U vrijednost standardne veličine jediničnih troškova (SVJT) uključeni su i </a:t>
            </a:r>
            <a:r>
              <a:rPr lang="hr-HR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ne mogu se zasebno planirati </a:t>
            </a:r>
            <a:r>
              <a:rPr lang="hr-HR" b="1" dirty="0"/>
              <a:t>ili potraživati sljedeći troškovi: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troškovi plaće u iznosu minimalne plaće sukladno važećoj Uredbi Vlade RH o visini minimalne plaće za tekuću godinu (trošak bruto 2 plaće),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prigodne nagrade (osobni primitci poput božićnice i regresa),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troškovi prijevoza od mjesta stanovanja do mjesta rada te tijekom rada,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troškovi opreme,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b="1" dirty="0"/>
              <a:t>troškovi osoblja za upravljanje projektom i administraciju,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troškovi koordinacije žena,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troškovi prijevoza za provođenje kontrola krajnjih korisnika, </a:t>
            </a:r>
          </a:p>
          <a:p>
            <a:pPr marL="8001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 sz="1600" dirty="0"/>
              <a:t>neizravni troškovi te troškovi kućanskih i osnovnih higijenskih potrepština za pružanje usluga krajnjim korisnicima, ukoliko je primjenjivo.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D4680C5F-B098-493B-B749-170CD8F2B694}"/>
              </a:ext>
            </a:extLst>
          </p:cNvPr>
          <p:cNvSpPr/>
          <p:nvPr/>
        </p:nvSpPr>
        <p:spPr>
          <a:xfrm>
            <a:off x="3036730" y="681891"/>
            <a:ext cx="519802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Prihvatljivi izdaci-napomene:</a:t>
            </a:r>
          </a:p>
        </p:txBody>
      </p:sp>
    </p:spTree>
    <p:extLst>
      <p:ext uri="{BB962C8B-B14F-4D97-AF65-F5344CB8AC3E}">
        <p14:creationId xmlns:p14="http://schemas.microsoft.com/office/powerpoint/2010/main" val="189235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2698519"/>
            <a:ext cx="10492353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Provode se, međutim, pri planiranju se </a:t>
            </a:r>
            <a:r>
              <a:rPr lang="hr-HR" b="1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ne navode u zasebnom elementu u Prijavnom obrascu A </a:t>
            </a: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niti se za njih iskazuju zasebni troškovi,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Sadržani u standardnoj veličini jediničnih troškova (SVJT) za ovaj Poziv,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U Prijavnom obrascu A za Upravljanje projektom i administraciju ostaviti prazna polja „Početni mjesec“, „Završni mjesec“ i „Mjerljivi ishodi (kvalitativni i kvantitativni) elementa projekta”.</a:t>
            </a:r>
            <a:endParaRPr lang="hr-HR" sz="1200" dirty="0"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AF768DF1-FC0D-43FB-A8EA-E2BA016E1A7B}"/>
              </a:ext>
            </a:extLst>
          </p:cNvPr>
          <p:cNvSpPr/>
          <p:nvPr/>
        </p:nvSpPr>
        <p:spPr>
          <a:xfrm>
            <a:off x="2772602" y="748111"/>
            <a:ext cx="699242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Obvezne aktivnosti i prihvatljivi troškovi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E1FC775E-F2FD-4D64-8E0E-A00EB99C3C4D}"/>
              </a:ext>
            </a:extLst>
          </p:cNvPr>
          <p:cNvSpPr/>
          <p:nvPr/>
        </p:nvSpPr>
        <p:spPr>
          <a:xfrm>
            <a:off x="849821" y="1988069"/>
            <a:ext cx="6956992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Upravljanje projektom i administracija</a:t>
            </a:r>
          </a:p>
        </p:txBody>
      </p:sp>
    </p:spTree>
    <p:extLst>
      <p:ext uri="{BB962C8B-B14F-4D97-AF65-F5344CB8AC3E}">
        <p14:creationId xmlns:p14="http://schemas.microsoft.com/office/powerpoint/2010/main" val="3651176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2230139"/>
            <a:ext cx="104923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b="1" dirty="0"/>
              <a:t>Sve aktivnosti kojima je svrha promidžba i vidljivost projektnog prijedloga moraju osigurati osnovne elemente vidljivosti vezane uz ESI fondove: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izrada promotivnih materijala,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r-HR" dirty="0"/>
              <a:t>organizacija uvodne i završne konferencije za tisak te drugih promotivnih i informativnih događanja (info pult, javna rasprava, okrugli stol i dr.),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izrada internetske stranice projekta i/ili stranice na društvenim mrežama i sl.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planiraju se i potražuju </a:t>
            </a:r>
            <a:r>
              <a:rPr lang="hr-HR" b="1" dirty="0"/>
              <a:t>temeljem stvarno nastalih i plaćenih troškova </a:t>
            </a:r>
            <a:r>
              <a:rPr lang="hr-HR" dirty="0"/>
              <a:t>te ne smiju iznositi više od više od 3% svih ugovorenih prihvatljivih troškova projekta. 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6A3A734E-A14F-4566-B69D-A0BC4C886DB5}"/>
              </a:ext>
            </a:extLst>
          </p:cNvPr>
          <p:cNvSpPr/>
          <p:nvPr/>
        </p:nvSpPr>
        <p:spPr>
          <a:xfrm>
            <a:off x="2599783" y="611392"/>
            <a:ext cx="699242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Obvezne aktivnosti i prihvatljivi troškovi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6DED0BAE-25A0-4581-A116-E0AC6726A278}"/>
              </a:ext>
            </a:extLst>
          </p:cNvPr>
          <p:cNvSpPr/>
          <p:nvPr/>
        </p:nvSpPr>
        <p:spPr>
          <a:xfrm>
            <a:off x="960916" y="1581861"/>
            <a:ext cx="406630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24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Promidžba i vidljivost</a:t>
            </a:r>
          </a:p>
        </p:txBody>
      </p:sp>
    </p:spTree>
    <p:extLst>
      <p:ext uri="{BB962C8B-B14F-4D97-AF65-F5344CB8AC3E}">
        <p14:creationId xmlns:p14="http://schemas.microsoft.com/office/powerpoint/2010/main" val="1516019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0" y="1547685"/>
            <a:ext cx="1049235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svi neprihvatljivi izdaci u skladu s Pravilnikom o prihvatljivosti izdataka u okviru Europskog socijalnog fonda (NN 149/14, 14/16, 74/16),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svi neprihvatljivi izdaci u skladu s Uputama o prihvatljivosti troškova plaća i troškova povezanih s radom u okviru Europskog socijalnog fonda u RH 2014 – 2020,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troškovi promidžbe i vidljivosti veći od 3% svih ugovorenih prihvatljivih troškova projekta te koji nisu u skladu s uvjetima prihvatljivosti izdataka navedenih u članku 12.2. Općih uvjeta Ugovora,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troškovi koji su već bili financirani iz javnih izvora odnosno troškovi koji se u razdoblju provedbe projekta financiraju iz drugih izvora,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drugi troškovi koji nisu u neposrednoj povezanosti sa sadržajem i ciljevima projekta,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troškovi koji se potražuju protivno uvjetima utvrđenim za potraživanje standardnih veličina jediničnih troškova ovog Poziva 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trošak koji se odnosi na rad žena pripadnica ciljane skupine </a:t>
            </a:r>
            <a:r>
              <a:rPr lang="hr-HR" sz="1400" u="sng" dirty="0"/>
              <a:t>ukoliko usluga nije isporučena prema minimalno 6 krajnjih korisnika</a:t>
            </a:r>
            <a:r>
              <a:rPr lang="hr-HR" sz="1400" dirty="0"/>
              <a:t>, pri čemu je trošak iznimno prihvatljiv ako je usluga isporučena manjem broju krajnjih korisnika od strane te zaposlenice, a zaposlenica je koristila godišnji odmor i/ili bila privremeno nesposobna za rad, a u tom mjesecu radi 6 radnih dana ili manje, uz uvjet da je uslugu prema minimalno 6 krajnjih korisnika kojima ta zaposlenica pruža uslugu ista pružena od strane drugih zaposlenica u sklopu projekta,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trošak koji se odnosi na rad žena pripadnica ciljane skupine ako se Korisnik/partner ne pridržava zakonskih propisa u pogledu isplate minimalne plaće,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dirty="0"/>
              <a:t>trošak koji se odnosi na </a:t>
            </a:r>
            <a:r>
              <a:rPr lang="hr-HR" sz="1400" u="sng" dirty="0"/>
              <a:t>obrazovanje/osposobljavanje pripadnica ciljane skupine</a:t>
            </a:r>
            <a:r>
              <a:rPr lang="hr-HR" sz="1400" dirty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b="1" dirty="0"/>
              <a:t>trošak rada pripadnica ciljane skupine za koje je utvrđeno da su </a:t>
            </a:r>
            <a:r>
              <a:rPr lang="hr-HR" sz="1400" b="1" u="sng" dirty="0"/>
              <a:t>zaposlene na temelju natječaja za zapošljavanje koji nije objavljen na stranicama Hrvatskog zavoda za zapošljavanje i stranicama prijavitelja/partnera</a:t>
            </a:r>
            <a:r>
              <a:rPr lang="hr-HR" sz="1400" b="1" dirty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400" b="1" dirty="0"/>
              <a:t>trošak rada pripadnica ciljane skupine za koje je utvrđeno da su </a:t>
            </a:r>
            <a:r>
              <a:rPr lang="hr-HR" sz="1400" b="1" u="sng" dirty="0"/>
              <a:t>zaposlene na temelju natječaja u kojem nisu prednost u zapošljavanju imale pripadnice teže </a:t>
            </a:r>
            <a:r>
              <a:rPr lang="hr-HR" sz="1400" b="1" u="sng" dirty="0" err="1"/>
              <a:t>zapošljivih</a:t>
            </a:r>
            <a:r>
              <a:rPr lang="hr-HR" sz="1400" b="1" u="sng" dirty="0"/>
              <a:t>/ranjivih skupina definiranih ovim Pozivom</a:t>
            </a:r>
            <a:r>
              <a:rPr lang="hr-HR" sz="1400" b="1" dirty="0"/>
              <a:t>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098C6F43-9D34-4F1C-9E42-9920F1258FDF}"/>
              </a:ext>
            </a:extLst>
          </p:cNvPr>
          <p:cNvSpPr/>
          <p:nvPr/>
        </p:nvSpPr>
        <p:spPr>
          <a:xfrm>
            <a:off x="4128856" y="681891"/>
            <a:ext cx="393428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Neprihvatljivi troškovi</a:t>
            </a:r>
          </a:p>
        </p:txBody>
      </p:sp>
    </p:spTree>
    <p:extLst>
      <p:ext uri="{BB962C8B-B14F-4D97-AF65-F5344CB8AC3E}">
        <p14:creationId xmlns:p14="http://schemas.microsoft.com/office/powerpoint/2010/main" val="2182756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1794842"/>
            <a:ext cx="104923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600" dirty="0"/>
              <a:t>Projektne prijedloge biti će moguće podnositi </a:t>
            </a:r>
            <a:r>
              <a:rPr lang="hr-HR" sz="1600" b="1" u="sng" dirty="0"/>
              <a:t>od 25. svibnja 2022. </a:t>
            </a:r>
            <a:r>
              <a:rPr lang="hr-HR" sz="1600" dirty="0"/>
              <a:t>godine </a:t>
            </a:r>
            <a:r>
              <a:rPr lang="hr-HR" sz="1600" b="1" u="sng" dirty="0"/>
              <a:t>od 9:00 sati isključivo poštanskom pošiljkom:</a:t>
            </a:r>
          </a:p>
          <a:p>
            <a:pPr lvl="3"/>
            <a:r>
              <a:rPr lang="hr-HR" sz="1600" b="1" u="sng" dirty="0"/>
              <a:t>Hrvatski zavod za zapošljavanje</a:t>
            </a:r>
          </a:p>
          <a:p>
            <a:pPr lvl="3"/>
            <a:r>
              <a:rPr lang="hr-HR" sz="1600" b="1" u="sng" dirty="0"/>
              <a:t>Ured za financiranje i ugovaranje projekata Europske unije</a:t>
            </a:r>
          </a:p>
          <a:p>
            <a:pPr lvl="3"/>
            <a:r>
              <a:rPr lang="hr-HR" sz="1600" b="1" u="sng" dirty="0"/>
              <a:t>Radnička cesta 177, 2. kat</a:t>
            </a:r>
          </a:p>
          <a:p>
            <a:pPr lvl="3"/>
            <a:r>
              <a:rPr lang="hr-HR" sz="1600" b="1" u="sng" dirty="0"/>
              <a:t>10 000 Zagreb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sz="1600" b="1" u="sng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600" dirty="0"/>
              <a:t>Prijavni obrazac A dostupan je u ESIF MIS sustavu putem poveznice navedene u točki 5. od 11.05.2022. godine</a:t>
            </a:r>
          </a:p>
          <a:p>
            <a:pPr algn="l"/>
            <a:endParaRPr lang="hr-HR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600" dirty="0"/>
              <a:t>Projektni prijedlozi koji nemaju jasno naznačen datum i točno vrijeme (sati i minute) podnošenja i/ili broj pošiljke na temelju kojeg se može utvrditi datum i vrijeme slanja isključuju se iz postupka dodjele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600" dirty="0"/>
              <a:t>Prijavu je potrebno poslati u zatvorenom paketu/omotnici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Krajnji rok za dostavu projektnih prijedloga je </a:t>
            </a:r>
            <a:r>
              <a:rPr lang="hr-HR" sz="1600" b="1" u="sng" dirty="0"/>
              <a:t>31. kolovoza 2022. </a:t>
            </a:r>
            <a:r>
              <a:rPr lang="hr-HR" sz="1600" dirty="0"/>
              <a:t>(projektni prijedlozi zaprimljeni nakon navedenog datuma neće se uzimati u obzir).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DF2AE356-2D7C-480E-9E42-296FC49ADB32}"/>
              </a:ext>
            </a:extLst>
          </p:cNvPr>
          <p:cNvSpPr/>
          <p:nvPr/>
        </p:nvSpPr>
        <p:spPr>
          <a:xfrm>
            <a:off x="4589013" y="681891"/>
            <a:ext cx="301396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Postupak prijave</a:t>
            </a:r>
          </a:p>
        </p:txBody>
      </p:sp>
    </p:spTree>
    <p:extLst>
      <p:ext uri="{BB962C8B-B14F-4D97-AF65-F5344CB8AC3E}">
        <p14:creationId xmlns:p14="http://schemas.microsoft.com/office/powerpoint/2010/main" val="3511224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918187" y="1629994"/>
            <a:ext cx="1049235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prstClr val="black"/>
                </a:solidFill>
              </a:rPr>
              <a:t>Formalno potpunim smatra se projektni prijedlog koji sadrži sve prijavne obrasce i obvezne priloge kako slijedi: </a:t>
            </a:r>
          </a:p>
          <a:p>
            <a:pPr algn="l">
              <a:spcBef>
                <a:spcPts val="600"/>
              </a:spcBef>
            </a:pPr>
            <a:r>
              <a:rPr lang="hr-HR" b="1" dirty="0">
                <a:solidFill>
                  <a:srgbClr val="DB5282"/>
                </a:solidFill>
              </a:rPr>
              <a:t>1. Prijavni obrazac A </a:t>
            </a:r>
          </a:p>
          <a:p>
            <a:pPr algn="l">
              <a:spcBef>
                <a:spcPts val="600"/>
              </a:spcBef>
            </a:pPr>
            <a:r>
              <a:rPr lang="hr-HR" dirty="0">
                <a:solidFill>
                  <a:prstClr val="black"/>
                </a:solidFill>
              </a:rPr>
              <a:t>FORMAT: elektronička inačica u izvornom PDF formatu izvezenom iz ESIF MIS sustava i spremljena za službeno podnošenje sa zabilježenim datumom i vremenom kad je izvezena iz ESIF MIS sustava te ne smije biti spremljena kao skica. Elektronička inačica treba biti dostavljena na CD-R ili DVD-R</a:t>
            </a:r>
          </a:p>
          <a:p>
            <a:pPr algn="l">
              <a:spcBef>
                <a:spcPts val="600"/>
              </a:spcBef>
            </a:pPr>
            <a:endParaRPr lang="hr-HR" b="1" dirty="0">
              <a:solidFill>
                <a:prstClr val="black"/>
              </a:solidFill>
            </a:endParaRPr>
          </a:p>
          <a:p>
            <a:pPr algn="l">
              <a:spcBef>
                <a:spcPts val="600"/>
              </a:spcBef>
            </a:pPr>
            <a:r>
              <a:rPr lang="hr-HR" b="1" dirty="0">
                <a:solidFill>
                  <a:srgbClr val="DB5282"/>
                </a:solidFill>
              </a:rPr>
              <a:t>2. Prijavni Obrazac B (Obrazac 2)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/>
            <a:r>
              <a:rPr lang="hr-HR" dirty="0">
                <a:solidFill>
                  <a:prstClr val="black"/>
                </a:solidFill>
              </a:rPr>
              <a:t>FORMAT: </a:t>
            </a:r>
            <a:r>
              <a:rPr lang="hr-HR" dirty="0"/>
              <a:t>elektronička verzija dokumenta dostavljena na CD-R ili DVD-R.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B503CD98-F800-4D34-9704-F114B2AABBAB}"/>
              </a:ext>
            </a:extLst>
          </p:cNvPr>
          <p:cNvSpPr/>
          <p:nvPr/>
        </p:nvSpPr>
        <p:spPr>
          <a:xfrm>
            <a:off x="3506598" y="681891"/>
            <a:ext cx="5170070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Sadržaj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2775077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0" y="1892131"/>
            <a:ext cx="1049235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1800" b="1" dirty="0">
                <a:solidFill>
                  <a:prstClr val="black"/>
                </a:solidFill>
              </a:rPr>
              <a:t>Formalno potpunim smatra se projektni prijedlog koji sadrži sve prijavne obrasce i obvezne priloge kako slijedi: </a:t>
            </a:r>
          </a:p>
          <a:p>
            <a:pPr algn="l">
              <a:spcBef>
                <a:spcPts val="600"/>
              </a:spcBef>
            </a:pPr>
            <a:r>
              <a:rPr lang="hr-HR" sz="1600" b="1" dirty="0">
                <a:solidFill>
                  <a:srgbClr val="DB5282"/>
                </a:solidFill>
              </a:rPr>
              <a:t>3. Izjava prijavitelja o istinitosti podataka, izbjegavanju dvostrukog financiranja i ispunjavanju preduvjeta za sudjelovanje u postupku dodjele bespovratnih sredstava i Izjava o partnerstvu (Obrazac 3) </a:t>
            </a:r>
            <a:endParaRPr lang="hr-HR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l">
              <a:spcBef>
                <a:spcPts val="600"/>
              </a:spcBef>
            </a:pPr>
            <a:r>
              <a:rPr lang="hr-HR" sz="1600" dirty="0">
                <a:solidFill>
                  <a:prstClr val="black"/>
                </a:solidFill>
              </a:rPr>
              <a:t>FORMAT: </a:t>
            </a:r>
            <a:r>
              <a:rPr lang="hr-HR" sz="1600" dirty="0">
                <a:solidFill>
                  <a:prstClr val="black"/>
                </a:solidFill>
                <a:ea typeface="Droid Sans Fallback"/>
                <a:cs typeface="Times New Roman"/>
              </a:rPr>
              <a:t>originalna papirnata inačica Izjave datirana, </a:t>
            </a:r>
            <a:r>
              <a:rPr lang="hr-HR" sz="1600" b="1" u="sng" dirty="0">
                <a:solidFill>
                  <a:prstClr val="black"/>
                </a:solidFill>
                <a:ea typeface="Droid Sans Fallback"/>
                <a:cs typeface="Times New Roman"/>
              </a:rPr>
              <a:t>potpisana od ovlaštene osobe </a:t>
            </a:r>
            <a:r>
              <a:rPr lang="hr-HR" sz="1600" dirty="0">
                <a:solidFill>
                  <a:prstClr val="black"/>
                </a:solidFill>
                <a:ea typeface="Droid Sans Fallback"/>
                <a:cs typeface="Times New Roman"/>
              </a:rPr>
              <a:t>i ovjerena službenim pečatom organizacije te elektronička preslika dokumenta. Elektronička inačica treba biti dostavljena na CD-R ili DVD-R.</a:t>
            </a:r>
          </a:p>
          <a:p>
            <a:pPr algn="l">
              <a:spcBef>
                <a:spcPts val="600"/>
              </a:spcBef>
            </a:pPr>
            <a:endParaRPr lang="hr-HR" sz="1400" b="1" dirty="0">
              <a:solidFill>
                <a:prstClr val="black"/>
              </a:solidFill>
              <a:cs typeface="Times New Roman"/>
            </a:endParaRPr>
          </a:p>
          <a:p>
            <a:pPr algn="l">
              <a:spcBef>
                <a:spcPts val="600"/>
              </a:spcBef>
            </a:pPr>
            <a:r>
              <a:rPr lang="hr-HR" sz="1600" b="1" dirty="0">
                <a:solidFill>
                  <a:srgbClr val="DB5282"/>
                </a:solidFill>
              </a:rPr>
              <a:t>4. Izjava partnera o istinitosti podataka, izbjegavanju dvostrukog financiranja i ispunjavanju preduvjeta za sudjelovanje u postupku dodjele bespovratnih sredstava i Izjava o partnerstvu (Obrazac 4). </a:t>
            </a:r>
            <a:r>
              <a:rPr lang="pl-PL" sz="1600" b="1" dirty="0">
                <a:solidFill>
                  <a:srgbClr val="DB5282"/>
                </a:solidFill>
              </a:rPr>
              <a:t>Za svakog partnera potrebno je dostaviti zasebnu izjavu.</a:t>
            </a:r>
          </a:p>
          <a:p>
            <a:pPr algn="l">
              <a:spcBef>
                <a:spcPts val="600"/>
              </a:spcBef>
            </a:pPr>
            <a:r>
              <a:rPr lang="hr-HR" sz="1600" dirty="0">
                <a:solidFill>
                  <a:prstClr val="black"/>
                </a:solidFill>
              </a:rPr>
              <a:t>FORMAT: </a:t>
            </a:r>
            <a:r>
              <a:rPr lang="hr-HR" sz="1600" dirty="0">
                <a:solidFill>
                  <a:prstClr val="black"/>
                </a:solidFill>
                <a:ea typeface="Droid Sans Fallback"/>
                <a:cs typeface="Times New Roman"/>
              </a:rPr>
              <a:t>originalna papirnata inačica Izjave datirana, </a:t>
            </a:r>
            <a:r>
              <a:rPr lang="hr-HR" sz="1600" b="1" u="sng" dirty="0">
                <a:solidFill>
                  <a:prstClr val="black"/>
                </a:solidFill>
                <a:ea typeface="Droid Sans Fallback"/>
                <a:cs typeface="Times New Roman"/>
              </a:rPr>
              <a:t>potpisana od ovlaštene osobe </a:t>
            </a:r>
            <a:r>
              <a:rPr lang="hr-HR" sz="1600" dirty="0">
                <a:solidFill>
                  <a:prstClr val="black"/>
                </a:solidFill>
                <a:ea typeface="Droid Sans Fallback"/>
                <a:cs typeface="Times New Roman"/>
              </a:rPr>
              <a:t>i ovjerena službenim pečatom organizacije te elektronička preslika dokumenta. Elektronička inačica treba biti dostavljena na CD-R ili DVD-R</a:t>
            </a:r>
          </a:p>
          <a:p>
            <a:pPr algn="l">
              <a:spcBef>
                <a:spcPts val="600"/>
              </a:spcBef>
            </a:pPr>
            <a:endParaRPr lang="hr-HR" sz="1400" b="1" dirty="0">
              <a:solidFill>
                <a:prstClr val="black"/>
              </a:solidFill>
              <a:cs typeface="Times New Roman"/>
            </a:endParaRP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3" name="Pravokutnik 12">
            <a:extLst>
              <a:ext uri="{FF2B5EF4-FFF2-40B4-BE49-F238E27FC236}">
                <a16:creationId xmlns:a16="http://schemas.microsoft.com/office/drawing/2014/main" id="{FB9D6135-9CBE-49DD-B697-13B7FBBE4A3F}"/>
              </a:ext>
            </a:extLst>
          </p:cNvPr>
          <p:cNvSpPr/>
          <p:nvPr/>
        </p:nvSpPr>
        <p:spPr>
          <a:xfrm>
            <a:off x="3506598" y="681891"/>
            <a:ext cx="5170070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Sadržaj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1161706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5456" y="1434307"/>
            <a:ext cx="1049235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1800" b="1" dirty="0">
                <a:solidFill>
                  <a:prstClr val="black"/>
                </a:solidFill>
              </a:rPr>
              <a:t>Formalno potpunim smatra se projektni prijedlog koji sadrži sve prijavne obrasce i obvezne priloge kako slijedi: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hr-HR" sz="1600" b="1" dirty="0">
                <a:solidFill>
                  <a:srgbClr val="DB5282"/>
                </a:solidFill>
              </a:rPr>
              <a:t>5. Potvrda Porezne uprave da subjekt nema duga po osnovi javnih davanja o kojima Porezna uprava vodi službenu evidenciju</a:t>
            </a:r>
            <a:r>
              <a:rPr lang="hr-HR" sz="1600" dirty="0">
                <a:solidFill>
                  <a:srgbClr val="DB5282"/>
                </a:solidFill>
              </a:rPr>
              <a:t> </a:t>
            </a:r>
            <a:r>
              <a:rPr lang="hr-HR" sz="1600" dirty="0">
                <a:solidFill>
                  <a:prstClr val="black"/>
                </a:solidFill>
              </a:rPr>
              <a:t>(ne starija od 30 dana od dana podnošenja projektnog prijedloga). </a:t>
            </a:r>
            <a:r>
              <a:rPr lang="hr-HR" sz="1600" b="1" dirty="0">
                <a:solidFill>
                  <a:prstClr val="black"/>
                </a:solidFill>
              </a:rPr>
              <a:t>Potvrdu Porezne uprave </a:t>
            </a:r>
            <a:r>
              <a:rPr lang="hr-HR" sz="1600" dirty="0">
                <a:solidFill>
                  <a:prstClr val="black"/>
                </a:solidFill>
              </a:rPr>
              <a:t>potrebno je dostaviti </a:t>
            </a:r>
            <a:r>
              <a:rPr lang="hr-HR" sz="1600" b="1" dirty="0">
                <a:solidFill>
                  <a:prstClr val="black"/>
                </a:solidFill>
              </a:rPr>
              <a:t>za prijavitelja i svakog projektnog partnera, osim obaveznih partnera.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r-HR" sz="1600" dirty="0">
                <a:solidFill>
                  <a:prstClr val="black"/>
                </a:solidFill>
              </a:rPr>
              <a:t>FORMAT: elektronička preslika dokumenta dostavljena na CD-R ili DVD-R</a:t>
            </a:r>
          </a:p>
          <a:p>
            <a:pPr marL="0" indent="0">
              <a:spcBef>
                <a:spcPts val="600"/>
              </a:spcBef>
              <a:buNone/>
            </a:pPr>
            <a:endParaRPr lang="hr-HR" sz="1600" b="1" dirty="0">
              <a:solidFill>
                <a:srgbClr val="DB5282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hr-HR" sz="1600" b="1" dirty="0">
                <a:solidFill>
                  <a:srgbClr val="DB5282"/>
                </a:solidFill>
              </a:rPr>
              <a:t>6. Dokumenti iz kojih je razvidno ispunjavanje odredbi iz točke 2.2.1, odnosno 2.2.2 za prijavitelja i sve partnere ovisno o vrsti pravne osobe</a:t>
            </a:r>
            <a:endParaRPr lang="hr-HR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hr-HR" sz="1600" dirty="0">
                <a:solidFill>
                  <a:prstClr val="black"/>
                </a:solidFill>
              </a:rPr>
              <a:t>FORMAT (ukoliko je primjenjivo): elektronička preslika dokumenta/ata dostavljena na CD-R ili DVD-R</a:t>
            </a:r>
          </a:p>
          <a:p>
            <a:pPr marL="0" lvl="0" indent="0" algn="just">
              <a:spcBef>
                <a:spcPts val="600"/>
              </a:spcBef>
              <a:buNone/>
            </a:pPr>
            <a:r>
              <a:rPr lang="hr-HR" sz="1600" b="1" dirty="0">
                <a:solidFill>
                  <a:prstClr val="black"/>
                </a:solidFill>
                <a:cs typeface="Times New Roman"/>
              </a:rPr>
              <a:t>NAPOMENA: </a:t>
            </a:r>
            <a:r>
              <a:rPr lang="hr-HR" sz="1600" dirty="0">
                <a:solidFill>
                  <a:prstClr val="black"/>
                </a:solidFill>
                <a:cs typeface="Times New Roman"/>
              </a:rPr>
              <a:t>Za neprofitne organizacije, provjeru djelovanja vezanog uz obavljanje socijalne djelatnosti PT2 će izvršiti uvidom u </a:t>
            </a:r>
            <a:r>
              <a:rPr lang="hr-HR" sz="1600" b="1" dirty="0">
                <a:solidFill>
                  <a:prstClr val="black"/>
                </a:solidFill>
                <a:cs typeface="Times New Roman"/>
              </a:rPr>
              <a:t>statut ili drugi temeljni akt dostupan u elektronskoj verziji matičnog registra neprofitne organizacije</a:t>
            </a:r>
            <a:r>
              <a:rPr lang="hr-HR" sz="1600" dirty="0">
                <a:solidFill>
                  <a:prstClr val="black"/>
                </a:solidFill>
                <a:cs typeface="Times New Roman"/>
              </a:rPr>
              <a:t>, međutim </a:t>
            </a:r>
            <a:r>
              <a:rPr lang="hr-HR" sz="1600" b="1" dirty="0">
                <a:solidFill>
                  <a:prstClr val="black"/>
                </a:solidFill>
                <a:cs typeface="Times New Roman"/>
              </a:rPr>
              <a:t>ako navedeni registar ne sadrži zadnju verziju statuta ili drugog temeljnog akta</a:t>
            </a:r>
            <a:r>
              <a:rPr lang="hr-HR" sz="1600" dirty="0">
                <a:solidFill>
                  <a:prstClr val="black"/>
                </a:solidFill>
                <a:cs typeface="Times New Roman"/>
              </a:rPr>
              <a:t>, ili navedeni dokument nije dostupan u matičnom registru, potrebno je u projektnom prijedlogu za sve neprofitne organizacije (prijavitelja ili partnere) koji se nalaze u takvoj situaciji dostaviti </a:t>
            </a:r>
            <a:r>
              <a:rPr lang="hr-HR" sz="1600" b="1" dirty="0">
                <a:solidFill>
                  <a:prstClr val="black"/>
                </a:solidFill>
                <a:cs typeface="Times New Roman"/>
              </a:rPr>
              <a:t>kopiju zadnje verzije važećeg statuta ili drugog temeljnog akta.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35772F25-42DC-4CED-85A1-E7BB3B508A6F}"/>
              </a:ext>
            </a:extLst>
          </p:cNvPr>
          <p:cNvSpPr/>
          <p:nvPr/>
        </p:nvSpPr>
        <p:spPr>
          <a:xfrm>
            <a:off x="3506598" y="681891"/>
            <a:ext cx="5170070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Sadržaj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3283103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723986" y="1676688"/>
            <a:ext cx="1049235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hr-HR" sz="1800" b="1" dirty="0">
                <a:solidFill>
                  <a:prstClr val="black"/>
                </a:solidFill>
              </a:rPr>
              <a:t>Formalno potpunim smatra se projektni prijedlog koji sadrži sve prijavne obrasce i obvezne priloge kako slijedi: </a:t>
            </a:r>
          </a:p>
          <a:p>
            <a:pPr marL="0" lvl="0" indent="0">
              <a:spcBef>
                <a:spcPts val="600"/>
              </a:spcBef>
              <a:buNone/>
            </a:pPr>
            <a:endParaRPr lang="hr-HR" sz="1800" b="1" dirty="0">
              <a:solidFill>
                <a:srgbClr val="DB5282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hr-HR" sz="1600" b="1" dirty="0">
                <a:solidFill>
                  <a:srgbClr val="DB5282"/>
                </a:solidFill>
              </a:rPr>
              <a:t>7. Dokumenti iz kojih je razvidno ispunjavanje odredbi vezanih uz administrativne i financijske kapacitete projektnog partnerstva iz točke 2.2.4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hr-HR" sz="1600" dirty="0">
                <a:solidFill>
                  <a:prstClr val="black"/>
                </a:solidFill>
              </a:rPr>
              <a:t>FORMAT (ukoliko je primjenjivo): elektronička preslika dokumenta/ata dostavljena na CD-R ili DVD-R</a:t>
            </a:r>
            <a:endParaRPr lang="hr-HR" sz="1600" b="1" dirty="0">
              <a:solidFill>
                <a:prstClr val="black"/>
              </a:solidFill>
            </a:endParaRPr>
          </a:p>
          <a:p>
            <a:pPr algn="l">
              <a:spcBef>
                <a:spcPts val="600"/>
              </a:spcBef>
            </a:pPr>
            <a:endParaRPr lang="hr-HR" sz="1800" b="1" dirty="0">
              <a:solidFill>
                <a:prstClr val="black"/>
              </a:solidFill>
            </a:endParaRPr>
          </a:p>
          <a:p>
            <a:pPr algn="just"/>
            <a:r>
              <a:rPr lang="hr-HR" sz="1600" b="1" dirty="0">
                <a:solidFill>
                  <a:srgbClr val="DB5282"/>
                </a:solidFill>
              </a:rPr>
              <a:t>8. Za udruge: </a:t>
            </a:r>
            <a:r>
              <a:rPr lang="hr-HR" sz="1600" dirty="0"/>
              <a:t>Ukoliko elektronička baza Registra udruga ne sadrži dokaz o usklađenosti statuta udruge sa Zakonom o udrugama („Narodne novine“, broj: 74/14 i 70/17 i 98/19), navedeni dokument je potrebno dostaviti u sklopu projektnog prijedloga. Ukoliko je udruga u svrhu usklađivanja statuta sa Zakonom o udrugama podnijela zahtjev za upis promjena nadležnom uredu državne uprave, a postupak pred nadležnim uredom nije dovršen, prilaže presliku dokaza o podnesenom zahtjevu za usklađivanjem statuta sa zakonom ako isti nije vidljiv odnosno dostupan u Registru. </a:t>
            </a:r>
          </a:p>
          <a:p>
            <a:pPr algn="l">
              <a:spcBef>
                <a:spcPts val="600"/>
              </a:spcBef>
            </a:pPr>
            <a:r>
              <a:rPr lang="hr-HR" sz="1600" dirty="0">
                <a:solidFill>
                  <a:prstClr val="black"/>
                </a:solidFill>
              </a:rPr>
              <a:t>FORMAT (ukoliko je primjenjivo): elektronička preslika dokumenta/ata dostavljena na CD-R ili DVD-R</a:t>
            </a:r>
          </a:p>
          <a:p>
            <a:pPr algn="l">
              <a:spcBef>
                <a:spcPts val="600"/>
              </a:spcBef>
            </a:pPr>
            <a:endParaRPr lang="hr-HR" sz="1400" b="1" dirty="0">
              <a:solidFill>
                <a:srgbClr val="DB52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28221E12-5ACF-4ADB-860F-3E2111E65647}"/>
              </a:ext>
            </a:extLst>
          </p:cNvPr>
          <p:cNvSpPr/>
          <p:nvPr/>
        </p:nvSpPr>
        <p:spPr>
          <a:xfrm>
            <a:off x="3506598" y="681891"/>
            <a:ext cx="5170070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Sadržaj projektnog prijedloga</a:t>
            </a:r>
          </a:p>
        </p:txBody>
      </p:sp>
    </p:spTree>
    <p:extLst>
      <p:ext uri="{BB962C8B-B14F-4D97-AF65-F5344CB8AC3E}">
        <p14:creationId xmlns:p14="http://schemas.microsoft.com/office/powerpoint/2010/main" val="142703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2364228"/>
            <a:ext cx="10492353" cy="133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r-HR" dirty="0"/>
              <a:t>Do sada u okviru Poziva „Zaželi– program zapošljavanja žena” i „Zaželi – program zapošljavanja žena – faza II” odobreno financiranje za </a:t>
            </a:r>
            <a:r>
              <a:rPr lang="hr-HR" b="1" dirty="0"/>
              <a:t>preko 740 projekata </a:t>
            </a:r>
            <a:r>
              <a:rPr lang="hr-HR" dirty="0"/>
              <a:t>ukupne vrijednosti </a:t>
            </a:r>
            <a:r>
              <a:rPr lang="hr-HR" b="1" dirty="0"/>
              <a:t>1,8 </a:t>
            </a:r>
            <a:r>
              <a:rPr lang="hr-HR" b="1" dirty="0" err="1"/>
              <a:t>mlrd</a:t>
            </a:r>
            <a:r>
              <a:rPr lang="hr-HR" b="1" dirty="0"/>
              <a:t> HRK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r-HR" dirty="0"/>
              <a:t>Zaposleno više od </a:t>
            </a:r>
            <a:r>
              <a:rPr lang="hr-HR" b="1" dirty="0"/>
              <a:t>14.000 žena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r-HR" dirty="0"/>
              <a:t>Podrška i potpora za gotovo </a:t>
            </a:r>
            <a:r>
              <a:rPr lang="hr-HR" b="1" dirty="0"/>
              <a:t>79.000 krajnjih korisnika </a:t>
            </a:r>
            <a:r>
              <a:rPr lang="hr-HR" dirty="0"/>
              <a:t>(starijih i/ili nemoćnih osoba)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1DB815BA-BB2E-4D5F-AF78-EAB10D04A5B2}"/>
              </a:ext>
            </a:extLst>
          </p:cNvPr>
          <p:cNvSpPr/>
          <p:nvPr/>
        </p:nvSpPr>
        <p:spPr>
          <a:xfrm>
            <a:off x="3939381" y="681891"/>
            <a:ext cx="2928430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Zaželi – faza I </a:t>
            </a:r>
            <a:r>
              <a:rPr lang="hr-HR" sz="3200" b="1" dirty="0" err="1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i</a:t>
            </a:r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070549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graphicFrame>
        <p:nvGraphicFramePr>
          <p:cNvPr id="12" name="Tablica 3">
            <a:extLst>
              <a:ext uri="{FF2B5EF4-FFF2-40B4-BE49-F238E27FC236}">
                <a16:creationId xmlns:a16="http://schemas.microsoft.com/office/drawing/2014/main" id="{D222BE18-641D-4813-AC7E-88E76E9F7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642690"/>
              </p:ext>
            </p:extLst>
          </p:nvPr>
        </p:nvGraphicFramePr>
        <p:xfrm>
          <a:off x="500656" y="1460196"/>
          <a:ext cx="11190682" cy="421639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9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526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DB5282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Uvjeti za registraciju i administrativnu provjeru</a:t>
                      </a:r>
                      <a:endParaRPr lang="hr-HR" sz="1400" b="1" dirty="0">
                        <a:solidFill>
                          <a:srgbClr val="DB5282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Mogućnost traženja zahtjeva za pojašnjenjima</a:t>
                      </a:r>
                      <a:endParaRPr lang="hr-HR" sz="1400" b="1" dirty="0">
                        <a:solidFill>
                          <a:srgbClr val="DB5282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22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Zaprimljeni prijavni paket/omotnica je zatvoren.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NE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445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2.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Prijavni paket/omotnica predan je nakon objave Poziva te u dan i vrijeme predaje poziv nije bio zatvoren ili obustavljen.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NE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52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3.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Na zaprimljenom prijavnom paketu/omotnici naznačeni su naziv i adresa prijavitelja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DA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445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4.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Na zaprimljenom prijavnom paketu/omotnici naznačen je naziv i pravilni referentni broj Poziva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DA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050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 zaprimljenom prijavnom paketu/omotnici ili potvrdi primitka projektnog prijedloga zabilježen je datum i točno vrijeme (sat i minute) podnošenja projektnog prijedloga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DA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530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6.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Zatraženi iznos bespovratnih sredstava je u propisanim granicama sukladno točki 1.6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NE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49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7.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Projektni prijedlog predan je na propisanom mediju i u propisanom formatu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DA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858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Projektni prijedlog istovjetan je u svim dostavljenim medijskim formatima (u elektronskoj i papirnatoj verziji pripadajućeg obrasca) gdje su zatražene obje verzije (papirnata i elektronička)</a:t>
                      </a: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/>
                </a:tc>
                <a:extLst>
                  <a:ext uri="{0D108BD9-81ED-4DB2-BD59-A6C34878D82A}">
                    <a16:rowId xmlns:a16="http://schemas.microsoft.com/office/drawing/2014/main" val="3300649092"/>
                  </a:ext>
                </a:extLst>
              </a:tr>
              <a:tr h="267722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</a:t>
                      </a: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Projektni prijedlog ispunjen je na ispravnim obrascima. </a:t>
                      </a:r>
                    </a:p>
                  </a:txBody>
                  <a:tcPr marL="7062" marR="7062" marT="70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/>
                </a:tc>
                <a:extLst>
                  <a:ext uri="{0D108BD9-81ED-4DB2-BD59-A6C34878D82A}">
                    <a16:rowId xmlns:a16="http://schemas.microsoft.com/office/drawing/2014/main" val="3436750227"/>
                  </a:ext>
                </a:extLst>
              </a:tr>
            </a:tbl>
          </a:graphicData>
        </a:graphic>
      </p:graphicFrame>
      <p:sp>
        <p:nvSpPr>
          <p:cNvPr id="13" name="Pravokutnik 12">
            <a:extLst>
              <a:ext uri="{FF2B5EF4-FFF2-40B4-BE49-F238E27FC236}">
                <a16:creationId xmlns:a16="http://schemas.microsoft.com/office/drawing/2014/main" id="{94ACBD20-5C30-46AA-822C-09F87A25FC4A}"/>
              </a:ext>
            </a:extLst>
          </p:cNvPr>
          <p:cNvSpPr/>
          <p:nvPr/>
        </p:nvSpPr>
        <p:spPr>
          <a:xfrm>
            <a:off x="3885616" y="681891"/>
            <a:ext cx="442076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Administrativna provjera</a:t>
            </a:r>
          </a:p>
        </p:txBody>
      </p:sp>
    </p:spTree>
    <p:extLst>
      <p:ext uri="{BB962C8B-B14F-4D97-AF65-F5344CB8AC3E}">
        <p14:creationId xmlns:p14="http://schemas.microsoft.com/office/powerpoint/2010/main" val="651716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9B03188E-D947-45F2-9DB5-D27308537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31350"/>
              </p:ext>
            </p:extLst>
          </p:nvPr>
        </p:nvGraphicFramePr>
        <p:xfrm>
          <a:off x="508929" y="1475367"/>
          <a:ext cx="11174135" cy="4037753"/>
        </p:xfrm>
        <a:graphic>
          <a:graphicData uri="http://schemas.openxmlformats.org/drawingml/2006/table">
            <a:tbl>
              <a:tblPr/>
              <a:tblGrid>
                <a:gridCol w="416153">
                  <a:extLst>
                    <a:ext uri="{9D8B030D-6E8A-4147-A177-3AD203B41FA5}">
                      <a16:colId xmlns:a16="http://schemas.microsoft.com/office/drawing/2014/main" val="2593704305"/>
                    </a:ext>
                  </a:extLst>
                </a:gridCol>
                <a:gridCol w="8794958">
                  <a:extLst>
                    <a:ext uri="{9D8B030D-6E8A-4147-A177-3AD203B41FA5}">
                      <a16:colId xmlns:a16="http://schemas.microsoft.com/office/drawing/2014/main" val="1725491577"/>
                    </a:ext>
                  </a:extLst>
                </a:gridCol>
                <a:gridCol w="1963024">
                  <a:extLst>
                    <a:ext uri="{9D8B030D-6E8A-4147-A177-3AD203B41FA5}">
                      <a16:colId xmlns:a16="http://schemas.microsoft.com/office/drawing/2014/main" val="2738050811"/>
                    </a:ext>
                  </a:extLst>
                </a:gridCol>
              </a:tblGrid>
              <a:tr h="51108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Uvjeti za registraciju i administrativnu provjeru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Mogućnost traženja zahtjeva za pojašnjenjima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140017"/>
                  </a:ext>
                </a:extLst>
              </a:tr>
              <a:tr h="61143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Projektni prijedlog sadrži sve obvezne priloge i prateće dokumente uključujući potpisane i ovjerene izjave prijavitelja/partnera. Gdje je to predviđeno, dokumenti su potpisani od ovlaštene osobe u mandatu i ovjereni službenim pečatom organizacije.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003594"/>
                  </a:ext>
                </a:extLst>
              </a:tr>
              <a:tr h="46648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slučaju da je utvrđeno da podaci na Izjavi prijavitelja/partnera nisu jasni ili sadrže pogreške, no izjava je potpisana, poslan upit prijavitelju koji je dostavio prihvatljivo pojašnjenje.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879370"/>
                  </a:ext>
                </a:extLst>
              </a:tr>
              <a:tr h="611431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slučaju da je utvrđeno da potpis i pečat Izjave prijavitelja/partnera ne odgovara informacijama u dostupnim javnim registrima, poslan je zahtjev za pojašnjenje prijavitelju koji je dostavio dokumentarni dokaz o ovlaštenju za potpis.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153232"/>
                  </a:ext>
                </a:extLst>
              </a:tr>
              <a:tr h="428677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Predviđeno trajanje projekta je najviše 8 mjeseci. 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105028"/>
                  </a:ext>
                </a:extLst>
              </a:tr>
              <a:tr h="42867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14.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Projektno partnerstvo čine minimalno područna služba ili područni ured Hrvatskog zavoda za zapošljavanje i Centar za socijalnu skrb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DA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881903"/>
                  </a:ext>
                </a:extLst>
              </a:tr>
              <a:tr h="42867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15.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Prijavni obrazac A izvezen je iz ESIF MIS sustava u sklopu Poziva „Zaželi – program zapošljavanja žena - faza III“, UP.02.1.1.16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NE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239851"/>
                  </a:ext>
                </a:extLst>
              </a:tr>
              <a:tr h="42867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Datum i vrijeme prijavnog obrasca A izvezenog iz ESIF MIS sustava su raniji od datuma i vremena predaje projektnog prijedloga zabilježenog na paketu/omotnici od strane davatelja poštanske usluge.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41731" marR="41731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686566"/>
                  </a:ext>
                </a:extLst>
              </a:tr>
            </a:tbl>
          </a:graphicData>
        </a:graphic>
      </p:graphicFrame>
      <p:sp>
        <p:nvSpPr>
          <p:cNvPr id="10" name="Pravokutnik 9">
            <a:extLst>
              <a:ext uri="{FF2B5EF4-FFF2-40B4-BE49-F238E27FC236}">
                <a16:creationId xmlns:a16="http://schemas.microsoft.com/office/drawing/2014/main" id="{7ECDCB2F-1119-407F-AEDB-2DA34E8953E9}"/>
              </a:ext>
            </a:extLst>
          </p:cNvPr>
          <p:cNvSpPr/>
          <p:nvPr/>
        </p:nvSpPr>
        <p:spPr>
          <a:xfrm>
            <a:off x="3885616" y="681891"/>
            <a:ext cx="442076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Administrativna provjera</a:t>
            </a:r>
          </a:p>
        </p:txBody>
      </p:sp>
    </p:spTree>
    <p:extLst>
      <p:ext uri="{BB962C8B-B14F-4D97-AF65-F5344CB8AC3E}">
        <p14:creationId xmlns:p14="http://schemas.microsoft.com/office/powerpoint/2010/main" val="2727814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1964120"/>
            <a:ext cx="104923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800" b="1" dirty="0">
                <a:cs typeface="Calibri"/>
              </a:rPr>
              <a:t>Odbor za odabir projekata (OOP)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cs typeface="Calibri"/>
              </a:rPr>
              <a:t>vrši ocjenjivanje projektnih prijedloga prema kriterijima odabira (KO)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cs typeface="Calibri"/>
              </a:rPr>
              <a:t>provodi provjeru prihvatljivosti prijavitelja i partnera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cs typeface="Calibri"/>
              </a:rPr>
              <a:t>provodi provjeru prihvatljivosti projekta, ciljeva projekta i projektnih aktivnosti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Hrvatski zavod za zapošljavanje osniva OOP od najmanje pet članova (predsjednik, tajnik te najmanje tri člana s pravom glasa). U slučaju da se u procesu odabira projektnih prijedloga koriste usluge vanjskih ocjenjivača/</a:t>
            </a:r>
            <a:r>
              <a:rPr lang="hr-HR" dirty="0" err="1"/>
              <a:t>ica</a:t>
            </a:r>
            <a:r>
              <a:rPr lang="hr-HR" dirty="0"/>
              <a:t>, rezultate njihovih ocjena pregledavat će i članovi OOP-a.</a:t>
            </a:r>
          </a:p>
          <a:p>
            <a:pPr lvl="1" algn="just"/>
            <a:endParaRPr lang="hr-HR" dirty="0"/>
          </a:p>
          <a:p>
            <a:pPr lvl="1" algn="just"/>
            <a:r>
              <a:rPr lang="hr-HR" b="1" dirty="0"/>
              <a:t>NAPOMENA: </a:t>
            </a:r>
            <a:r>
              <a:rPr lang="hr-HR" dirty="0"/>
              <a:t>Izvor provjere </a:t>
            </a:r>
            <a:r>
              <a:rPr lang="hr-HR" b="1" dirty="0"/>
              <a:t>Prijavni obrazac A</a:t>
            </a:r>
            <a:r>
              <a:rPr lang="hr-HR" dirty="0"/>
              <a:t> izvezen iz MIS sustava, Izjave prijavitelja/partnera </a:t>
            </a:r>
            <a:r>
              <a:rPr lang="hr-HR" b="1" dirty="0"/>
              <a:t>(Obrasci 3 i 4), </a:t>
            </a:r>
            <a:r>
              <a:rPr lang="hr-HR" dirty="0"/>
              <a:t>ali i </a:t>
            </a:r>
            <a:r>
              <a:rPr lang="hr-HR" b="1" dirty="0"/>
              <a:t>Prijavni obrazac B (NOVO)!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1467C19F-FC36-4865-BD27-A32F5C67DB2A}"/>
              </a:ext>
            </a:extLst>
          </p:cNvPr>
          <p:cNvSpPr/>
          <p:nvPr/>
        </p:nvSpPr>
        <p:spPr>
          <a:xfrm>
            <a:off x="4477509" y="681891"/>
            <a:ext cx="323697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Procjena kvalitete</a:t>
            </a:r>
          </a:p>
        </p:txBody>
      </p:sp>
    </p:spTree>
    <p:extLst>
      <p:ext uri="{BB962C8B-B14F-4D97-AF65-F5344CB8AC3E}">
        <p14:creationId xmlns:p14="http://schemas.microsoft.com/office/powerpoint/2010/main" val="339647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graphicFrame>
        <p:nvGraphicFramePr>
          <p:cNvPr id="12" name="Tablica 2">
            <a:extLst>
              <a:ext uri="{FF2B5EF4-FFF2-40B4-BE49-F238E27FC236}">
                <a16:creationId xmlns:a16="http://schemas.microsoft.com/office/drawing/2014/main" id="{4448DDD8-5653-490D-9DBE-65D4D7B28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4442"/>
              </p:ext>
            </p:extLst>
          </p:nvPr>
        </p:nvGraphicFramePr>
        <p:xfrm>
          <a:off x="545479" y="1920441"/>
          <a:ext cx="11101034" cy="343283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7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62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hr-H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Jesu li ciljevi, očekivani rezultati i pokazatelji projektnog prijedloga u skladu s ciljevima, rezultatima i pokazateljima operacije kako je to zahtijevano ovim Uputama za prijavitelje?</a:t>
                      </a: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20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2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vi-VN" sz="1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Je li projektni prijedlog izrađen u skladu s nacionalnim i EU odredbama i propisima i doprinosi strateškim dokumentima na nacionalnoj i EU razini navedenim u točki 1.2 ovih Uputa za prijavitelje? </a:t>
                      </a:r>
                      <a:endParaRPr lang="hr-HR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bodova</a:t>
                      </a: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2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3.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Jesu li aktivnosti navedene u projektnom prijedlogu relevantne u odnosu na ciljane skupine (hoće li njihovo ostvarenje doprinijeti zadovoljenju njihovih potreba/rješavanju njihovih problema)?</a:t>
                      </a: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20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7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4.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n-lt"/>
                        </a:rPr>
                        <a:t>1. Prikazuje li projektni prijedlog analizu stanja na nacionalnoj,</a:t>
                      </a:r>
                      <a:r>
                        <a:rPr lang="hr-HR" sz="1400" baseline="0" dirty="0">
                          <a:latin typeface="+mn-lt"/>
                        </a:rPr>
                        <a:t> </a:t>
                      </a:r>
                      <a:r>
                        <a:rPr lang="hr-HR" sz="1400" dirty="0">
                          <a:latin typeface="+mn-lt"/>
                        </a:rPr>
                        <a:t>regionalnoj,</a:t>
                      </a:r>
                      <a:r>
                        <a:rPr lang="hr-HR" sz="1400" baseline="0" dirty="0">
                          <a:latin typeface="+mn-lt"/>
                        </a:rPr>
                        <a:t> </a:t>
                      </a:r>
                      <a:r>
                        <a:rPr lang="hr-HR" sz="1400" dirty="0">
                          <a:latin typeface="+mn-lt"/>
                        </a:rPr>
                        <a:t>lokalnoj razini, kao i doprinosi rješavanju postojećih problema i potreba?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2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2. Provode li se projektne aktivnosti, pružanja pomoći krajnjim korisnicima – u područjima – županiji/ama u kojoj/ima je stopa nezaposlenosti viša od prosjeka Republike Hrvatske?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475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3. Provode li se projektne aktivnosti pružanja pomoći krajnjim korisnicima u područjima (gradovi i općine) s nižim indeksom razvijenosti?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 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Pravokutnik 9">
            <a:extLst>
              <a:ext uri="{FF2B5EF4-FFF2-40B4-BE49-F238E27FC236}">
                <a16:creationId xmlns:a16="http://schemas.microsoft.com/office/drawing/2014/main" id="{32C29459-3171-4812-B0F7-6E1BEED99C0D}"/>
              </a:ext>
            </a:extLst>
          </p:cNvPr>
          <p:cNvSpPr/>
          <p:nvPr/>
        </p:nvSpPr>
        <p:spPr>
          <a:xfrm>
            <a:off x="1864741" y="681891"/>
            <a:ext cx="8462509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Kriteriji odabira i pitanja za kvalitativnu procjenu</a:t>
            </a:r>
          </a:p>
        </p:txBody>
      </p:sp>
    </p:spTree>
    <p:extLst>
      <p:ext uri="{BB962C8B-B14F-4D97-AF65-F5344CB8AC3E}">
        <p14:creationId xmlns:p14="http://schemas.microsoft.com/office/powerpoint/2010/main" val="2599614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graphicFrame>
        <p:nvGraphicFramePr>
          <p:cNvPr id="10" name="Tablica 2">
            <a:extLst>
              <a:ext uri="{FF2B5EF4-FFF2-40B4-BE49-F238E27FC236}">
                <a16:creationId xmlns:a16="http://schemas.microsoft.com/office/drawing/2014/main" id="{3AB602CE-1F62-4572-BF89-8412C7A48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943421"/>
              </p:ext>
            </p:extLst>
          </p:nvPr>
        </p:nvGraphicFramePr>
        <p:xfrm>
          <a:off x="511175" y="2037769"/>
          <a:ext cx="11169642" cy="251717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0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4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64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marL="0" marR="0" indent="0" algn="just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+mn-lt"/>
                        </a:rPr>
                        <a:t>Raspolažu li prijavitelj i partneri operativnim, tehničkim i financijskim kapacitetima potrebnim za provedbu aktivnosti projektnog</a:t>
                      </a:r>
                      <a:r>
                        <a:rPr lang="hr-HR" sz="1400" baseline="0" dirty="0">
                          <a:latin typeface="+mn-lt"/>
                        </a:rPr>
                        <a:t> </a:t>
                      </a:r>
                      <a:r>
                        <a:rPr lang="hr-HR" sz="1400" dirty="0">
                          <a:latin typeface="+mn-lt"/>
                        </a:rPr>
                        <a:t>prijedloga?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4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6.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marL="0" marR="0" indent="0" algn="just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+mn-lt"/>
                        </a:rPr>
                        <a:t>Održivost rezultata projekta/operacije nakon njegovog završetka i mogućnost multiplikacije rezultata njegovih aktivnosti na relevantna područja na lokalnoj, regionalnoj i nacionalnoj razini. 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789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7.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Planirane aktivnosti i ciljevi operacije/projekta doprinose postizanju horizontalnih ciljeva OP ULJP-a, odnosno ciljeva u vezi održivog razvoja i zaštite okoliša, ravnopravnosti spolova, borbe protiv diskriminacije. </a:t>
                      </a:r>
                      <a:endParaRPr lang="hr-HR" sz="1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10 bodova</a:t>
                      </a:r>
                      <a:endParaRPr lang="hr-HR" sz="14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14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8.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n-lt"/>
                        </a:rPr>
                        <a:t>1. Je li u</a:t>
                      </a:r>
                      <a:r>
                        <a:rPr lang="hr-HR" sz="1400" baseline="0" dirty="0">
                          <a:latin typeface="+mn-lt"/>
                        </a:rPr>
                        <a:t> projektnom prijedlogu </a:t>
                      </a:r>
                      <a:r>
                        <a:rPr lang="hr-HR" sz="1400" dirty="0">
                          <a:latin typeface="+mn-lt"/>
                        </a:rPr>
                        <a:t>proračun kvalitetno povezan s projektnim elementima?</a:t>
                      </a: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 bodova</a:t>
                      </a:r>
                      <a:endParaRPr lang="hr-HR" sz="1400" b="1" dirty="0">
                        <a:effectLst/>
                        <a:latin typeface="+mn-lt"/>
                        <a:cs typeface="Calibri"/>
                      </a:endParaRP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64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marL="0" indent="0" algn="l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2. Plan proračuna je realan i izvediv te su stavke troškova nužne za ostvarenje rezultata projekta sukladno</a:t>
                      </a:r>
                      <a:r>
                        <a:rPr lang="hr-HR" sz="1400" baseline="0" dirty="0">
                          <a:effectLst/>
                          <a:latin typeface="+mn-lt"/>
                        </a:rPr>
                        <a:t> načelu ekonomičnosti, učinkovitosti i djelotvornosti</a:t>
                      </a:r>
                      <a:endParaRPr lang="hr-HR" sz="1400" dirty="0">
                        <a:effectLst/>
                        <a:latin typeface="+mn-lt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/>
                        </a:defRPr>
                      </a:lvl9pPr>
                    </a:lstStyle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</a:rPr>
                        <a:t>5 bodova</a:t>
                      </a: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118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hr-HR" sz="140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Calibri"/>
                      </a:endParaRP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hr-H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UKUPNO</a:t>
                      </a:r>
                    </a:p>
                  </a:txBody>
                  <a:tcPr marL="108000" marR="180000" marT="46800" marB="46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110 bodova</a:t>
                      </a:r>
                    </a:p>
                  </a:txBody>
                  <a:tcPr marL="108000" marR="180000" marT="46800" marB="4680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Zaobljeni pravokutnik 6">
            <a:extLst>
              <a:ext uri="{FF2B5EF4-FFF2-40B4-BE49-F238E27FC236}">
                <a16:creationId xmlns:a16="http://schemas.microsoft.com/office/drawing/2014/main" id="{12E2C072-39CF-402F-A5DF-37DC09553999}"/>
              </a:ext>
            </a:extLst>
          </p:cNvPr>
          <p:cNvSpPr/>
          <p:nvPr/>
        </p:nvSpPr>
        <p:spPr>
          <a:xfrm>
            <a:off x="2245725" y="4868297"/>
            <a:ext cx="7700541" cy="551793"/>
          </a:xfrm>
          <a:prstGeom prst="roundRect">
            <a:avLst/>
          </a:prstGeom>
          <a:solidFill>
            <a:srgbClr val="FAB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MINIMALAN BROJ BODOVA KOJI JE POTREBNO OSTVARITI JE 90!</a:t>
            </a: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AEC722A9-2431-4CAF-9A2A-5CF729DCA00A}"/>
              </a:ext>
            </a:extLst>
          </p:cNvPr>
          <p:cNvSpPr/>
          <p:nvPr/>
        </p:nvSpPr>
        <p:spPr>
          <a:xfrm>
            <a:off x="1864741" y="681891"/>
            <a:ext cx="8462509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Kriteriji odabira i pitanja za kvalitativnu procjenu</a:t>
            </a:r>
          </a:p>
        </p:txBody>
      </p:sp>
    </p:spTree>
    <p:extLst>
      <p:ext uri="{BB962C8B-B14F-4D97-AF65-F5344CB8AC3E}">
        <p14:creationId xmlns:p14="http://schemas.microsoft.com/office/powerpoint/2010/main" val="4024423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729787" y="1667360"/>
            <a:ext cx="10492353" cy="364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Projektni prijedlozi rangiraju se po načelu prvenstva prema datumu i vremenu podnošenja pojedinog projektnog prijedloga na Poziv.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Ako više projektnih prijedloga ima isti datum i vrijeme podnošenja, a samo dio od tih projektnih prijedloga može ući u financijsku omotnicu, </a:t>
            </a:r>
            <a:r>
              <a:rPr lang="hr-H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prednost u rangiranju navedenih projektnih prijedloga imaju oni koji s većim brojem doprinose pokazatelju CO01 nezaposleni, uključujući dugotrajno nezaposlene. </a:t>
            </a:r>
            <a:endParaRPr lang="hr-HR" b="1" dirty="0">
              <a:solidFill>
                <a:srgbClr val="00000A"/>
              </a:solidFill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No ukoliko i dalje samo dio projektnih prijedloga s istim datumom i vremenom te istim doprinosom pokazatelju CO01 može ući u financijsku omotnicu, u tom slučaju </a:t>
            </a:r>
            <a:r>
              <a:rPr lang="hr-H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prednost u rangiranju navedenih projektnih prijedloga imaju oni u kojima se projektne aktivnosti pružanja pomoći krajnjim korisnicima provode u županiji/ama u kojoj/ima je stopa nezaposlenosti</a:t>
            </a:r>
            <a:r>
              <a:rPr lang="hr-HR" sz="1800" b="1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Lucida Sans Unicode" panose="020B0602030504020204" pitchFamily="34" charset="0"/>
              </a:rPr>
              <a:t> </a:t>
            </a:r>
            <a:r>
              <a:rPr lang="hr-H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viša od prosjeka Republike Hrvatske.</a:t>
            </a:r>
            <a:endParaRPr lang="hr-HR" sz="1800" b="1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 </a:t>
            </a:r>
            <a:endParaRPr lang="hr-HR" sz="18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0FC2B3D6-23F6-4218-8EDF-7EA17C989E56}"/>
              </a:ext>
            </a:extLst>
          </p:cNvPr>
          <p:cNvSpPr/>
          <p:nvPr/>
        </p:nvSpPr>
        <p:spPr>
          <a:xfrm>
            <a:off x="3124986" y="681891"/>
            <a:ext cx="6980358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Rangiranje projektnih prijava</a:t>
            </a:r>
          </a:p>
        </p:txBody>
      </p:sp>
    </p:spTree>
    <p:extLst>
      <p:ext uri="{BB962C8B-B14F-4D97-AF65-F5344CB8AC3E}">
        <p14:creationId xmlns:p14="http://schemas.microsoft.com/office/powerpoint/2010/main" val="1742263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1" y="1952706"/>
            <a:ext cx="10492353" cy="205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defTabSz="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Donosi ministar rada, mirovinskoga sustava, obitelji i socijalne politike:</a:t>
            </a:r>
            <a:endParaRPr lang="ta-IN" sz="1800" dirty="0">
              <a:solidFill>
                <a:prstClr val="black"/>
              </a:solidFill>
              <a:latin typeface="Calibri" panose="020F0502020204030204" pitchFamily="34" charset="0"/>
              <a:cs typeface="Calibri"/>
            </a:endParaRPr>
          </a:p>
          <a:p>
            <a:pPr algn="l" defTabSz="457200">
              <a:lnSpc>
                <a:spcPct val="100000"/>
              </a:lnSpc>
              <a:spcBef>
                <a:spcPts val="0"/>
              </a:spcBef>
            </a:pPr>
            <a:endParaRPr lang="hr-HR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457200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vi-VN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sebno za svaki projektni prijedlog i to po završetku postupka dodjele za svaki pojedini projektni prijedlog koji je uspješno prošao sve prethodne faze postupka dodjele; ili </a:t>
            </a:r>
            <a:endParaRPr lang="hr-HR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457200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vi-VN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skupno za određeni broj projektnih prijedloga po završetku postupka dodjele za svaki takav pojedini projektni prijedlog koji je uspješno</a:t>
            </a:r>
            <a:r>
              <a:rPr lang="vi-VN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prošao</a:t>
            </a:r>
            <a:r>
              <a:rPr lang="hr-HR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sve prethodne faze postupka dodjele</a:t>
            </a:r>
            <a:endParaRPr lang="hr-HR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457200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hr-HR" sz="1800" dirty="0">
                <a:solidFill>
                  <a:prstClr val="black"/>
                </a:solidFill>
                <a:effectLst/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Potpisivanje ugovora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ea typeface="Droid Sans Fallback"/>
                <a:cs typeface="Calibri" panose="020F0502020204030204" pitchFamily="34" charset="0"/>
              </a:rPr>
              <a:t>- </a:t>
            </a:r>
            <a:r>
              <a:rPr lang="hr-HR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u</a:t>
            </a:r>
            <a:r>
              <a:rPr lang="hr-HR" sz="18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 roku od 30 kalendarskih dana od dana objave Odluke o financiranju.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0FC2B3D6-23F6-4218-8EDF-7EA17C989E56}"/>
              </a:ext>
            </a:extLst>
          </p:cNvPr>
          <p:cNvSpPr/>
          <p:nvPr/>
        </p:nvSpPr>
        <p:spPr>
          <a:xfrm>
            <a:off x="3615459" y="709564"/>
            <a:ext cx="568738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Odluka o financiranju</a:t>
            </a:r>
          </a:p>
        </p:txBody>
      </p:sp>
    </p:spTree>
    <p:extLst>
      <p:ext uri="{BB962C8B-B14F-4D97-AF65-F5344CB8AC3E}">
        <p14:creationId xmlns:p14="http://schemas.microsoft.com/office/powerpoint/2010/main" val="32179640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9820" y="1865194"/>
            <a:ext cx="104923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hr-HR" sz="2000" dirty="0"/>
              <a:t>Upute za prijavitelje, zajedno s ostalom natječajnom dokumentacijom, objavljene su na internetskim stranicama </a:t>
            </a:r>
            <a:r>
              <a:rPr lang="hr-HR" sz="2000" dirty="0">
                <a:solidFill>
                  <a:srgbClr val="DB528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www.esf.hr </a:t>
            </a:r>
            <a:r>
              <a:rPr lang="hr-HR" sz="2000" dirty="0">
                <a:solidFill>
                  <a:srgbClr val="DB5282"/>
                </a:solidFill>
              </a:rPr>
              <a:t>i </a:t>
            </a:r>
            <a:r>
              <a:rPr lang="hr-HR" sz="2000" dirty="0">
                <a:solidFill>
                  <a:srgbClr val="DB528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</a:t>
            </a:r>
            <a:endParaRPr lang="hr-HR" sz="2000" dirty="0">
              <a:solidFill>
                <a:srgbClr val="DB5282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hr-HR" sz="2000" dirty="0"/>
              <a:t>Prijava na Poziv elektronički ispunjena na Prijavnom obrascu A koji je dostupan na sljedećoj poveznici: </a:t>
            </a:r>
          </a:p>
          <a:p>
            <a:pPr algn="ctr"/>
            <a:r>
              <a:rPr lang="hr-HR" sz="2000" dirty="0">
                <a:solidFill>
                  <a:srgbClr val="DB528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https://esif-wf.mrrfeu.hr/</a:t>
            </a:r>
            <a:endParaRPr lang="hr-HR" sz="2000" dirty="0">
              <a:solidFill>
                <a:srgbClr val="DB5282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hr-HR" sz="2000" dirty="0"/>
              <a:t>Šifra Poziva </a:t>
            </a:r>
            <a:r>
              <a:rPr lang="hr-HR" sz="2000" dirty="0">
                <a:solidFill>
                  <a:srgbClr val="DB5282"/>
                </a:solidFill>
              </a:rPr>
              <a:t>UP.02.1.1.16</a:t>
            </a:r>
          </a:p>
          <a:p>
            <a:pPr marL="285750" indent="-285750" algn="just">
              <a:buFont typeface="Arial"/>
              <a:buChar char="•"/>
            </a:pPr>
            <a:endParaRPr lang="hr-HR" sz="2000" dirty="0">
              <a:solidFill>
                <a:srgbClr val="DB5282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hr-HR" sz="2000" dirty="0"/>
              <a:t>Pitanja mogu biti poslana na elektroničku adresu </a:t>
            </a:r>
            <a:r>
              <a:rPr lang="hr-HR" sz="2000" dirty="0">
                <a:solidFill>
                  <a:srgbClr val="DB5282"/>
                </a:solidFill>
              </a:rPr>
              <a:t>esf.pozivi@mrosp.hr </a:t>
            </a:r>
            <a:r>
              <a:rPr lang="hr-HR" sz="2000" dirty="0"/>
              <a:t>najkasnije 14 kalendarskih dana prije isteka roka za podnošenje projektnih prijedloga. 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BB3372B7-9A53-4437-8A13-F9CDBA6C7443}"/>
              </a:ext>
            </a:extLst>
          </p:cNvPr>
          <p:cNvSpPr/>
          <p:nvPr/>
        </p:nvSpPr>
        <p:spPr>
          <a:xfrm>
            <a:off x="4278833" y="681891"/>
            <a:ext cx="3634328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Informacije o Pozivu</a:t>
            </a:r>
          </a:p>
        </p:txBody>
      </p:sp>
    </p:spTree>
    <p:extLst>
      <p:ext uri="{BB962C8B-B14F-4D97-AF65-F5344CB8AC3E}">
        <p14:creationId xmlns:p14="http://schemas.microsoft.com/office/powerpoint/2010/main" val="4045329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TextBox 1">
            <a:extLst>
              <a:ext uri="{FF2B5EF4-FFF2-40B4-BE49-F238E27FC236}">
                <a16:creationId xmlns:a16="http://schemas.microsoft.com/office/drawing/2014/main" id="{21B040E8-D8AD-4A27-A85A-57269332228C}"/>
              </a:ext>
            </a:extLst>
          </p:cNvPr>
          <p:cNvSpPr txBox="1"/>
          <p:nvPr/>
        </p:nvSpPr>
        <p:spPr>
          <a:xfrm>
            <a:off x="2720788" y="2782669"/>
            <a:ext cx="6750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/>
              <a:t>Zahvaljujemo na pažnji!</a:t>
            </a:r>
          </a:p>
        </p:txBody>
      </p:sp>
    </p:spTree>
    <p:extLst>
      <p:ext uri="{BB962C8B-B14F-4D97-AF65-F5344CB8AC3E}">
        <p14:creationId xmlns:p14="http://schemas.microsoft.com/office/powerpoint/2010/main" val="312781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1" name="Pravokutnik 10">
            <a:extLst>
              <a:ext uri="{FF2B5EF4-FFF2-40B4-BE49-F238E27FC236}">
                <a16:creationId xmlns:a16="http://schemas.microsoft.com/office/drawing/2014/main" id="{410C2B5E-B553-4F9A-916E-B0DF3E8C9B51}"/>
              </a:ext>
            </a:extLst>
          </p:cNvPr>
          <p:cNvSpPr/>
          <p:nvPr/>
        </p:nvSpPr>
        <p:spPr>
          <a:xfrm>
            <a:off x="1120404" y="1932727"/>
            <a:ext cx="344687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Opći cilj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B1C87428-2AF9-4648-882D-F97ADACA80E1}"/>
              </a:ext>
            </a:extLst>
          </p:cNvPr>
          <p:cNvSpPr txBox="1"/>
          <p:nvPr/>
        </p:nvSpPr>
        <p:spPr>
          <a:xfrm>
            <a:off x="849821" y="2690336"/>
            <a:ext cx="4303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hr-HR" sz="18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Omogućiti </a:t>
            </a:r>
            <a:r>
              <a:rPr lang="hr-HR" b="1" dirty="0">
                <a:solidFill>
                  <a:srgbClr val="D63C78"/>
                </a:solidFill>
                <a:cs typeface="Calibri"/>
              </a:rPr>
              <a:t>pristup zapošljavanju i tržištu rada ženama pripadnicama ranjivih skupina </a:t>
            </a:r>
            <a:r>
              <a:rPr lang="hr-HR" sz="18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s naglaskom na slabije razvijena područja i područja s većom nezaposlenosti.</a:t>
            </a:r>
            <a:endParaRPr lang="hr-HR" dirty="0">
              <a:latin typeface="+mn-lt"/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E5CDD717-F125-4C1C-B74E-D011F65E7B51}"/>
              </a:ext>
            </a:extLst>
          </p:cNvPr>
          <p:cNvSpPr/>
          <p:nvPr/>
        </p:nvSpPr>
        <p:spPr>
          <a:xfrm>
            <a:off x="6977386" y="1932726"/>
            <a:ext cx="344687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200" b="1" u="sng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Specifični cilj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BCAF7516-8121-4C87-BDFF-B969674F181E}"/>
              </a:ext>
            </a:extLst>
          </p:cNvPr>
          <p:cNvSpPr txBox="1"/>
          <p:nvPr/>
        </p:nvSpPr>
        <p:spPr>
          <a:xfrm>
            <a:off x="6760010" y="2687168"/>
            <a:ext cx="43038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hr-HR" b="1" dirty="0">
                <a:solidFill>
                  <a:srgbClr val="D63C78"/>
                </a:solidFill>
                <a:latin typeface="+mn-lt"/>
                <a:cs typeface="Calibri"/>
              </a:rPr>
              <a:t>Osnažiti i unaprijediti radni potencijal teže </a:t>
            </a:r>
            <a:r>
              <a:rPr lang="hr-HR" b="1" dirty="0" err="1">
                <a:solidFill>
                  <a:srgbClr val="D63C78"/>
                </a:solidFill>
                <a:latin typeface="+mn-lt"/>
                <a:cs typeface="Calibri"/>
              </a:rPr>
              <a:t>zapošljivih</a:t>
            </a:r>
            <a:r>
              <a:rPr lang="hr-HR" b="1" dirty="0">
                <a:solidFill>
                  <a:srgbClr val="D63C78"/>
                </a:solidFill>
                <a:latin typeface="+mn-lt"/>
                <a:cs typeface="Calibri"/>
              </a:rPr>
              <a:t> žena i žena s nižom i srednjom razinom obrazovanja</a:t>
            </a:r>
            <a:r>
              <a:rPr lang="hr-HR" dirty="0">
                <a:solidFill>
                  <a:srgbClr val="404040"/>
                </a:solidFill>
                <a:latin typeface="+mn-lt"/>
                <a:cs typeface="Calibri"/>
              </a:rPr>
              <a:t> </a:t>
            </a:r>
            <a:r>
              <a:rPr lang="hr-HR" b="1" dirty="0">
                <a:solidFill>
                  <a:srgbClr val="404040"/>
                </a:solidFill>
                <a:latin typeface="+mn-lt"/>
                <a:cs typeface="Calibri"/>
              </a:rPr>
              <a:t>zapošljavanjem u lokalnoj zajednici</a:t>
            </a:r>
            <a:r>
              <a:rPr lang="hr-HR" dirty="0">
                <a:solidFill>
                  <a:srgbClr val="404040"/>
                </a:solidFill>
                <a:latin typeface="+mn-lt"/>
                <a:cs typeface="Calibri"/>
              </a:rPr>
              <a:t> koje će ublažiti posljedice njihove nezaposlenosti i rizika od siromaštva te ujedno potaknuti </a:t>
            </a:r>
            <a:r>
              <a:rPr lang="hr-HR" b="1" dirty="0">
                <a:solidFill>
                  <a:srgbClr val="404040"/>
                </a:solidFill>
                <a:latin typeface="+mn-lt"/>
                <a:cs typeface="Calibri"/>
              </a:rPr>
              <a:t>socijalnu uključenost </a:t>
            </a:r>
            <a:r>
              <a:rPr lang="hr-HR" dirty="0">
                <a:solidFill>
                  <a:srgbClr val="404040"/>
                </a:solidFill>
                <a:latin typeface="+mn-lt"/>
                <a:cs typeface="Calibri"/>
              </a:rPr>
              <a:t>i </a:t>
            </a:r>
            <a:r>
              <a:rPr lang="hr-HR" b="1" dirty="0">
                <a:solidFill>
                  <a:srgbClr val="404040"/>
                </a:solidFill>
                <a:latin typeface="+mn-lt"/>
                <a:cs typeface="Calibri"/>
              </a:rPr>
              <a:t>povećati razinu kvalitete života krajnjih korisnika.</a:t>
            </a:r>
          </a:p>
        </p:txBody>
      </p:sp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D61E36DF-47DB-43B3-94DB-B5BD01DF6BC6}"/>
              </a:ext>
            </a:extLst>
          </p:cNvPr>
          <p:cNvSpPr/>
          <p:nvPr/>
        </p:nvSpPr>
        <p:spPr>
          <a:xfrm>
            <a:off x="4903812" y="667013"/>
            <a:ext cx="2384371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Ciljevi Poziva</a:t>
            </a:r>
          </a:p>
        </p:txBody>
      </p:sp>
    </p:spTree>
    <p:extLst>
      <p:ext uri="{BB962C8B-B14F-4D97-AF65-F5344CB8AC3E}">
        <p14:creationId xmlns:p14="http://schemas.microsoft.com/office/powerpoint/2010/main" val="374644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Elipsa 11">
            <a:extLst>
              <a:ext uri="{FF2B5EF4-FFF2-40B4-BE49-F238E27FC236}">
                <a16:creationId xmlns:a16="http://schemas.microsoft.com/office/drawing/2014/main" id="{3E0FD2A3-97C3-4546-84D6-91EFBD58804B}"/>
              </a:ext>
            </a:extLst>
          </p:cNvPr>
          <p:cNvSpPr/>
          <p:nvPr/>
        </p:nvSpPr>
        <p:spPr>
          <a:xfrm>
            <a:off x="4634674" y="1452068"/>
            <a:ext cx="2922652" cy="651249"/>
          </a:xfrm>
          <a:prstGeom prst="ellipse">
            <a:avLst/>
          </a:prstGeom>
          <a:solidFill>
            <a:srgbClr val="FAB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  <a:latin typeface="+mj-lt"/>
              </a:rPr>
              <a:t>200.000.000,00 HRK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E4B7EAE9-7978-4F34-8BC9-7015E55E447B}"/>
              </a:ext>
            </a:extLst>
          </p:cNvPr>
          <p:cNvSpPr/>
          <p:nvPr/>
        </p:nvSpPr>
        <p:spPr>
          <a:xfrm>
            <a:off x="1520115" y="2146711"/>
            <a:ext cx="3389384" cy="579120"/>
          </a:xfrm>
          <a:prstGeom prst="rect">
            <a:avLst/>
          </a:prstGeom>
          <a:solidFill>
            <a:srgbClr val="CE6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  <a:latin typeface="+mj-lt"/>
              </a:rPr>
              <a:t>Najniža vrijednost potpore</a:t>
            </a: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3D97BDE7-4F7B-48EA-AE5C-91D58FC759EF}"/>
              </a:ext>
            </a:extLst>
          </p:cNvPr>
          <p:cNvSpPr/>
          <p:nvPr/>
        </p:nvSpPr>
        <p:spPr>
          <a:xfrm>
            <a:off x="7301788" y="2145962"/>
            <a:ext cx="3389384" cy="597522"/>
          </a:xfrm>
          <a:prstGeom prst="rect">
            <a:avLst/>
          </a:prstGeom>
          <a:solidFill>
            <a:srgbClr val="CE65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  <a:latin typeface="+mj-lt"/>
              </a:rPr>
              <a:t>Najviša vrijednost potpore</a:t>
            </a:r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598C730C-AD2C-472A-AD14-C8007A9D6439}"/>
              </a:ext>
            </a:extLst>
          </p:cNvPr>
          <p:cNvSpPr/>
          <p:nvPr/>
        </p:nvSpPr>
        <p:spPr>
          <a:xfrm>
            <a:off x="1794939" y="2849880"/>
            <a:ext cx="2839735" cy="579120"/>
          </a:xfrm>
          <a:prstGeom prst="ellipse">
            <a:avLst/>
          </a:prstGeom>
          <a:solidFill>
            <a:srgbClr val="FAB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solidFill>
                  <a:schemeClr val="tx1"/>
                </a:solidFill>
                <a:latin typeface="+mj-lt"/>
              </a:rPr>
              <a:t>400.000,00 HRK</a:t>
            </a:r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4C994C66-C0DA-47B6-A803-C3B3774FFB30}"/>
              </a:ext>
            </a:extLst>
          </p:cNvPr>
          <p:cNvSpPr/>
          <p:nvPr/>
        </p:nvSpPr>
        <p:spPr>
          <a:xfrm>
            <a:off x="7576613" y="2835593"/>
            <a:ext cx="2839735" cy="579120"/>
          </a:xfrm>
          <a:prstGeom prst="ellipse">
            <a:avLst/>
          </a:prstGeom>
          <a:solidFill>
            <a:srgbClr val="FAB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solidFill>
                  <a:schemeClr val="tx1"/>
                </a:solidFill>
                <a:latin typeface="+mj-lt"/>
              </a:rPr>
              <a:t>1.500.000,00 HRK</a:t>
            </a: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5D506659-3428-4A39-9A29-A7FFA642E39C}"/>
              </a:ext>
            </a:extLst>
          </p:cNvPr>
          <p:cNvSpPr txBox="1"/>
          <p:nvPr/>
        </p:nvSpPr>
        <p:spPr>
          <a:xfrm>
            <a:off x="849821" y="3909906"/>
            <a:ext cx="9266959" cy="1491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Planirano trajanje provedbe projekata je </a:t>
            </a:r>
            <a:r>
              <a:rPr lang="hr-HR" sz="1600" b="1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najviše 8 mjeseci</a:t>
            </a:r>
            <a:r>
              <a:rPr lang="hr-HR" sz="1600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, od dana sklapanja Ugovora o dodjeli bespovratnih sredstava – </a:t>
            </a:r>
            <a:r>
              <a:rPr lang="hr-HR" sz="1600" b="1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zapošljavanje pripadnica ciljane skupine do najviše 6 mjeseci</a:t>
            </a:r>
            <a:endParaRPr lang="hr-HR" sz="1600" dirty="0">
              <a:solidFill>
                <a:srgbClr val="00000A"/>
              </a:solidFill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Datum početka i predviđenog završetka projekta bit će jasno utvrđeni u posebnim uvjetima Ugovora o dodjeli bespovratnih sredstava, a uzimajući u obzir završetak programskog razdoblja OP ULJP-a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600" b="1" dirty="0">
                <a:solidFill>
                  <a:srgbClr val="00000A"/>
                </a:solidFill>
                <a:latin typeface="Calibri" panose="020F0502020204030204" pitchFamily="34" charset="0"/>
                <a:ea typeface="Droid Sans Fallback"/>
                <a:cs typeface="Times New Roman" panose="02020603050405020304" pitchFamily="18" charset="0"/>
              </a:rPr>
              <a:t>Nije predviđeno retroaktivno sufinanciranje</a:t>
            </a:r>
            <a:endParaRPr lang="hr-HR" sz="1600" b="1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  <a:cs typeface="Times New Roman" panose="02020603050405020304" pitchFamily="18" charset="0"/>
            </a:endParaRP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99B56736-2773-4748-97EC-CE32EC62E038}"/>
              </a:ext>
            </a:extLst>
          </p:cNvPr>
          <p:cNvSpPr/>
          <p:nvPr/>
        </p:nvSpPr>
        <p:spPr>
          <a:xfrm>
            <a:off x="5231915" y="681891"/>
            <a:ext cx="1728165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Alokacija</a:t>
            </a:r>
          </a:p>
        </p:txBody>
      </p:sp>
    </p:spTree>
    <p:extLst>
      <p:ext uri="{BB962C8B-B14F-4D97-AF65-F5344CB8AC3E}">
        <p14:creationId xmlns:p14="http://schemas.microsoft.com/office/powerpoint/2010/main" val="137611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6319" y="1763128"/>
            <a:ext cx="111007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DB5282"/>
                </a:solidFill>
              </a:rPr>
              <a:t>Prijavitelj</a:t>
            </a:r>
            <a:r>
              <a:rPr lang="hr-HR" sz="2000" dirty="0"/>
              <a:t> može biti pravna osoba sa sljedećim pravnim statusom: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sz="2000" dirty="0"/>
              <a:t>Jedinica lokalne i područne (regionalne) samouprave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sz="2000" dirty="0"/>
              <a:t>Neprofitna organizacija koja u Statutu ili drugom temeljnom aktu* ima predviđeno djelovanje vezano uz obavljanje socijalne djelatnosti** </a:t>
            </a:r>
          </a:p>
          <a:p>
            <a:pPr lvl="1"/>
            <a:endParaRPr lang="hr-HR" sz="2000" dirty="0"/>
          </a:p>
          <a:p>
            <a:pPr lvl="1"/>
            <a:r>
              <a:rPr lang="hr-HR" dirty="0"/>
              <a:t>*   </a:t>
            </a:r>
            <a:r>
              <a:rPr lang="pl-PL" dirty="0"/>
              <a:t>donesen najkasnije s danom predaje projektnog prijedloga na Poziv. </a:t>
            </a:r>
          </a:p>
          <a:p>
            <a:pPr lvl="1"/>
            <a:r>
              <a:rPr lang="pl-PL" dirty="0"/>
              <a:t>** socijalnom djelatnosti smatraju se djelatnosti popisane u Klasifikaciji djelatnosti udruga NN 4/15     </a:t>
            </a:r>
            <a:br>
              <a:rPr lang="pl-PL" dirty="0"/>
            </a:br>
            <a:r>
              <a:rPr lang="pl-PL" dirty="0"/>
              <a:t>      </a:t>
            </a:r>
            <a:r>
              <a:rPr lang="pl-PL" dirty="0">
                <a:hlinkClick r:id="rId5"/>
              </a:rPr>
              <a:t>https://narodnenovine.nn.hr/clanci/sluzbeni/dodatni/434417.pdf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sz="2000" dirty="0"/>
              <a:t>Prijavitelj može istovremeno biti partner u drugom projektnom prijedlogu.</a:t>
            </a:r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DF5EF17A-C2F3-4228-8C22-B6404DC046BA}"/>
              </a:ext>
            </a:extLst>
          </p:cNvPr>
          <p:cNvSpPr/>
          <p:nvPr/>
        </p:nvSpPr>
        <p:spPr>
          <a:xfrm>
            <a:off x="3442735" y="637734"/>
            <a:ext cx="4713726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Tko može prijaviti projekt?</a:t>
            </a:r>
          </a:p>
        </p:txBody>
      </p:sp>
    </p:spTree>
    <p:extLst>
      <p:ext uri="{BB962C8B-B14F-4D97-AF65-F5344CB8AC3E}">
        <p14:creationId xmlns:p14="http://schemas.microsoft.com/office/powerpoint/2010/main" val="290737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1017235" y="1720005"/>
            <a:ext cx="111007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DB5282"/>
                </a:solidFill>
              </a:rPr>
              <a:t>Obavezni partneri </a:t>
            </a:r>
            <a:r>
              <a:rPr lang="hr-HR" dirty="0"/>
              <a:t>na projektu su: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područna služba ili područni ured Hrvatskog zavoda za zapošljavanje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Centar za socijalnu skrb</a:t>
            </a:r>
          </a:p>
          <a:p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rgbClr val="DB5282"/>
                </a:solidFill>
              </a:rPr>
              <a:t>Ostali partneri </a:t>
            </a:r>
            <a:r>
              <a:rPr lang="hr-HR" dirty="0"/>
              <a:t>na projektu mogu biti: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neprofitna organizacija koja u Statutu ili drugom temeljnom aktu ima predviđeno djelovanje vezano uz obavljanje socijalne djelatnosti 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jedinica lokalne i područne (regionalne) samouprave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ustanova koja ima registriranu djelatnost pružanja usluga starijim i/ili nemoćnim osobama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Partneri mogu sudjelovati u više od jednog projektnog prijedloga.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DF5EF17A-C2F3-4228-8C22-B6404DC046BA}"/>
              </a:ext>
            </a:extLst>
          </p:cNvPr>
          <p:cNvSpPr/>
          <p:nvPr/>
        </p:nvSpPr>
        <p:spPr>
          <a:xfrm>
            <a:off x="3442735" y="637734"/>
            <a:ext cx="6082114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Tko može biti partner na projektu?</a:t>
            </a:r>
          </a:p>
        </p:txBody>
      </p:sp>
    </p:spTree>
    <p:extLst>
      <p:ext uri="{BB962C8B-B14F-4D97-AF65-F5344CB8AC3E}">
        <p14:creationId xmlns:p14="http://schemas.microsoft.com/office/powerpoint/2010/main" val="115384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pic>
        <p:nvPicPr>
          <p:cNvPr id="14" name="Slika 1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4C5C975F-CB4D-4FFD-A1D1-B8E6E63379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graphicFrame>
        <p:nvGraphicFramePr>
          <p:cNvPr id="15" name="Diagram 2">
            <a:extLst>
              <a:ext uri="{FF2B5EF4-FFF2-40B4-BE49-F238E27FC236}">
                <a16:creationId xmlns:a16="http://schemas.microsoft.com/office/drawing/2014/main" id="{AE4E1880-A248-4127-A8C0-98C0B3C35B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7248446"/>
              </p:ext>
            </p:extLst>
          </p:nvPr>
        </p:nvGraphicFramePr>
        <p:xfrm>
          <a:off x="2988233" y="1401255"/>
          <a:ext cx="6215529" cy="3693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36374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0" y="5910820"/>
            <a:ext cx="3365458" cy="5632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2119" r="3002" b="32632"/>
          <a:stretch/>
        </p:blipFill>
        <p:spPr>
          <a:xfrm>
            <a:off x="8797664" y="5733446"/>
            <a:ext cx="3253196" cy="869633"/>
          </a:xfrm>
          <a:prstGeom prst="rect">
            <a:avLst/>
          </a:prstGeom>
        </p:spPr>
      </p:pic>
      <p:pic>
        <p:nvPicPr>
          <p:cNvPr id="9" name="Slika 3">
            <a:extLst>
              <a:ext uri="{FF2B5EF4-FFF2-40B4-BE49-F238E27FC236}">
                <a16:creationId xmlns:a16="http://schemas.microsoft.com/office/drawing/2014/main" id="{76E6FAB7-203D-433C-AB70-1F52F0D23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844" y="5862449"/>
            <a:ext cx="726308" cy="611628"/>
          </a:xfrm>
          <a:prstGeom prst="rect">
            <a:avLst/>
          </a:prstGeom>
        </p:spPr>
      </p:pic>
      <p:sp>
        <p:nvSpPr>
          <p:cNvPr id="10" name="Pravokutnik 9">
            <a:extLst>
              <a:ext uri="{FF2B5EF4-FFF2-40B4-BE49-F238E27FC236}">
                <a16:creationId xmlns:a16="http://schemas.microsoft.com/office/drawing/2014/main" id="{FEBCC7E0-9AFC-43FF-936F-E33B5B35808C}"/>
              </a:ext>
            </a:extLst>
          </p:cNvPr>
          <p:cNvSpPr/>
          <p:nvPr/>
        </p:nvSpPr>
        <p:spPr>
          <a:xfrm>
            <a:off x="846320" y="1763128"/>
            <a:ext cx="1049235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b="1" dirty="0"/>
              <a:t>Prijavitelji</a:t>
            </a:r>
            <a:r>
              <a:rPr lang="hr-HR" sz="2000" dirty="0"/>
              <a:t> moraju ispunjavati sljedeće: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/>
              <a:t>posjedovati pravni, financijski i operativni kapacitet za provedbu projekta;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/>
              <a:t>nije prekršio odredbe o namjenskom korištenju sredstava iz Europskog socijalnog fonda i drugih javnih izvora; 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/>
              <a:t>nije u postupku predstečajne nagodbe, stečajnom postupku, postupku gašenja, postupku prisilne naplate ili u postupku likvidacije;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/>
              <a:t>nema duga po osnovi javnih davanja o kojima Porezna uprava vodi službenu evidenciju ili mu je odobrena odgoda plaćanja dospjelih poreznih obveza i obveza za mirovinsko i zdravstveno osiguranje.</a:t>
            </a:r>
            <a:endParaRPr lang="hr-HR" dirty="0">
              <a:solidFill>
                <a:srgbClr val="FF0000"/>
              </a:solidFill>
            </a:endParaRPr>
          </a:p>
          <a:p>
            <a:pPr lvl="1"/>
            <a:endParaRPr lang="hr-HR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400" dirty="0"/>
              <a:t>Za potrebe utvrđivanja okolnosti navedenih u točkama 1.-3., prijavitelj uz projektni prijedlog prilaže </a:t>
            </a:r>
            <a:r>
              <a:rPr lang="hr-HR" sz="1400" i="1" dirty="0"/>
              <a:t>Izjavu prijavitelja o istinitosti podataka, izbjegavanju dvostrukog financiranja i ispunjavanju preduvjeta za sudjelovanje u postupku dodjele bespovratnih sredstava i Izjavu o partnerstvu</a:t>
            </a:r>
            <a:r>
              <a:rPr lang="hr-HR" sz="1400" dirty="0"/>
              <a:t> (Obrazac 3).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sz="1400" dirty="0"/>
              <a:t>Okolnosti navedene u točki 4. prijavitelj dokazuje potvrdom Porezne uprave o nepostojanju javnog duga po osnovi javnih davanja, </a:t>
            </a:r>
            <a:r>
              <a:rPr lang="hr-HR" sz="1400" u="sng" dirty="0"/>
              <a:t>ne starijom od 30 dana </a:t>
            </a:r>
            <a:r>
              <a:rPr lang="hr-HR" sz="1400" dirty="0"/>
              <a:t>od dana podnošenja projektnog prijedloga.</a:t>
            </a:r>
          </a:p>
          <a:p>
            <a:pPr lvl="1"/>
            <a:endParaRPr lang="hr-HR" sz="1600" dirty="0"/>
          </a:p>
        </p:txBody>
      </p:sp>
      <p:pic>
        <p:nvPicPr>
          <p:cNvPr id="11" name="Slika 10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525CD2B9-5D50-495F-BB0B-058C802EF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1" y="461557"/>
            <a:ext cx="918679" cy="220334"/>
          </a:xfrm>
          <a:prstGeom prst="rect">
            <a:avLst/>
          </a:prstGeom>
        </p:spPr>
      </p:pic>
      <p:sp>
        <p:nvSpPr>
          <p:cNvPr id="12" name="Pravokutnik 11">
            <a:extLst>
              <a:ext uri="{FF2B5EF4-FFF2-40B4-BE49-F238E27FC236}">
                <a16:creationId xmlns:a16="http://schemas.microsoft.com/office/drawing/2014/main" id="{E3D9E5C1-403A-4942-8575-1328EC3F47CB}"/>
              </a:ext>
            </a:extLst>
          </p:cNvPr>
          <p:cNvSpPr/>
          <p:nvPr/>
        </p:nvSpPr>
        <p:spPr>
          <a:xfrm>
            <a:off x="3124600" y="681891"/>
            <a:ext cx="5935792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hr-HR" sz="3200" b="1" dirty="0">
                <a:ln w="10541" cmpd="sng">
                  <a:solidFill>
                    <a:srgbClr val="FF6699"/>
                  </a:solidFill>
                  <a:prstDash val="solid"/>
                </a:ln>
                <a:solidFill>
                  <a:srgbClr val="DB5282"/>
                </a:solidFill>
              </a:rPr>
              <a:t>Provjera prihvatljivosti prijavitelja</a:t>
            </a:r>
          </a:p>
        </p:txBody>
      </p:sp>
    </p:spTree>
    <p:extLst>
      <p:ext uri="{BB962C8B-B14F-4D97-AF65-F5344CB8AC3E}">
        <p14:creationId xmlns:p14="http://schemas.microsoft.com/office/powerpoint/2010/main" val="36382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191EB364F0544EABD09F20C7464591" ma:contentTypeVersion="7" ma:contentTypeDescription="Create a new document." ma:contentTypeScope="" ma:versionID="7e577f8f0766e346dee8510e59e50a26">
  <xsd:schema xmlns:xsd="http://www.w3.org/2001/XMLSchema" xmlns:xs="http://www.w3.org/2001/XMLSchema" xmlns:p="http://schemas.microsoft.com/office/2006/metadata/properties" xmlns:ns3="b019220a-de49-42be-a942-103adab1a8fb" xmlns:ns4="9c43bf52-d1cc-4e2e-aa12-0ec85092264e" targetNamespace="http://schemas.microsoft.com/office/2006/metadata/properties" ma:root="true" ma:fieldsID="0bf47c6e428f4acc3d86ecdb14d7050a" ns3:_="" ns4:_="">
    <xsd:import namespace="b019220a-de49-42be-a942-103adab1a8fb"/>
    <xsd:import namespace="9c43bf52-d1cc-4e2e-aa12-0ec8509226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9220a-de49-42be-a942-103adab1a8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3bf52-d1cc-4e2e-aa12-0ec85092264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86C083-6A82-45F3-B85F-664DB74881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9220a-de49-42be-a942-103adab1a8fb"/>
    <ds:schemaRef ds:uri="9c43bf52-d1cc-4e2e-aa12-0ec8509226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657654-E21E-4440-80F5-BA17177E4466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9c43bf52-d1cc-4e2e-aa12-0ec85092264e"/>
    <ds:schemaRef ds:uri="http://schemas.openxmlformats.org/package/2006/metadata/core-properties"/>
    <ds:schemaRef ds:uri="http://schemas.microsoft.com/office/infopath/2007/PartnerControls"/>
    <ds:schemaRef ds:uri="b019220a-de49-42be-a942-103adab1a8f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FF65E1D-3BBD-48F8-BB75-635B1DC9E8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4461</Words>
  <Application>Microsoft Office PowerPoint</Application>
  <PresentationFormat>Široki zaslon</PresentationFormat>
  <Paragraphs>376</Paragraphs>
  <Slides>38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Symbol</vt:lpstr>
      <vt:lpstr>Tahoma</vt:lpstr>
      <vt:lpstr>Wingdings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Provjera prihvatljivosti partnera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PT1</dc:creator>
  <cp:lastModifiedBy>PT1</cp:lastModifiedBy>
  <cp:revision>185</cp:revision>
  <dcterms:created xsi:type="dcterms:W3CDTF">2022-05-03T11:05:46Z</dcterms:created>
  <dcterms:modified xsi:type="dcterms:W3CDTF">2022-05-18T09:47:38Z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0x01010082191EB364F0544EABD09F20C7464591</vt:lpwstr>
  </property>
</Properties>
</file>