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6" r:id="rId4"/>
    <p:sldId id="259" r:id="rId5"/>
    <p:sldId id="264" r:id="rId6"/>
    <p:sldId id="284" r:id="rId7"/>
    <p:sldId id="258" r:id="rId8"/>
    <p:sldId id="265" r:id="rId9"/>
    <p:sldId id="260" r:id="rId10"/>
    <p:sldId id="261" r:id="rId11"/>
    <p:sldId id="266" r:id="rId12"/>
    <p:sldId id="267" r:id="rId13"/>
    <p:sldId id="268" r:id="rId14"/>
    <p:sldId id="288" r:id="rId15"/>
    <p:sldId id="269" r:id="rId16"/>
    <p:sldId id="289" r:id="rId17"/>
    <p:sldId id="270" r:id="rId18"/>
    <p:sldId id="272" r:id="rId19"/>
    <p:sldId id="282" r:id="rId20"/>
    <p:sldId id="287" r:id="rId21"/>
    <p:sldId id="290" r:id="rId22"/>
    <p:sldId id="262" r:id="rId23"/>
    <p:sldId id="271" r:id="rId24"/>
    <p:sldId id="263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A4B"/>
    <a:srgbClr val="A41568"/>
    <a:srgbClr val="E88E31"/>
    <a:srgbClr val="777877"/>
    <a:srgbClr val="2797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7/22/2020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.hr/" TargetMode="External"/><Relationship Id="rId2" Type="http://schemas.openxmlformats.org/officeDocument/2006/relationships/hyperlink" Target="http://www.strukturnifondovi.hr/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hyperlink" Target="http://www.esf.hr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zm.h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25438" y="862885"/>
            <a:ext cx="4594292" cy="41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hr-HR" sz="4100" b="1" dirty="0">
                <a:latin typeface="Myriad Pro Light SemiExt" charset="0"/>
                <a:cs typeface="Myriad Pro Light SemiExt" charset="0"/>
              </a:rPr>
              <a:t>„Pronađi me!” </a:t>
            </a:r>
            <a:r>
              <a:rPr lang="hr-HR" sz="4100" dirty="0">
                <a:latin typeface="Myriad Pro Light SemiExt" charset="0"/>
                <a:cs typeface="Myriad Pro Light SemiExt" charset="0"/>
              </a:rPr>
              <a:t>- provedba aktivnosti dosega i obrazovanja neaktivnih mladih osoba u NEET statusu</a:t>
            </a:r>
            <a:endParaRPr lang="en-US" sz="4100" dirty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ta-IN" sz="1700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 </a:t>
            </a:r>
            <a:endParaRPr lang="en-US" sz="17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04" y="3505820"/>
            <a:ext cx="3654494" cy="2960140"/>
          </a:xfrm>
          <a:prstGeom prst="rect">
            <a:avLst/>
          </a:prstGeom>
        </p:spPr>
      </p:pic>
      <p:sp>
        <p:nvSpPr>
          <p:cNvPr id="14" name="Title 7"/>
          <p:cNvSpPr txBox="1">
            <a:spLocks/>
          </p:cNvSpPr>
          <p:nvPr/>
        </p:nvSpPr>
        <p:spPr>
          <a:xfrm>
            <a:off x="463639" y="1520087"/>
            <a:ext cx="5071529" cy="4246729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AutoNum type="arabicPeriod"/>
              <a:defRPr/>
            </a:pPr>
            <a:r>
              <a:rPr lang="hr-HR" sz="2100" b="1" dirty="0">
                <a:solidFill>
                  <a:schemeClr val="accent3">
                    <a:lumMod val="75000"/>
                  </a:schemeClr>
                </a:solidFill>
                <a:latin typeface="Myriad Pro Light SemiExt"/>
                <a:cs typeface="Myriad Pro Light SemiExt"/>
              </a:rPr>
              <a:t>Aktivnosti dosega i aktivacije neaktivnih osoba u NEET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hr-HR" sz="2100" b="1" dirty="0">
                <a:solidFill>
                  <a:schemeClr val="accent3">
                    <a:lumMod val="75000"/>
                  </a:schemeClr>
                </a:solidFill>
                <a:latin typeface="Myriad Pro Light SemiExt"/>
                <a:cs typeface="Myriad Pro Light SemiExt"/>
              </a:rPr>
              <a:t>	statusu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hr-HR" sz="1900" dirty="0"/>
          </a:p>
          <a:p>
            <a:pPr marL="715963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hr-HR" sz="1900" b="1" dirty="0">
                <a:latin typeface="+mn-lt"/>
                <a:cs typeface="Myriad Pro Light SemiExt" charset="0"/>
              </a:rPr>
              <a:t>izrada individualnog plana </a:t>
            </a:r>
            <a:r>
              <a:rPr lang="hr-HR" sz="1900" dirty="0">
                <a:latin typeface="+mn-lt"/>
                <a:cs typeface="Myriad Pro Light SemiExt" charset="0"/>
              </a:rPr>
              <a:t>aktivnosti s ciljem aktivacije NEET osobe radi uključivanja u zapošljavanje, osposobljavanje ili daljnje formalno obrazovanje,</a:t>
            </a:r>
          </a:p>
          <a:p>
            <a:pPr marL="715963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hr-HR" sz="1900" dirty="0">
                <a:latin typeface="+mn-lt"/>
                <a:cs typeface="Myriad Pro Light SemiExt" charset="0"/>
              </a:rPr>
              <a:t>provedba ciljanih programa za razvoj i unaprjeđenje mekih i/ili transverzalnih (prenosivih) vještina,</a:t>
            </a:r>
          </a:p>
          <a:p>
            <a:pPr marL="715963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hr-HR" sz="1900" dirty="0">
                <a:latin typeface="+mn-lt"/>
                <a:cs typeface="Myriad Pro Light SemiExt" charset="0"/>
              </a:rPr>
              <a:t>provedba ciljanih programa u svrhu aktivacije i privlačenja osoba u aktivnost i aktivno traženje posla putem sportskih, kulturnih ili programa sličnih sadržaja,</a:t>
            </a:r>
          </a:p>
          <a:p>
            <a:pPr marL="715963" lvl="1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hr-HR" sz="1900" dirty="0">
                <a:latin typeface="+mn-lt"/>
                <a:cs typeface="Myriad Pro Light SemiExt" charset="0"/>
              </a:rPr>
              <a:t>osnivanje i rad mobilnih timova, terenskih radnika (</a:t>
            </a:r>
            <a:r>
              <a:rPr lang="hr-HR" sz="1900" dirty="0" err="1">
                <a:latin typeface="+mn-lt"/>
                <a:cs typeface="Myriad Pro Light SemiExt" charset="0"/>
              </a:rPr>
              <a:t>street</a:t>
            </a:r>
            <a:r>
              <a:rPr lang="hr-HR" sz="1900" dirty="0">
                <a:latin typeface="+mn-lt"/>
                <a:cs typeface="Myriad Pro Light SemiExt" charset="0"/>
              </a:rPr>
              <a:t> </a:t>
            </a:r>
            <a:r>
              <a:rPr lang="hr-HR" sz="1900" dirty="0" err="1">
                <a:latin typeface="+mn-lt"/>
                <a:cs typeface="Myriad Pro Light SemiExt" charset="0"/>
              </a:rPr>
              <a:t>workers</a:t>
            </a:r>
            <a:r>
              <a:rPr lang="hr-HR" sz="1900" dirty="0">
                <a:latin typeface="+mn-lt"/>
                <a:cs typeface="Myriad Pro Light SemiExt" charset="0"/>
              </a:rPr>
              <a:t>), mladih posrednika koji će osigurati direktan kontakt s NEET osobama te ih privući u aktivnosti.</a:t>
            </a: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98435" y="644525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Prihvatljive aktivnosti 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04799" y="1115454"/>
            <a:ext cx="3023019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2" y="3628644"/>
            <a:ext cx="4104553" cy="3123819"/>
          </a:xfrm>
          <a:prstGeom prst="rect">
            <a:avLst/>
          </a:prstGeom>
        </p:spPr>
      </p:pic>
      <p:sp>
        <p:nvSpPr>
          <p:cNvPr id="14" name="Title 7"/>
          <p:cNvSpPr txBox="1">
            <a:spLocks/>
          </p:cNvSpPr>
          <p:nvPr/>
        </p:nvSpPr>
        <p:spPr>
          <a:xfrm>
            <a:off x="399245" y="1097022"/>
            <a:ext cx="7614455" cy="30558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AutoNum type="arabicPeriod" startAt="2"/>
              <a:defRPr/>
            </a:pPr>
            <a:r>
              <a:rPr lang="hr-HR" sz="1800" b="1" dirty="0">
                <a:solidFill>
                  <a:schemeClr val="accent2"/>
                </a:solidFill>
                <a:latin typeface="Myriad Pro Light SemiExt"/>
                <a:cs typeface="Myriad Pro Light SemiExt"/>
              </a:rPr>
              <a:t>Aktivnosti podrške neaktivnih osoba u NEET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hr-HR" sz="1800" b="1" dirty="0">
                <a:solidFill>
                  <a:schemeClr val="accent2"/>
                </a:solidFill>
                <a:latin typeface="Myriad Pro Light SemiExt"/>
                <a:cs typeface="Myriad Pro Light SemiExt"/>
              </a:rPr>
              <a:t>  	statusu, uključujući i one najudaljenije od tržišta rada</a:t>
            </a:r>
          </a:p>
          <a:p>
            <a:pPr algn="l" fontAlgn="auto">
              <a:spcAft>
                <a:spcPts val="0"/>
              </a:spcAft>
              <a:defRPr/>
            </a:pPr>
            <a:endParaRPr lang="hr-HR" sz="18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sz="1600" dirty="0">
                <a:latin typeface="+mn-lt"/>
                <a:cs typeface="Myriad Pro Light SemiExt" charset="0"/>
              </a:rPr>
              <a:t>pružanje usluga mentorstva u cilju zapošljavanja, daljnjeg obrazovanja ili osposobljavanja; uz (ako je primjenjivo) osiguravanje odgovarajućih kanala komunikacije uz korištenje tumača znakovnog jezika, </a:t>
            </a:r>
            <a:r>
              <a:rPr lang="hr-HR" sz="1600" dirty="0" err="1">
                <a:latin typeface="+mn-lt"/>
                <a:cs typeface="Myriad Pro Light SemiExt" charset="0"/>
              </a:rPr>
              <a:t>Brailleova</a:t>
            </a:r>
            <a:r>
              <a:rPr lang="hr-HR" sz="1600" dirty="0">
                <a:latin typeface="+mn-lt"/>
                <a:cs typeface="Myriad Pro Light SemiExt" charset="0"/>
              </a:rPr>
              <a:t> pisma, zvučnog </a:t>
            </a:r>
            <a:r>
              <a:rPr lang="hr-HR" sz="1600" dirty="0" err="1">
                <a:latin typeface="+mn-lt"/>
                <a:cs typeface="Myriad Pro Light SemiExt" charset="0"/>
              </a:rPr>
              <a:t>softwarea</a:t>
            </a:r>
            <a:r>
              <a:rPr lang="hr-HR" sz="1600" dirty="0">
                <a:latin typeface="+mn-lt"/>
                <a:cs typeface="Myriad Pro Light SemiExt" charset="0"/>
              </a:rPr>
              <a:t>, optičkog čitača ili drugih pomagala i tehnika kako bi se prijenos informacija i znanja učinio dostupnim svim osobama s invaliditetom uključenim u projekt,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r-HR" sz="2300" dirty="0">
              <a:latin typeface="+mn-lt"/>
              <a:cs typeface="Myriad Pro Light SemiExt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ta-IN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98434" y="436425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Prihvatljive aktivnosti 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4799" y="916264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4339775" y="3628644"/>
            <a:ext cx="45238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/>
              <a:t>pružanje usluga savjetovanja osobama najudaljenijima od tržišta rada koje uključuje identifikaciju problema koji osobi otežavaju pristup zapošljavanju te pomoć pri rješavanju istih; uz (ako je primjenjivo) osiguravanje odgovarajućih kanala komunikacije uz korištenje tumača znakovnog jezika, </a:t>
            </a:r>
            <a:r>
              <a:rPr lang="hr-HR" sz="1600" dirty="0" err="1"/>
              <a:t>Brailleova</a:t>
            </a:r>
            <a:r>
              <a:rPr lang="hr-HR" sz="1600" dirty="0"/>
              <a:t> pisma, zvučnog </a:t>
            </a:r>
            <a:r>
              <a:rPr lang="hr-HR" sz="1600" dirty="0" err="1"/>
              <a:t>softwarea</a:t>
            </a:r>
            <a:r>
              <a:rPr lang="hr-HR" sz="1600" dirty="0"/>
              <a:t>, optičkog čitača ili drugih pomagala i tehnika kako bi se prijenos informacija i znanja učinio dostupnim svim osobama s invaliditetom uključenima u projekt.</a:t>
            </a:r>
          </a:p>
        </p:txBody>
      </p:sp>
    </p:spTree>
    <p:extLst>
      <p:ext uri="{BB962C8B-B14F-4D97-AF65-F5344CB8AC3E}">
        <p14:creationId xmlns:p14="http://schemas.microsoft.com/office/powerpoint/2010/main" val="115461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270"/>
            <a:ext cx="5085013" cy="3372712"/>
          </a:xfrm>
          <a:prstGeom prst="rect">
            <a:avLst/>
          </a:prstGeom>
        </p:spPr>
      </p:pic>
      <p:sp>
        <p:nvSpPr>
          <p:cNvPr id="14" name="Title 7"/>
          <p:cNvSpPr txBox="1">
            <a:spLocks/>
          </p:cNvSpPr>
          <p:nvPr/>
        </p:nvSpPr>
        <p:spPr>
          <a:xfrm>
            <a:off x="399244" y="1147745"/>
            <a:ext cx="6903763" cy="11166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AutoNum type="arabicPeriod" startAt="3"/>
              <a:defRPr/>
            </a:pPr>
            <a:r>
              <a:rPr lang="hr-HR" sz="1900" b="1" dirty="0">
                <a:solidFill>
                  <a:schemeClr val="accent6">
                    <a:lumMod val="75000"/>
                  </a:schemeClr>
                </a:solidFill>
                <a:latin typeface="Myriad Pro Light SemiExt"/>
                <a:cs typeface="Myriad Pro Light SemiExt"/>
              </a:rPr>
              <a:t>Aktivnosti obrazovanja pripadnika ciljane skupine te informiranja o stanju na tržištu rada</a:t>
            </a:r>
          </a:p>
          <a:p>
            <a:pPr algn="l" fontAlgn="auto">
              <a:spcAft>
                <a:spcPts val="0"/>
              </a:spcAft>
              <a:defRPr/>
            </a:pPr>
            <a:endParaRPr lang="hr-HR" sz="1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98435" y="644525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Prihvatljive aktivnosti 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4799" y="1115454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4027818" y="2178934"/>
            <a:ext cx="5006454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r-HR" sz="1600" b="1" dirty="0">
                <a:cs typeface="Myriad Pro Light SemiExt" charset="0"/>
              </a:rPr>
              <a:t>aktivnosti informiranja o kretanjima na tržištu rada</a:t>
            </a:r>
            <a:r>
              <a:rPr lang="hr-HR" sz="1600" dirty="0">
                <a:cs typeface="Myriad Pro Light SemiExt" charset="0"/>
              </a:rPr>
              <a:t>, alati za traženje posla, pisanje životopisa i sl.,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r-HR" sz="1600" dirty="0">
                <a:cs typeface="Myriad Pro Light SemiExt" charset="0"/>
              </a:rPr>
              <a:t>odabir i uključivanje pripadnika ciljane skupine u verificirane programe obrazovanja odraslih sukladno njihovim interesima, kompetencijama te dosadašnjem obrazovanju, a koje </a:t>
            </a:r>
            <a:r>
              <a:rPr lang="hr-HR" sz="1600" b="1" dirty="0">
                <a:cs typeface="Myriad Pro Light SemiExt" charset="0"/>
              </a:rPr>
              <a:t>će rezultirati stjecanjem javne isprave,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r-HR" sz="1600" dirty="0">
                <a:cs typeface="Myriad Pro Light SemiExt" charset="0"/>
              </a:rPr>
              <a:t>uključivanje pripadnika ciljane skupine u aktivnosti razvoja poduzetničkih vještina i aktivnosti razvoja poslovnih ideja, putem edukacije i/ili podrške poduzetničkih inkubatora (pružanje vrijednih znanja, iskustva i pomoći) i sl.</a:t>
            </a:r>
          </a:p>
        </p:txBody>
      </p:sp>
    </p:spTree>
    <p:extLst>
      <p:ext uri="{BB962C8B-B14F-4D97-AF65-F5344CB8AC3E}">
        <p14:creationId xmlns:p14="http://schemas.microsoft.com/office/powerpoint/2010/main" val="267291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399245" y="1236371"/>
            <a:ext cx="7817476" cy="4971246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hr-HR" sz="2100" b="1" dirty="0">
                <a:solidFill>
                  <a:schemeClr val="accent5">
                    <a:lumMod val="75000"/>
                  </a:schemeClr>
                </a:solidFill>
                <a:latin typeface="Myriad Pro Light SemiExt"/>
                <a:cs typeface="Myriad Pro Light SemiExt"/>
              </a:rPr>
              <a:t>4.	Upravljanje projektom i administracija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+mn-lt"/>
                <a:cs typeface="Myriad Pro Light SemiExt" charset="0"/>
              </a:rPr>
              <a:t>aktivnosti planiranja, organiziranja, praćenja, kontrole i upravljanja ljudskim, materijalnim, financijskim i vremenskim resursima u svrhu provedbe projektnih aktivnosti kako bi se ostvarili rezultati i ciljevi projekta,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+mn-lt"/>
                <a:cs typeface="Myriad Pro Light SemiExt" charset="0"/>
              </a:rPr>
              <a:t>izvještavanje o provedbi projektnih aktivnosti i pokazateljima,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+mn-lt"/>
                <a:cs typeface="Myriad Pro Light SemiExt" charset="0"/>
              </a:rPr>
              <a:t>financijsko izvještavanje sukladno obvezama definiranima u Ugovoru o dodjeli bespovratnih sredstava</a:t>
            </a:r>
          </a:p>
          <a:p>
            <a:pPr marL="0" lvl="1">
              <a:lnSpc>
                <a:spcPct val="120000"/>
              </a:lnSpc>
            </a:pPr>
            <a:r>
              <a:rPr lang="hr-HR" sz="2100" b="1" dirty="0">
                <a:solidFill>
                  <a:schemeClr val="accent4">
                    <a:lumMod val="75000"/>
                  </a:schemeClr>
                </a:solidFill>
                <a:latin typeface="Myriad Pro Light SemiExt"/>
                <a:ea typeface="+mj-ea"/>
                <a:cs typeface="Myriad Pro Light SemiExt"/>
              </a:rPr>
              <a:t>5. 	Promidžba i vidljivost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dirty="0">
                <a:latin typeface="Calibri" panose="020F0502020204030204" pitchFamily="34" charset="0"/>
                <a:cs typeface="Myriad Pro Light SemiExt" charset="0"/>
              </a:rPr>
              <a:t>izrada promotivnih materijala</a:t>
            </a:r>
            <a:r>
              <a:rPr lang="hr-HR" dirty="0">
                <a:latin typeface="Calibri" panose="020F0502020204030204" pitchFamily="34" charset="0"/>
                <a:cs typeface="Myriad Pro Light SemiExt" charset="0"/>
              </a:rPr>
              <a:t> </a:t>
            </a:r>
            <a:r>
              <a:rPr lang="sv-SE" dirty="0">
                <a:latin typeface="Calibri" panose="020F0502020204030204" pitchFamily="34" charset="0"/>
                <a:cs typeface="Myriad Pro Light SemiExt" charset="0"/>
              </a:rPr>
              <a:t>(AV sadržaja, brošura, letaka, plakata i dr.)</a:t>
            </a:r>
            <a:r>
              <a:rPr lang="hr-HR" dirty="0">
                <a:latin typeface="Calibri" panose="020F0502020204030204" pitchFamily="34" charset="0"/>
                <a:cs typeface="Myriad Pro Light SemiExt" charset="0"/>
              </a:rPr>
              <a:t>,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dirty="0">
                <a:latin typeface="Calibri" panose="020F0502020204030204" pitchFamily="34" charset="0"/>
                <a:cs typeface="Myriad Pro Light SemiExt" charset="0"/>
              </a:rPr>
              <a:t>organizacija uvodne i završne konferencije za tisak te drugih promotivnih i informativnih događanja (info pult, javna rasprava, okrugli stol i dr.),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vi-VN" dirty="0">
                <a:latin typeface="Calibri" panose="020F0502020204030204" pitchFamily="34" charset="0"/>
                <a:cs typeface="Myriad Pro Light SemiExt" charset="0"/>
              </a:rPr>
              <a:t>izrada internetske stranice projekta i/ili stranice na društvenim mrežama i sl.</a:t>
            </a:r>
            <a:endParaRPr lang="hr-HR" dirty="0">
              <a:latin typeface="Calibri" panose="020F0502020204030204" pitchFamily="34" charset="0"/>
              <a:cs typeface="Myriad Pro Light SemiExt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  <a:buFont typeface="Wingdings" panose="05000000000000000000" pitchFamily="2" charset="2"/>
              <a:buChar char="§"/>
            </a:pPr>
            <a:endParaRPr lang="hr-HR" sz="19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hr-HR" sz="1900" b="1" dirty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ELEMENTI 4.</a:t>
            </a:r>
            <a:r>
              <a:rPr lang="hr-HR" sz="1900" b="1" dirty="0">
                <a:solidFill>
                  <a:srgbClr val="C00000"/>
                </a:solidFill>
                <a:latin typeface="+mn-lt"/>
                <a:cs typeface="Myriad Pro Light SemiExt"/>
              </a:rPr>
              <a:t> UPRAVLJANJE PROJEKTOM I ADMINISTRACIJA</a:t>
            </a:r>
            <a:r>
              <a:rPr lang="hr-HR" sz="1900" b="1" dirty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 I 5. </a:t>
            </a:r>
            <a:r>
              <a:rPr lang="hr-HR" sz="1900" b="1" dirty="0">
                <a:solidFill>
                  <a:srgbClr val="C00000"/>
                </a:solidFill>
                <a:latin typeface="+mn-lt"/>
                <a:cs typeface="Myriad Pro Light SemiExt"/>
              </a:rPr>
              <a:t>PROMIDŽBA I VIDLJIVOST SU </a:t>
            </a:r>
            <a:r>
              <a:rPr lang="hr-HR" sz="1900" b="1" dirty="0">
                <a:solidFill>
                  <a:srgbClr val="C00000"/>
                </a:solidFill>
                <a:latin typeface="+mn-lt"/>
                <a:ea typeface="ＭＳ Ｐゴシック" charset="0"/>
                <a:cs typeface="ＭＳ Ｐゴシック" charset="0"/>
              </a:rPr>
              <a:t>OBVEZNI ELEMENTI!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endParaRPr lang="hr-HR" sz="1900" b="1" dirty="0">
              <a:solidFill>
                <a:srgbClr val="C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DB5282"/>
              </a:buClr>
            </a:pPr>
            <a:r>
              <a:rPr lang="vi-VN" sz="1900" b="1" dirty="0">
                <a:solidFill>
                  <a:srgbClr val="149A4B"/>
                </a:solidFill>
                <a:latin typeface="Calibri" charset="0"/>
                <a:ea typeface="ＭＳ Ｐゴシック" charset="0"/>
                <a:cs typeface="ＭＳ Ｐゴシック" charset="0"/>
              </a:rPr>
              <a:t>AKTIVNOSTI KOJE NE DOPRINOSE OSTVARIVANJU CILJEVA OVOG POZIVA NISU</a:t>
            </a:r>
            <a:r>
              <a:rPr lang="hr-HR" sz="1900" b="1" dirty="0">
                <a:solidFill>
                  <a:srgbClr val="149A4B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vi-VN" sz="1900" b="1" dirty="0">
                <a:solidFill>
                  <a:srgbClr val="149A4B"/>
                </a:solidFill>
                <a:latin typeface="Calibri" charset="0"/>
                <a:ea typeface="ＭＳ Ｐゴシック" charset="0"/>
                <a:cs typeface="ＭＳ Ｐゴシック" charset="0"/>
              </a:rPr>
              <a:t>PRIHVATLJIVE ZA FINANCIRANJE</a:t>
            </a:r>
            <a:r>
              <a:rPr lang="hr-HR" sz="1900" b="1" dirty="0">
                <a:solidFill>
                  <a:srgbClr val="149A4B"/>
                </a:solidFill>
                <a:latin typeface="Calibri" charset="0"/>
                <a:ea typeface="ＭＳ Ｐゴシック" charset="0"/>
                <a:cs typeface="ＭＳ Ｐゴシック" charset="0"/>
              </a:rPr>
              <a:t>!</a:t>
            </a:r>
            <a:endParaRPr lang="vi-VN" sz="1900" b="1" dirty="0">
              <a:solidFill>
                <a:srgbClr val="149A4B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1">
              <a:lnSpc>
                <a:spcPct val="120000"/>
              </a:lnSpc>
            </a:pPr>
            <a:endParaRPr lang="hr-HR" dirty="0"/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98435" y="644525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Prihvatljive aktivnosti 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4799" y="1115454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48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399245" y="1236371"/>
            <a:ext cx="7817476" cy="49712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lnSpc>
                <a:spcPct val="120000"/>
              </a:lnSpc>
            </a:pPr>
            <a:endParaRPr lang="hr-HR" dirty="0"/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98435" y="326927"/>
            <a:ext cx="167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Pokazatelji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57413" y="788592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1004799" y="931571"/>
            <a:ext cx="674585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700" b="1" dirty="0">
                <a:solidFill>
                  <a:schemeClr val="accent2"/>
                </a:solidFill>
              </a:rPr>
              <a:t>Projektni prijedlog mora obavezno doprinositi svim sljedećim pokazateljima:</a:t>
            </a:r>
            <a:endParaRPr lang="hr-HR" sz="1700" dirty="0">
              <a:solidFill>
                <a:schemeClr val="accent2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1700" dirty="0"/>
              <a:t>Specifični pokazatelj OPULJP-a </a:t>
            </a:r>
            <a:r>
              <a:rPr lang="hr-HR" sz="1700" b="1" dirty="0"/>
              <a:t>Soy09</a:t>
            </a:r>
            <a:r>
              <a:rPr lang="hr-HR" sz="1700" dirty="0"/>
              <a:t> - Neaktivni koji se ne obrazuju i ne osposobljavaju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1700" dirty="0"/>
              <a:t>Zajednički pokazatelj rezultata OPULJP-a </a:t>
            </a:r>
            <a:r>
              <a:rPr lang="hr-HR" sz="1700" b="1" dirty="0"/>
              <a:t>CR07 - </a:t>
            </a:r>
            <a:r>
              <a:rPr lang="hr-HR" sz="1700" dirty="0"/>
              <a:t>Neaktivni sudionici koji se ne obrazuju i ne osposobljavaju, a koji okončaju intervenciju uz potporu Inicijative za zapošljavanje mladih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1700" dirty="0"/>
              <a:t>Zajednički pokazatelj rezultata OPULJP-a </a:t>
            </a:r>
            <a:r>
              <a:rPr lang="hr-HR" sz="1700" b="1" dirty="0"/>
              <a:t>CR09 - </a:t>
            </a:r>
            <a:r>
              <a:rPr lang="hr-HR" sz="1700" dirty="0"/>
              <a:t>Neaktivni sudionici koji se ne obrazuju niti se osposobljavaju, a koji se obrazuju/osposobljavaju, stječu kvalifikaciju ili imaju posao, uključujući samozaposlene, po prestanku sudjelovanja</a:t>
            </a:r>
          </a:p>
          <a:p>
            <a:r>
              <a:rPr lang="hr-HR" sz="1700" dirty="0"/>
              <a:t> </a:t>
            </a:r>
          </a:p>
          <a:p>
            <a:r>
              <a:rPr lang="hr-HR" sz="1700" b="1" dirty="0">
                <a:solidFill>
                  <a:schemeClr val="accent2"/>
                </a:solidFill>
              </a:rPr>
              <a:t>te minimalno jednom od sljedeća dva pokazatelja: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1700" dirty="0"/>
              <a:t>Specifični pokazatelj OPULJP-a </a:t>
            </a:r>
            <a:r>
              <a:rPr lang="hr-HR" sz="1700" b="1" dirty="0"/>
              <a:t>Soy06</a:t>
            </a:r>
            <a:r>
              <a:rPr lang="hr-HR" sz="1700" dirty="0"/>
              <a:t> – Mlađi od 25 godina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sz="1700" dirty="0"/>
              <a:t>Specifični pokazatelj OPULJP-a </a:t>
            </a:r>
            <a:r>
              <a:rPr lang="hr-HR" sz="1700" b="1" dirty="0"/>
              <a:t>Soy08</a:t>
            </a:r>
            <a:r>
              <a:rPr lang="hr-HR" sz="1700" dirty="0"/>
              <a:t> – Mladi u dobi od 25 do 29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399244" y="5230368"/>
            <a:ext cx="7903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b="1" dirty="0"/>
              <a:t>P</a:t>
            </a:r>
            <a:r>
              <a:rPr lang="vi-VN" b="1" dirty="0"/>
              <a:t>okazatelji </a:t>
            </a:r>
            <a:r>
              <a:rPr lang="hr-HR" b="1" dirty="0"/>
              <a:t>se </a:t>
            </a:r>
            <a:r>
              <a:rPr lang="vi-VN" b="1" dirty="0"/>
              <a:t>odab</a:t>
            </a:r>
            <a:r>
              <a:rPr lang="hr-HR" b="1" dirty="0" err="1"/>
              <a:t>iru</a:t>
            </a:r>
            <a:r>
              <a:rPr lang="vi-VN" b="1" dirty="0"/>
              <a:t> iz padajućeg izbornika na stranici 4 „Obrazloženje projekta“ prijavnog obrasca A, odabirom mogućnosti „projekt izravno doprinosi ostvarenju sljedećih unaprijed određenih pokazatelja“.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36070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399245" y="1625432"/>
            <a:ext cx="7817476" cy="41727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98435" y="644525"/>
            <a:ext cx="2671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Prihvatljivi </a:t>
            </a:r>
            <a:r>
              <a:rPr lang="hr-HR" sz="2400" dirty="0" smtClean="0">
                <a:latin typeface="Myriad Pro Bold SemiExt" charset="0"/>
                <a:cs typeface="Myriad Pro Bold SemiExt" charset="0"/>
              </a:rPr>
              <a:t>izdaci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4799" y="1115454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540913" y="1628245"/>
            <a:ext cx="738388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IZRAVNI TROŠKOVI OSOBLJA 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su troškovi rada koje je moguće jasno identificirati i koji proizlaze iz ugovora o radu ili Rješenja između poslodavca (institucije i/ili organizacije) i zaposlenika, a isplaćuju se osoblju za obavljeni rad izravno povezan s projektom</a:t>
            </a:r>
            <a:r>
              <a:rPr lang="vi-VN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Troškovi osoblja koji se odnose na osobe koje na projektu rade dio radnog vremena, izračunavaju se primjenom fiksnog postotka na ukupne izdatke koji čine plaću zaposlenika u skladu s fiksnim postotkom radnog vremena, bez obveze dostave tablice radnih sati. </a:t>
            </a: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Poslodavac u tom slučaju izdaje dokument kojim se utvrđuje fiksni postotak rada (npr. odluku o radu na projektu).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0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399245" y="1236371"/>
            <a:ext cx="7817476" cy="41727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98435" y="366419"/>
            <a:ext cx="244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Prihvatljivi </a:t>
            </a:r>
            <a:r>
              <a:rPr lang="hr-HR" sz="2400" dirty="0" smtClean="0">
                <a:latin typeface="Myriad Pro Bold SemiExt" charset="0"/>
                <a:cs typeface="Myriad Pro Bold SemiExt" charset="0"/>
              </a:rPr>
              <a:t>izdaci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4799" y="912254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341536" y="996519"/>
            <a:ext cx="7875185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KORIŠTENJE POJEDNOSTAVLJENIH TROŠKOVNIH MOGUĆNOSTI</a:t>
            </a:r>
          </a:p>
          <a:p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>
                <a:latin typeface="+mn-lt"/>
                <a:cs typeface="Myriad Pro Light SemiExt" charset="0"/>
              </a:rPr>
              <a:t>ostali prihvatljivi troškovi projekta (u koje se ubrajaju i neizravni troškovi) se obračunavaju </a:t>
            </a:r>
            <a:r>
              <a:rPr lang="hr-HR" b="1" dirty="0">
                <a:solidFill>
                  <a:srgbClr val="E88E31"/>
                </a:solidFill>
              </a:rPr>
              <a:t>fiksnom stopom u visini 40% prihvatljivih izravnih troškova osoblja</a:t>
            </a:r>
          </a:p>
          <a:p>
            <a:pPr marL="285750" indent="-285750">
              <a:buFontTx/>
              <a:buChar char="-"/>
            </a:pPr>
            <a:endParaRPr lang="hr-HR" sz="500" b="1" dirty="0">
              <a:solidFill>
                <a:srgbClr val="E88E31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b="1" dirty="0"/>
              <a:t>Izračun:	C = A x B</a:t>
            </a:r>
          </a:p>
          <a:p>
            <a:pPr marL="450850"/>
            <a:r>
              <a:rPr lang="hr-HR" dirty="0">
                <a:latin typeface="+mn-lt"/>
                <a:cs typeface="Myriad Pro Light SemiExt" charset="0"/>
              </a:rPr>
              <a:t>A= Zbroj svih prihvatljivih izravnih troškova osoblja </a:t>
            </a:r>
          </a:p>
          <a:p>
            <a:pPr marL="450850"/>
            <a:r>
              <a:rPr lang="hr-HR" dirty="0">
                <a:latin typeface="+mn-lt"/>
                <a:cs typeface="Myriad Pro Light SemiExt" charset="0"/>
              </a:rPr>
              <a:t>B= Fiksna stopa (40 %)</a:t>
            </a:r>
          </a:p>
          <a:p>
            <a:pPr marL="450850"/>
            <a:r>
              <a:rPr lang="hr-HR" dirty="0">
                <a:latin typeface="+mn-lt"/>
                <a:cs typeface="Myriad Pro Light SemiExt" charset="0"/>
              </a:rPr>
              <a:t>C= Ostali prihvatljivi troškovi projekta</a:t>
            </a:r>
          </a:p>
          <a:p>
            <a:pPr marL="450850"/>
            <a:endParaRPr lang="hr-HR" dirty="0">
              <a:latin typeface="+mn-lt"/>
              <a:cs typeface="Myriad Pro Light SemiExt" charset="0"/>
            </a:endParaRPr>
          </a:p>
          <a:p>
            <a:pPr marL="450850"/>
            <a:r>
              <a:rPr lang="hr-HR" dirty="0">
                <a:latin typeface="+mn-lt"/>
                <a:cs typeface="Myriad Pro Light SemiExt" charset="0"/>
              </a:rPr>
              <a:t>Prihvatljivost ostalih prihvatljivih troškova unutar Zahtjeva za nadoknadom sredstava ovisi o prihvatljivom iznosu izravnih troškova osoblja za svaki pojedini Zahtjev.</a:t>
            </a:r>
          </a:p>
          <a:p>
            <a:pPr marL="450850"/>
            <a:endParaRPr lang="hr-HR" dirty="0">
              <a:latin typeface="+mn-lt"/>
              <a:cs typeface="Myriad Pro Light SemiExt" charset="0"/>
            </a:endParaRPr>
          </a:p>
          <a:p>
            <a:pPr marL="450850"/>
            <a:r>
              <a:rPr lang="hr-HR" dirty="0">
                <a:latin typeface="+mn-lt"/>
                <a:cs typeface="Myriad Pro Light SemiExt" charset="0"/>
              </a:rPr>
              <a:t>Tijekom provjera i odobravanja zahtjeva za nadoknadom sredstava neće se vršiti kontrola popratne dokumentacije za navedene ostale prihvatljive troškove projekta izračunate primjenom fiksne stope.</a:t>
            </a:r>
          </a:p>
          <a:p>
            <a:pPr marL="450850"/>
            <a:endParaRPr lang="hr-HR" dirty="0">
              <a:latin typeface="+mn-lt"/>
              <a:cs typeface="Myriad Pro Light SemiExt" charset="0"/>
            </a:endParaRPr>
          </a:p>
          <a:p>
            <a:pPr marL="736600" indent="-285750">
              <a:buFont typeface="Wingdings" panose="05000000000000000000" pitchFamily="2" charset="2"/>
              <a:buChar char="Ø"/>
            </a:pPr>
            <a:r>
              <a:rPr lang="hr-HR" b="1" dirty="0">
                <a:latin typeface="+mn-lt"/>
                <a:cs typeface="Myriad Pro Light SemiExt" charset="0"/>
              </a:rPr>
              <a:t>Posebnu pažnju obratiti na pridavanje oznake određenoj vrsti troška!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5089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 txBox="1">
            <a:spLocks/>
          </p:cNvSpPr>
          <p:nvPr/>
        </p:nvSpPr>
        <p:spPr>
          <a:xfrm>
            <a:off x="399245" y="1236371"/>
            <a:ext cx="7817476" cy="41727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0485" name="Rectangle 16"/>
          <p:cNvSpPr>
            <a:spLocks noChangeArrowheads="1"/>
          </p:cNvSpPr>
          <p:nvPr/>
        </p:nvSpPr>
        <p:spPr bwMode="auto">
          <a:xfrm>
            <a:off x="898434" y="257798"/>
            <a:ext cx="2807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Neprihvatljivi izdaci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4799" y="719598"/>
            <a:ext cx="2253556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ravokutnik 3"/>
          <p:cNvSpPr/>
          <p:nvPr/>
        </p:nvSpPr>
        <p:spPr>
          <a:xfrm>
            <a:off x="244700" y="856357"/>
            <a:ext cx="86676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  <a:cs typeface="Myriad Pro Light SemiExt" charset="0"/>
              </a:rPr>
              <a:t>kamate na dug, ulaganja u kapital ili kreditna ulaganja,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  <a:cs typeface="Myriad Pro Light SemiExt" charset="0"/>
              </a:rPr>
              <a:t>kupnja korištene opreme, kupnja opreme koja se koristi u svrhu upravljanja projektom, a ne izravno za provedbu projektnih aktivnosti i ostvarenju rezultata u pogledu ciljane osobe,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  <a:cs typeface="Myriad Pro Light SemiExt" charset="0"/>
              </a:rPr>
              <a:t>kupnja vozila (automobila, motornih vozila i ostalih prometnih sredstava),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  <a:cs typeface="Myriad Pro Light SemiExt" charset="0"/>
              </a:rPr>
              <a:t>otpremnine, doprinosi za dobrovoljna zdravstvena ili mirovinska osiguranja koja nisu obvezna prema nacionalnom zakonodavstvu,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600" dirty="0">
                <a:latin typeface="Calibri" panose="020F0502020204030204" pitchFamily="34" charset="0"/>
                <a:cs typeface="Myriad Pro Light SemiExt" charset="0"/>
              </a:rPr>
              <a:t>upravne pristojbe, kupnja neizgrađenog zemljišta i izgrađenog zemljišta, nekretnina i infrastrukture putem fleksibilnog instrumenta financiranja</a:t>
            </a:r>
            <a:r>
              <a:rPr lang="hr-HR" sz="1600" dirty="0">
                <a:latin typeface="Calibri" panose="020F0502020204030204" pitchFamily="34" charset="0"/>
                <a:cs typeface="Myriad Pro Light SemiExt" charset="0"/>
              </a:rPr>
              <a:t>,</a:t>
            </a:r>
            <a:endParaRPr lang="vi-VN" sz="1600" dirty="0">
              <a:latin typeface="Calibri" panose="020F0502020204030204" pitchFamily="34" charset="0"/>
              <a:cs typeface="Myriad Pro Light SemiEx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600" dirty="0">
                <a:latin typeface="Calibri" panose="020F0502020204030204" pitchFamily="34" charset="0"/>
                <a:cs typeface="Myriad Pro Light SemiExt" charset="0"/>
              </a:rPr>
              <a:t>troškovi koji su već bili financirani iz javnih izvora odnosno troškovi koji se u razdoblju provedbe projekte financiraju iz drugih izvora</a:t>
            </a:r>
            <a:r>
              <a:rPr lang="hr-HR" sz="1600" dirty="0">
                <a:latin typeface="Calibri" panose="020F0502020204030204" pitchFamily="34" charset="0"/>
                <a:cs typeface="Myriad Pro Light SemiExt" charset="0"/>
              </a:rPr>
              <a:t>,</a:t>
            </a:r>
            <a:endParaRPr lang="vi-VN" sz="1600" dirty="0">
              <a:latin typeface="Calibri" panose="020F0502020204030204" pitchFamily="34" charset="0"/>
              <a:cs typeface="Myriad Pro Light SemiEx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  <a:cs typeface="Myriad Pro Light SemiExt" charset="0"/>
              </a:rPr>
              <a:t>troškovi vezani uz radionice, seminare, konferencije, kongrese i druge oblike usavršavanja povezane s upravljanjem projektom i administracijom, osim onih u organizaciji posredničkih tijela kao ugovornih strana,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  <a:cs typeface="Myriad Pro Light SemiExt" charset="0"/>
              </a:rPr>
              <a:t>novčana pomoć, odnosno naknada za polaznike tijekom teorijskog i praktičnog dijela edukacije,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  <a:cs typeface="Myriad Pro Light SemiExt" charset="0"/>
              </a:rPr>
              <a:t>troškovi podugovaranja (nabava dobara, usluga, radova) samih Korisnika i/ili partnera,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+mn-lt"/>
                <a:cs typeface="Myriad Pro Light SemiExt" charset="0"/>
              </a:rPr>
              <a:t>troškovi prigodnih nagrada radniku (božićnica i/ili regres) u stvarno isplaćenom iznosu iznad neoporezivog godišnjeg iznosa, jubilarne nagrade i naknade za odvojeni život,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600" dirty="0">
                <a:latin typeface="Calibri" panose="020F0502020204030204" pitchFamily="34" charset="0"/>
                <a:cs typeface="Myriad Pro Light SemiExt" charset="0"/>
              </a:rPr>
              <a:t>jednokratne naknade i potpore koje čine materijalno pravo radnika, a koje se ostvaruju temeljem nastanka okolnosti za koje se dodjeljuju i ne isplaćuju se svim zaposlenicima korisnika (u slučaju smrti člana uže obitelji, za novorođeno dijete, zbog bolovanja zaposlenika duljeg od 90 dana, dar za djecu i slično)</a:t>
            </a:r>
            <a:r>
              <a:rPr lang="hr-HR" sz="1600" dirty="0">
                <a:latin typeface="Calibri" panose="020F0502020204030204" pitchFamily="34" charset="0"/>
                <a:cs typeface="Myriad Pro Light SemiExt" charset="0"/>
              </a:rPr>
              <a:t>,</a:t>
            </a:r>
            <a:r>
              <a:rPr lang="vi-VN" sz="1600" dirty="0">
                <a:latin typeface="Calibri" panose="020F0502020204030204" pitchFamily="34" charset="0"/>
                <a:cs typeface="Myriad Pro Light SemiExt" charset="0"/>
              </a:rPr>
              <a:t> </a:t>
            </a:r>
            <a:endParaRPr lang="hr-HR" sz="1600" dirty="0">
              <a:latin typeface="Calibri" panose="020F0502020204030204" pitchFamily="34" charset="0"/>
              <a:cs typeface="Myriad Pro Light SemiEx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600" dirty="0">
                <a:latin typeface="Calibri" panose="020F0502020204030204" pitchFamily="34" charset="0"/>
                <a:cs typeface="Myriad Pro Light SemiExt" charset="0"/>
              </a:rPr>
              <a:t>ostali prihvatljivi troškovi koji premašuju vrijednost od 40 % prihvatljivih izravnih troškova osoblja</a:t>
            </a:r>
            <a:r>
              <a:rPr lang="hr-HR" sz="1600" dirty="0">
                <a:latin typeface="Calibri" panose="020F0502020204030204" pitchFamily="34" charset="0"/>
                <a:cs typeface="Myriad Pro Light SemiExt" charset="0"/>
              </a:rPr>
              <a:t>,</a:t>
            </a:r>
            <a:endParaRPr lang="vi-VN" sz="1600" dirty="0">
              <a:latin typeface="Calibri" panose="020F0502020204030204" pitchFamily="34" charset="0"/>
              <a:cs typeface="Myriad Pro Light SemiEx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600" dirty="0">
                <a:latin typeface="Calibri" panose="020F0502020204030204" pitchFamily="34" charset="0"/>
                <a:cs typeface="Myriad Pro Light SemiExt" charset="0"/>
              </a:rPr>
              <a:t>drugi troškovi koji nisu u neposrednoj povezanosti sa sadržajem i ciljevima projekta</a:t>
            </a:r>
            <a:r>
              <a:rPr lang="hr-HR" sz="1600" dirty="0">
                <a:latin typeface="Calibri" panose="020F0502020204030204" pitchFamily="34" charset="0"/>
                <a:cs typeface="Myriad Pro Light SemiExt" charset="0"/>
              </a:rPr>
              <a:t>…</a:t>
            </a:r>
            <a:endParaRPr lang="vi-VN" sz="1600" dirty="0">
              <a:latin typeface="Calibri" panose="020F0502020204030204" pitchFamily="34" charset="0"/>
              <a:cs typeface="Myriad Pro Light SemiEx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>
              <a:latin typeface="+mn-lt"/>
              <a:cs typeface="Myriad Pro Light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3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818585" cy="652641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Mjerljivi ishodi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7577" y="844020"/>
            <a:ext cx="8708870" cy="5666508"/>
          </a:xfrm>
        </p:spPr>
        <p:txBody>
          <a:bodyPr/>
          <a:lstStyle/>
          <a:p>
            <a:pPr marL="182563" indent="0">
              <a:buNone/>
            </a:pPr>
            <a:r>
              <a:rPr lang="hr-HR" sz="2000" b="1" dirty="0">
                <a:solidFill>
                  <a:schemeClr val="accent2"/>
                </a:solidFill>
              </a:rPr>
              <a:t>Obavezni ishodi</a:t>
            </a:r>
          </a:p>
          <a:p>
            <a:pPr marL="0" indent="0">
              <a:buNone/>
            </a:pPr>
            <a:r>
              <a:rPr lang="nn-NO" sz="1800" dirty="0">
                <a:cs typeface="Myriad Pro Light SemiExt" charset="0"/>
              </a:rPr>
              <a:t>Element 1</a:t>
            </a:r>
            <a:r>
              <a:rPr lang="hr-HR" sz="1800" dirty="0">
                <a:cs typeface="Myriad Pro Light SemiExt" charset="0"/>
              </a:rPr>
              <a:t>	Izrada individualnog plana aktivnosti s ciljem aktivacije NEET osobe radi uključivanja u zapošljavanje, osposobljavanje ili daljnje formalno obrazovanje</a:t>
            </a:r>
            <a:r>
              <a:rPr lang="hr-HR" sz="1800" dirty="0"/>
              <a:t>		</a:t>
            </a:r>
            <a:r>
              <a:rPr lang="hr-HR" sz="1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A.1. </a:t>
            </a:r>
            <a:r>
              <a:rPr lang="vi-VN" sz="18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Broj izrađenih individualnih planova aktivnosti s ciljem aktivacije NEET osobe radi uključivanja u zapošljavanje, osposobljavanje ili daljnje formalno obrazovanje</a:t>
            </a:r>
            <a:r>
              <a:rPr lang="hr-HR" sz="1800" b="1" u="sng" dirty="0">
                <a:latin typeface="Calibri" panose="020F0502020204030204" pitchFamily="34" charset="0"/>
              </a:rPr>
              <a:t> </a:t>
            </a:r>
            <a:r>
              <a:rPr lang="hr-HR" sz="1800" b="1" dirty="0">
                <a:latin typeface="Calibri" panose="020F0502020204030204" pitchFamily="34" charset="0"/>
              </a:rPr>
              <a:t>	    </a:t>
            </a:r>
            <a:r>
              <a:rPr lang="hr-HR" sz="1800" dirty="0">
                <a:latin typeface="Calibri" panose="020F0502020204030204" pitchFamily="34" charset="0"/>
              </a:rPr>
              <a:t>Individualni plan</a:t>
            </a:r>
          </a:p>
          <a:p>
            <a:pPr marL="0" indent="0">
              <a:buNone/>
            </a:pPr>
            <a:endParaRPr lang="hr-HR" sz="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800" dirty="0">
                <a:latin typeface="Calibri" panose="020F0502020204030204" pitchFamily="34" charset="0"/>
              </a:rPr>
              <a:t>Element 3	Aktivnost informiranja o kretanjima na tržištu rada, alati za traženje posla, pisanje životopisa i sl.		</a:t>
            </a:r>
            <a:r>
              <a:rPr lang="hr-HR" sz="1800" b="1" u="sng" dirty="0">
                <a:solidFill>
                  <a:srgbClr val="A41568"/>
                </a:solidFill>
                <a:latin typeface="Calibri" panose="020F0502020204030204" pitchFamily="34" charset="0"/>
              </a:rPr>
              <a:t>A.2. Broj pripadnika ciljane skupine koji su sudjelovali u radionicama/informiranju o kretanjima na tržištu rada</a:t>
            </a:r>
            <a:r>
              <a:rPr lang="hr-HR" sz="1800" b="1" dirty="0">
                <a:latin typeface="Calibri" panose="020F0502020204030204" pitchFamily="34" charset="0"/>
              </a:rPr>
              <a:t>		  </a:t>
            </a:r>
            <a:r>
              <a:rPr lang="hr-HR" sz="1800" dirty="0">
                <a:latin typeface="Calibri" panose="020F0502020204030204" pitchFamily="34" charset="0"/>
              </a:rPr>
              <a:t>Popis pripadnika ciljane skupine koji su sudjelovali u radionicama o informiranju o kretanjima na tržištu rada  (potpisna lista)</a:t>
            </a:r>
          </a:p>
          <a:p>
            <a:pPr marL="0" indent="0">
              <a:buNone/>
            </a:pPr>
            <a:endParaRPr lang="hr-HR" sz="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800" dirty="0">
                <a:latin typeface="Calibri" panose="020F0502020204030204" pitchFamily="34" charset="0"/>
              </a:rPr>
              <a:t>Element 3	 Uključivanje pripadnika ciljane skupine u verificirane programe obrazovanja odraslih		</a:t>
            </a:r>
            <a:r>
              <a:rPr lang="hr-HR" sz="1800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A.3. Broj pripadnika ciljane skupine uključenih u verificirane programe obrazovanja odraslih</a:t>
            </a:r>
            <a:r>
              <a:rPr lang="hr-HR" sz="1800" dirty="0">
                <a:latin typeface="Calibri" panose="020F0502020204030204" pitchFamily="34" charset="0"/>
              </a:rPr>
              <a:t>		Javna isprava o završenom verificiranom programu obrazovanja</a:t>
            </a:r>
          </a:p>
          <a:p>
            <a:pPr marL="0" indent="0">
              <a:buNone/>
            </a:pPr>
            <a:endParaRPr lang="hr-HR" sz="1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vi-VN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Vrijednosti mjerljivih ishoda A.1., A.2. i A.3. te pokazatelja Soy09 Neaktivni koji se ne obrazuju i ne osposobljavaju moraju biti istovjetne</a:t>
            </a:r>
            <a:endParaRPr lang="hr-HR" sz="16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Potrebno je odabrati sva tri obavezna mjerljiva ishoda</a:t>
            </a:r>
          </a:p>
        </p:txBody>
      </p:sp>
      <p:cxnSp>
        <p:nvCxnSpPr>
          <p:cNvPr id="5" name="Straight Connector 17"/>
          <p:cNvCxnSpPr/>
          <p:nvPr/>
        </p:nvCxnSpPr>
        <p:spPr>
          <a:xfrm>
            <a:off x="580041" y="844020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trelica udesno 5"/>
          <p:cNvSpPr/>
          <p:nvPr/>
        </p:nvSpPr>
        <p:spPr>
          <a:xfrm>
            <a:off x="1412384" y="1314994"/>
            <a:ext cx="244602" cy="1211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>
            <a:off x="7697813" y="1629437"/>
            <a:ext cx="244602" cy="1211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desno 7"/>
          <p:cNvSpPr/>
          <p:nvPr/>
        </p:nvSpPr>
        <p:spPr>
          <a:xfrm>
            <a:off x="8034932" y="2173473"/>
            <a:ext cx="244602" cy="1211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desno 8"/>
          <p:cNvSpPr/>
          <p:nvPr/>
        </p:nvSpPr>
        <p:spPr>
          <a:xfrm>
            <a:off x="1388208" y="2866007"/>
            <a:ext cx="244602" cy="121158"/>
          </a:xfrm>
          <a:prstGeom prst="rightArrow">
            <a:avLst/>
          </a:prstGeom>
          <a:solidFill>
            <a:srgbClr val="A415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udesno 9"/>
          <p:cNvSpPr/>
          <p:nvPr/>
        </p:nvSpPr>
        <p:spPr>
          <a:xfrm>
            <a:off x="2571028" y="3147674"/>
            <a:ext cx="244602" cy="121158"/>
          </a:xfrm>
          <a:prstGeom prst="rightArrow">
            <a:avLst/>
          </a:prstGeom>
          <a:solidFill>
            <a:srgbClr val="A415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desno 10"/>
          <p:cNvSpPr/>
          <p:nvPr/>
        </p:nvSpPr>
        <p:spPr>
          <a:xfrm>
            <a:off x="5843740" y="3403566"/>
            <a:ext cx="244602" cy="121158"/>
          </a:xfrm>
          <a:prstGeom prst="rightArrow">
            <a:avLst/>
          </a:prstGeom>
          <a:solidFill>
            <a:srgbClr val="A415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desno 11"/>
          <p:cNvSpPr/>
          <p:nvPr/>
        </p:nvSpPr>
        <p:spPr>
          <a:xfrm>
            <a:off x="1255827" y="4651901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desno 12"/>
          <p:cNvSpPr/>
          <p:nvPr/>
        </p:nvSpPr>
        <p:spPr>
          <a:xfrm>
            <a:off x="1413683" y="4383744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desno 13"/>
          <p:cNvSpPr/>
          <p:nvPr/>
        </p:nvSpPr>
        <p:spPr>
          <a:xfrm>
            <a:off x="2572915" y="4901679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083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818585" cy="652641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Mjerljivi ishodi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7577" y="927279"/>
            <a:ext cx="8708870" cy="5341513"/>
          </a:xfrm>
        </p:spPr>
        <p:txBody>
          <a:bodyPr/>
          <a:lstStyle/>
          <a:p>
            <a:pPr marL="182563" indent="0">
              <a:buNone/>
            </a:pPr>
            <a:r>
              <a:rPr lang="hr-HR" sz="2000" b="1" dirty="0">
                <a:solidFill>
                  <a:schemeClr val="accent2"/>
                </a:solidFill>
              </a:rPr>
              <a:t>Neobavezni ishodi</a:t>
            </a:r>
          </a:p>
          <a:p>
            <a:pPr marL="0" indent="0">
              <a:buNone/>
            </a:pPr>
            <a:r>
              <a:rPr lang="hr-HR" sz="1600" dirty="0">
                <a:cs typeface="Myriad Pro Light SemiExt" charset="0"/>
              </a:rPr>
              <a:t>Element 1		Provedba ciljanih programa u svrhu aktivacije i privlačenja osoba u aktivnost i aktivno traženje posla putem sportskih, kulturnih ili programa sličnih sadržaja		</a:t>
            </a:r>
            <a:r>
              <a:rPr lang="hr-HR" sz="1600" b="1" dirty="0">
                <a:solidFill>
                  <a:srgbClr val="C00000"/>
                </a:solidFill>
                <a:cs typeface="Myriad Pro Light SemiExt" charset="0"/>
              </a:rPr>
              <a:t>B.1. Provedeni ciljani programi u svrhu aktivacije i privlačenja osoba u aktivnost i aktivno traženje posla putem sportskih, kulturnih ili programa sličnih sadržaja</a:t>
            </a:r>
            <a:r>
              <a:rPr lang="hr-HR" sz="1600" dirty="0">
                <a:cs typeface="Myriad Pro Light SemiExt" charset="0"/>
              </a:rPr>
              <a:t>		Popis pripadnika ciljane skupine koji su sudjelovali u ciljanim programima </a:t>
            </a:r>
          </a:p>
          <a:p>
            <a:pPr marL="0" indent="0">
              <a:buNone/>
            </a:pPr>
            <a:endParaRPr lang="hr-HR" sz="1600" dirty="0">
              <a:cs typeface="Myriad Pro Light SemiExt" charset="0"/>
            </a:endParaRPr>
          </a:p>
          <a:p>
            <a:pPr marL="0" indent="0">
              <a:buNone/>
            </a:pPr>
            <a:r>
              <a:rPr lang="hr-HR" sz="1600" dirty="0">
                <a:cs typeface="Myriad Pro Light SemiExt" charset="0"/>
              </a:rPr>
              <a:t>Element 1		</a:t>
            </a:r>
            <a:r>
              <a:rPr lang="hr-HR" sz="1600" dirty="0"/>
              <a:t> Osnivanje i rad mobilnih timova, terenskih radnika </a:t>
            </a:r>
            <a:r>
              <a:rPr lang="hr-HR" sz="1600" i="1" dirty="0"/>
              <a:t>(</a:t>
            </a:r>
            <a:r>
              <a:rPr lang="hr-HR" sz="1600" i="1" dirty="0" err="1"/>
              <a:t>street</a:t>
            </a:r>
            <a:r>
              <a:rPr lang="hr-HR" sz="1600" i="1" dirty="0"/>
              <a:t> </a:t>
            </a:r>
            <a:r>
              <a:rPr lang="hr-HR" sz="1600" i="1" dirty="0" err="1"/>
              <a:t>workers</a:t>
            </a:r>
            <a:r>
              <a:rPr lang="hr-HR" sz="1600" i="1" dirty="0"/>
              <a:t>), </a:t>
            </a:r>
            <a:r>
              <a:rPr lang="hr-HR" sz="1600" dirty="0"/>
              <a:t>mladih posrednika koji će osigurati direktan kontakt s NEET osobama te ih privući u aktivnosti		</a:t>
            </a:r>
            <a: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  <a:t>B.2. Osnovani mobilni timovi terenskih radnika (</a:t>
            </a:r>
            <a:r>
              <a:rPr lang="hr-HR" sz="1600" b="1" dirty="0" err="1">
                <a:solidFill>
                  <a:schemeClr val="accent6">
                    <a:lumMod val="75000"/>
                  </a:schemeClr>
                </a:solidFill>
              </a:rPr>
              <a:t>street</a:t>
            </a:r>
            <a: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1600" b="1" dirty="0" err="1">
                <a:solidFill>
                  <a:schemeClr val="accent6">
                    <a:lumMod val="75000"/>
                  </a:schemeClr>
                </a:solidFill>
              </a:rPr>
              <a:t>workers</a:t>
            </a:r>
            <a:r>
              <a:rPr lang="hr-HR" sz="1600" b="1" dirty="0">
                <a:solidFill>
                  <a:schemeClr val="accent6">
                    <a:lumMod val="75000"/>
                  </a:schemeClr>
                </a:solidFill>
              </a:rPr>
              <a:t>), mladih posrednika te provedeni direktni kontakti s NEET osobama </a:t>
            </a:r>
            <a:r>
              <a:rPr lang="hr-HR" sz="1600" dirty="0"/>
              <a:t>		Potpisna lista članova mobilnih timova, izvješće</a:t>
            </a:r>
            <a:endParaRPr lang="hr-HR" sz="1600" dirty="0">
              <a:cs typeface="Myriad Pro Light SemiExt" charset="0"/>
            </a:endParaRPr>
          </a:p>
          <a:p>
            <a:pPr marL="0" indent="0">
              <a:buNone/>
            </a:pPr>
            <a:endParaRPr lang="hr-HR" sz="1600" dirty="0">
              <a:cs typeface="Myriad Pro Light SemiExt" charset="0"/>
            </a:endParaRPr>
          </a:p>
          <a:p>
            <a:pPr marL="0" indent="0">
              <a:buNone/>
            </a:pPr>
            <a:r>
              <a:rPr lang="hr-HR" sz="1600" dirty="0">
                <a:cs typeface="Myriad Pro Light SemiExt" charset="0"/>
              </a:rPr>
              <a:t>Element 1		</a:t>
            </a:r>
            <a:r>
              <a:rPr lang="vi-VN" sz="1600" dirty="0">
                <a:cs typeface="Myriad Pro Light SemiExt" charset="0"/>
              </a:rPr>
              <a:t>Provedba ciljanih programa za razvoj i unaprjeđenje mekih i/ili transverzalnih (prenosivih) vještina</a:t>
            </a:r>
            <a:r>
              <a:rPr lang="hr-HR" sz="1600" dirty="0">
                <a:cs typeface="Myriad Pro Light SemiExt" charset="0"/>
              </a:rPr>
              <a:t>		</a:t>
            </a:r>
            <a:r>
              <a:rPr lang="vi-VN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Myriad Pro Light SemiExt" charset="0"/>
              </a:rPr>
              <a:t>B.3. Provedeni ciljani program za razvoj i unaprjeđenje mekih i/ili transverzalnih (prenosivih) vještina</a:t>
            </a:r>
            <a:r>
              <a:rPr lang="hr-HR" sz="1600" dirty="0">
                <a:cs typeface="Myriad Pro Light SemiExt" charset="0"/>
              </a:rPr>
              <a:t>		Popis pripadnika ciljane skupine koji su završili program </a:t>
            </a:r>
          </a:p>
          <a:p>
            <a:pPr marL="0" indent="0">
              <a:buNone/>
            </a:pPr>
            <a:endParaRPr lang="hr-HR" sz="1600" dirty="0">
              <a:cs typeface="Myriad Pro Light SemiExt" charset="0"/>
            </a:endParaRPr>
          </a:p>
          <a:p>
            <a:pPr marL="0" indent="0">
              <a:buNone/>
            </a:pPr>
            <a:r>
              <a:rPr lang="nn-NO" sz="1600" dirty="0">
                <a:cs typeface="Myriad Pro Light SemiExt" charset="0"/>
              </a:rPr>
              <a:t>Element </a:t>
            </a:r>
            <a:r>
              <a:rPr lang="hr-HR" sz="1600" dirty="0">
                <a:cs typeface="Myriad Pro Light SemiExt" charset="0"/>
              </a:rPr>
              <a:t>2		Pružanje usluge mentorstva</a:t>
            </a:r>
            <a:r>
              <a:rPr lang="hr-HR" sz="1600" dirty="0"/>
              <a:t>		  </a:t>
            </a:r>
            <a:r>
              <a:rPr lang="vi-VN" sz="1600" b="1" u="sng" dirty="0">
                <a:solidFill>
                  <a:srgbClr val="149A4B"/>
                </a:solidFill>
                <a:latin typeface="Calibri" panose="020F0502020204030204" pitchFamily="34" charset="0"/>
              </a:rPr>
              <a:t>B.</a:t>
            </a:r>
            <a:r>
              <a:rPr lang="hr-HR" sz="1600" b="1" u="sng" dirty="0">
                <a:solidFill>
                  <a:srgbClr val="149A4B"/>
                </a:solidFill>
                <a:latin typeface="Calibri" panose="020F0502020204030204" pitchFamily="34" charset="0"/>
              </a:rPr>
              <a:t>4</a:t>
            </a:r>
            <a:r>
              <a:rPr lang="vi-VN" sz="1600" b="1" u="sng" dirty="0">
                <a:solidFill>
                  <a:srgbClr val="149A4B"/>
                </a:solidFill>
                <a:latin typeface="Calibri" panose="020F0502020204030204" pitchFamily="34" charset="0"/>
              </a:rPr>
              <a:t>.  Provedena usluga mentorstva</a:t>
            </a:r>
            <a:r>
              <a:rPr lang="hr-HR" sz="1600" b="1" dirty="0">
                <a:latin typeface="Calibri" panose="020F0502020204030204" pitchFamily="34" charset="0"/>
              </a:rPr>
              <a:t>	    	</a:t>
            </a:r>
            <a:r>
              <a:rPr lang="hr-HR" sz="1600" dirty="0">
                <a:latin typeface="Calibri" panose="020F0502020204030204" pitchFamily="34" charset="0"/>
              </a:rPr>
              <a:t>Popis pripadnika ciljane skupine koji su sudjelovali u usluzi mentorstva </a:t>
            </a:r>
          </a:p>
          <a:p>
            <a:pPr marL="0" indent="0">
              <a:buNone/>
            </a:pP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17"/>
          <p:cNvCxnSpPr/>
          <p:nvPr/>
        </p:nvCxnSpPr>
        <p:spPr>
          <a:xfrm>
            <a:off x="580041" y="844020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trelica udesno 5"/>
          <p:cNvSpPr/>
          <p:nvPr/>
        </p:nvSpPr>
        <p:spPr>
          <a:xfrm>
            <a:off x="1388208" y="1402583"/>
            <a:ext cx="244602" cy="12115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>
            <a:off x="6335853" y="1658737"/>
            <a:ext cx="244602" cy="12115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desno 7"/>
          <p:cNvSpPr/>
          <p:nvPr/>
        </p:nvSpPr>
        <p:spPr>
          <a:xfrm>
            <a:off x="3621946" y="2109798"/>
            <a:ext cx="244602" cy="12115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Strelica udesno 8"/>
          <p:cNvSpPr/>
          <p:nvPr/>
        </p:nvSpPr>
        <p:spPr>
          <a:xfrm>
            <a:off x="3600846" y="4766982"/>
            <a:ext cx="244602" cy="12115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 udesno 9"/>
          <p:cNvSpPr/>
          <p:nvPr/>
        </p:nvSpPr>
        <p:spPr>
          <a:xfrm>
            <a:off x="1309530" y="4267533"/>
            <a:ext cx="244602" cy="12115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desno 10"/>
          <p:cNvSpPr/>
          <p:nvPr/>
        </p:nvSpPr>
        <p:spPr>
          <a:xfrm>
            <a:off x="2270676" y="4496993"/>
            <a:ext cx="244602" cy="12115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desno 11"/>
          <p:cNvSpPr/>
          <p:nvPr/>
        </p:nvSpPr>
        <p:spPr>
          <a:xfrm>
            <a:off x="1388208" y="2964986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desno 12"/>
          <p:cNvSpPr/>
          <p:nvPr/>
        </p:nvSpPr>
        <p:spPr>
          <a:xfrm>
            <a:off x="1845374" y="3685112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desno 13"/>
          <p:cNvSpPr/>
          <p:nvPr/>
        </p:nvSpPr>
        <p:spPr>
          <a:xfrm>
            <a:off x="6696692" y="3211156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desno 14"/>
          <p:cNvSpPr/>
          <p:nvPr/>
        </p:nvSpPr>
        <p:spPr>
          <a:xfrm>
            <a:off x="1406148" y="5370486"/>
            <a:ext cx="244602" cy="121158"/>
          </a:xfrm>
          <a:prstGeom prst="rightArrow">
            <a:avLst/>
          </a:prstGeom>
          <a:solidFill>
            <a:srgbClr val="149A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desno 15"/>
          <p:cNvSpPr/>
          <p:nvPr/>
        </p:nvSpPr>
        <p:spPr>
          <a:xfrm>
            <a:off x="7748535" y="5351166"/>
            <a:ext cx="244602" cy="121158"/>
          </a:xfrm>
          <a:prstGeom prst="rightArrow">
            <a:avLst/>
          </a:prstGeom>
          <a:solidFill>
            <a:srgbClr val="149A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desno 16"/>
          <p:cNvSpPr/>
          <p:nvPr/>
        </p:nvSpPr>
        <p:spPr>
          <a:xfrm>
            <a:off x="4153485" y="5345541"/>
            <a:ext cx="244602" cy="121158"/>
          </a:xfrm>
          <a:prstGeom prst="rightArrow">
            <a:avLst/>
          </a:prstGeom>
          <a:solidFill>
            <a:srgbClr val="149A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84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76518"/>
            <a:ext cx="7629480" cy="1587455"/>
          </a:xfrm>
        </p:spPr>
        <p:txBody>
          <a:bodyPr/>
          <a:lstStyle/>
          <a:p>
            <a:pPr algn="l"/>
            <a:r>
              <a:rPr lang="hr-HR" sz="2400" dirty="0">
                <a:latin typeface="Myriad Pro Light SemiExt" charset="0"/>
                <a:cs typeface="Myriad Pro Light SemiExt" charset="0"/>
              </a:rPr>
              <a:t/>
            </a:r>
            <a:br>
              <a:rPr lang="hr-HR" sz="2400" dirty="0">
                <a:latin typeface="Myriad Pro Light SemiExt" charset="0"/>
                <a:cs typeface="Myriad Pro Light SemiExt" charset="0"/>
              </a:rPr>
            </a:br>
            <a:r>
              <a:rPr lang="hr-HR" sz="2400" dirty="0">
                <a:latin typeface="Myriad Pro Light SemiExt" charset="0"/>
                <a:cs typeface="Myriad Pro Light SemiExt" charset="0"/>
              </a:rPr>
              <a:t>OPERATIVNI PROGRAM </a:t>
            </a:r>
            <a:r>
              <a:rPr lang="hr-HR" sz="3200" dirty="0">
                <a:latin typeface="Myriad Pro Light SemiExt" charset="0"/>
                <a:cs typeface="Myriad Pro Light SemiExt" charset="0"/>
              </a:rPr>
              <a:t/>
            </a:r>
            <a:br>
              <a:rPr lang="hr-HR" sz="3200" dirty="0">
                <a:latin typeface="Myriad Pro Light SemiExt" charset="0"/>
                <a:cs typeface="Myriad Pro Light SemiExt" charset="0"/>
              </a:rPr>
            </a:br>
            <a:r>
              <a:rPr lang="hr-HR" sz="3200" dirty="0">
                <a:latin typeface="Myriad Pro Light SemiExt" charset="0"/>
                <a:cs typeface="Myriad Pro Light SemiExt" charset="0"/>
              </a:rPr>
              <a:t>Učinkoviti ljudski potencijali 2014.-2020.</a:t>
            </a:r>
            <a:r>
              <a:rPr lang="hr-HR" dirty="0">
                <a:latin typeface="Myriad Pro Light SemiExt" charset="0"/>
                <a:cs typeface="Myriad Pro Light SemiExt" charset="0"/>
              </a:rPr>
              <a:t/>
            </a:r>
            <a:br>
              <a:rPr lang="hr-HR" dirty="0">
                <a:latin typeface="Myriad Pro Light SemiExt" charset="0"/>
                <a:cs typeface="Myriad Pro Light SemiExt" charset="0"/>
              </a:rPr>
            </a:br>
            <a:endParaRPr lang="en-US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57200" y="3792918"/>
            <a:ext cx="8255000" cy="17965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dirty="0">
                <a:latin typeface="Myriad Pro Light SemiExt" charset="0"/>
                <a:cs typeface="Myriad Pro Light SemiExt" charset="0"/>
              </a:rPr>
              <a:t>P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oziv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je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otvoren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od </a:t>
            </a:r>
            <a:r>
              <a:rPr lang="hr-HR" sz="2000" b="1" dirty="0">
                <a:latin typeface="Myriad Pro Light SemiExt" charset="0"/>
                <a:cs typeface="Myriad Pro Light SemiExt" charset="0"/>
              </a:rPr>
              <a:t>10</a:t>
            </a:r>
            <a:r>
              <a:rPr lang="en-US" sz="2000" b="1" dirty="0">
                <a:latin typeface="Myriad Pro Light SemiExt" charset="0"/>
                <a:cs typeface="Myriad Pro Light SemiExt" charset="0"/>
              </a:rPr>
              <a:t>. </a:t>
            </a:r>
            <a:r>
              <a:rPr lang="hr-HR" sz="2000" b="1" dirty="0">
                <a:latin typeface="Myriad Pro Light SemiExt" charset="0"/>
                <a:cs typeface="Myriad Pro Light SemiExt" charset="0"/>
              </a:rPr>
              <a:t>srpnja</a:t>
            </a:r>
            <a:r>
              <a:rPr lang="en-US" sz="2000" b="1" dirty="0">
                <a:latin typeface="Myriad Pro Light SemiExt" charset="0"/>
                <a:cs typeface="Myriad Pro Light SemiExt" charset="0"/>
              </a:rPr>
              <a:t> 2020.</a:t>
            </a:r>
            <a:r>
              <a:rPr lang="hr-HR" sz="2000" b="1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2000" b="1" dirty="0">
                <a:latin typeface="Myriad Pro Light SemiExt" charset="0"/>
                <a:cs typeface="Myriad Pro Light SemiExt" charset="0"/>
              </a:rPr>
              <a:t>do </a:t>
            </a:r>
            <a:r>
              <a:rPr lang="hr-HR" sz="2000" b="1" dirty="0">
                <a:latin typeface="Myriad Pro Light SemiExt" charset="0"/>
                <a:cs typeface="Myriad Pro Light SemiExt" charset="0"/>
              </a:rPr>
              <a:t>31</a:t>
            </a:r>
            <a:r>
              <a:rPr lang="en-US" sz="2000" b="1" dirty="0">
                <a:latin typeface="Myriad Pro Light SemiExt" charset="0"/>
                <a:cs typeface="Myriad Pro Light SemiExt" charset="0"/>
              </a:rPr>
              <a:t>. </a:t>
            </a:r>
            <a:r>
              <a:rPr lang="hr-HR" sz="2000" b="1" dirty="0">
                <a:latin typeface="Myriad Pro Light SemiExt" charset="0"/>
                <a:cs typeface="Myriad Pro Light SemiExt" charset="0"/>
              </a:rPr>
              <a:t>prosinca</a:t>
            </a:r>
            <a:r>
              <a:rPr lang="en-US" sz="2000" b="1" dirty="0">
                <a:latin typeface="Myriad Pro Light SemiExt" charset="0"/>
                <a:cs typeface="Myriad Pro Light SemiExt" charset="0"/>
              </a:rPr>
              <a:t> 202</a:t>
            </a:r>
            <a:r>
              <a:rPr lang="hr-HR" sz="2000" b="1" dirty="0">
                <a:latin typeface="Myriad Pro Light SemiExt" charset="0"/>
                <a:cs typeface="Myriad Pro Light SemiExt" charset="0"/>
              </a:rPr>
              <a:t>0</a:t>
            </a:r>
            <a:r>
              <a:rPr lang="en-US" sz="2000" b="1" dirty="0">
                <a:latin typeface="Myriad Pro Light SemiExt" charset="0"/>
                <a:cs typeface="Myriad Pro Light SemiExt" charset="0"/>
              </a:rPr>
              <a:t>.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godine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ili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do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iscrpljenja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financijske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omotnice</a:t>
            </a:r>
            <a:endParaRPr lang="en-US" sz="2000" dirty="0">
              <a:latin typeface="Myriad Pro Light SemiExt" charset="0"/>
              <a:cs typeface="Myriad Pro Light SemiExt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Myriad Pro Light SemiExt" charset="0"/>
                <a:cs typeface="Myriad Pro Light SemiExt" charset="0"/>
              </a:rPr>
              <a:t>prijave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su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moguće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od </a:t>
            </a:r>
            <a:r>
              <a:rPr lang="hr-HR" sz="2000" b="1" dirty="0" smtClean="0">
                <a:solidFill>
                  <a:srgbClr val="FF0000"/>
                </a:solidFill>
                <a:latin typeface="Myriad Pro Light SemiExt" charset="0"/>
                <a:cs typeface="Myriad Pro Light SemiExt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Myriad Pro Light SemiExt" charset="0"/>
                <a:cs typeface="Myriad Pro Light SemiExt" charset="0"/>
              </a:rPr>
              <a:t>. </a:t>
            </a:r>
            <a:r>
              <a:rPr lang="hr-HR" sz="2000" b="1" dirty="0" smtClean="0">
                <a:solidFill>
                  <a:srgbClr val="FF0000"/>
                </a:solidFill>
                <a:latin typeface="Myriad Pro Light SemiExt" charset="0"/>
                <a:cs typeface="Myriad Pro Light SemiExt" charset="0"/>
              </a:rPr>
              <a:t>kolovoz</a:t>
            </a:r>
            <a:r>
              <a:rPr lang="en-US" sz="2000" b="1" dirty="0" smtClean="0">
                <a:solidFill>
                  <a:srgbClr val="FF0000"/>
                </a:solidFill>
                <a:latin typeface="Myriad Pro Light SemiExt" charset="0"/>
                <a:cs typeface="Myriad Pro Light SemiExt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Myriad Pro Light SemiExt" charset="0"/>
                <a:cs typeface="Myriad Pro Light SemiExt" charset="0"/>
              </a:rPr>
              <a:t>2020.</a:t>
            </a:r>
            <a:r>
              <a:rPr lang="en-US" sz="2000" b="1" dirty="0">
                <a:latin typeface="Myriad Pro Light SemiExt" charset="0"/>
                <a:cs typeface="Myriad Pro Light SemiExt" charset="0"/>
              </a:rPr>
              <a:t> </a:t>
            </a:r>
            <a:r>
              <a:rPr lang="hr-HR" sz="2000" b="1" dirty="0">
                <a:latin typeface="Myriad Pro Light SemiExt" charset="0"/>
                <a:cs typeface="Myriad Pro Light SemiExt" charset="0"/>
              </a:rPr>
              <a:t>godine od 9:00 sati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Myriad Pro Light SemiExt" charset="0"/>
                <a:cs typeface="Myriad Pro Light SemiExt" charset="0"/>
              </a:rPr>
              <a:t>ukupna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vrijednost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2000" dirty="0" err="1">
                <a:latin typeface="Myriad Pro Light SemiExt" charset="0"/>
                <a:cs typeface="Myriad Pro Light SemiExt" charset="0"/>
              </a:rPr>
              <a:t>poziva</a:t>
            </a:r>
            <a:r>
              <a:rPr lang="en-US" sz="2000" dirty="0">
                <a:latin typeface="Myriad Pro Light SemiExt" charset="0"/>
                <a:cs typeface="Myriad Pro Light SemiExt" charset="0"/>
              </a:rPr>
              <a:t>: </a:t>
            </a:r>
            <a:r>
              <a:rPr lang="hr-HR" sz="2000" b="1" dirty="0">
                <a:latin typeface="Myriad Pro Light SemiExt" charset="0"/>
                <a:cs typeface="Myriad Pro Light SemiExt" charset="0"/>
              </a:rPr>
              <a:t>5</a:t>
            </a:r>
            <a:r>
              <a:rPr lang="en-US" sz="2000" b="1" dirty="0">
                <a:latin typeface="Myriad Pro Light SemiExt" charset="0"/>
                <a:cs typeface="Myriad Pro Light SemiExt" charset="0"/>
              </a:rPr>
              <a:t>0.000.000,00 HRK 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457199" y="2193344"/>
            <a:ext cx="793982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hr-HR" sz="2000" dirty="0">
                <a:latin typeface="Myriad Pro Bold SemiExt" charset="0"/>
                <a:cs typeface="Myriad Pro Bold SemiExt" charset="0"/>
              </a:rPr>
              <a:t>Predstavljanje Poziva</a:t>
            </a:r>
          </a:p>
          <a:p>
            <a:r>
              <a:rPr lang="vi-VN" sz="2400" b="1" dirty="0">
                <a:solidFill>
                  <a:schemeClr val="accent5">
                    <a:lumMod val="75000"/>
                  </a:schemeClr>
                </a:solidFill>
                <a:latin typeface="Myriad Pro Bold SemiExt" charset="0"/>
                <a:cs typeface="Myriad Pro Bold SemiExt" charset="0"/>
              </a:rPr>
              <a:t>„Pronađi me!“ – provedba aktivnosti dosega i obrazovanja neaktivnih mladih osoba u NEET statusu</a:t>
            </a:r>
            <a:endParaRPr lang="hr-HR" sz="2400" b="1" dirty="0">
              <a:solidFill>
                <a:schemeClr val="accent5">
                  <a:lumMod val="75000"/>
                </a:schemeClr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4038" y="3530945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3193" y="283188"/>
            <a:ext cx="8708870" cy="6239532"/>
          </a:xfrm>
        </p:spPr>
        <p:txBody>
          <a:bodyPr/>
          <a:lstStyle/>
          <a:p>
            <a:pPr marL="182563" indent="0">
              <a:buNone/>
            </a:pPr>
            <a:r>
              <a:rPr lang="hr-HR" sz="2000" b="1" dirty="0">
                <a:solidFill>
                  <a:schemeClr val="accent2"/>
                </a:solidFill>
              </a:rPr>
              <a:t> Neobavezni ishodi</a:t>
            </a:r>
            <a:endParaRPr lang="hr-HR" sz="1600" dirty="0">
              <a:cs typeface="Myriad Pro Light SemiExt" charset="0"/>
            </a:endParaRPr>
          </a:p>
          <a:p>
            <a:pPr marL="0" lvl="0" indent="0">
              <a:buNone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Element 2		Osiguravanje odgovarajućih kanala komunikacije uz korištenje tumača znakovnog jezika, </a:t>
            </a:r>
            <a:r>
              <a:rPr lang="hr-HR" sz="1600" dirty="0" err="1">
                <a:solidFill>
                  <a:prstClr val="black"/>
                </a:solidFill>
                <a:latin typeface="Calibri" panose="020F0502020204030204" pitchFamily="34" charset="0"/>
              </a:rPr>
              <a:t>Brailleova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 pisma, zvučnog </a:t>
            </a:r>
            <a:r>
              <a:rPr lang="hr-HR" sz="1600" dirty="0" err="1">
                <a:solidFill>
                  <a:prstClr val="black"/>
                </a:solidFill>
                <a:latin typeface="Calibri" panose="020F0502020204030204" pitchFamily="34" charset="0"/>
              </a:rPr>
              <a:t>softwarea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, optičkog čitača ili drugih pomagala i tehnika kako bi se prijenos informacija i znanja učinio dostupnim svim osobama s invaliditetom uključenim u projekt		</a:t>
            </a:r>
            <a:r>
              <a:rPr lang="hr-HR" sz="1600" b="1" u="sng" dirty="0">
                <a:solidFill>
                  <a:srgbClr val="4BACC6">
                    <a:lumMod val="75000"/>
                  </a:srgbClr>
                </a:solidFill>
                <a:latin typeface="Calibri" panose="020F0502020204030204" pitchFamily="34" charset="0"/>
              </a:rPr>
              <a:t>B.5. Broj osiguranih kanala komunikacije uz korištenje tumača znakovnog jezika, </a:t>
            </a:r>
            <a:r>
              <a:rPr lang="hr-HR" sz="1600" b="1" u="sng" dirty="0" err="1">
                <a:solidFill>
                  <a:srgbClr val="4BACC6">
                    <a:lumMod val="75000"/>
                  </a:srgbClr>
                </a:solidFill>
                <a:latin typeface="Calibri" panose="020F0502020204030204" pitchFamily="34" charset="0"/>
              </a:rPr>
              <a:t>Brailleova</a:t>
            </a:r>
            <a:r>
              <a:rPr lang="hr-HR" sz="1600" b="1" u="sng" dirty="0">
                <a:solidFill>
                  <a:srgbClr val="4BACC6">
                    <a:lumMod val="75000"/>
                  </a:srgbClr>
                </a:solidFill>
                <a:latin typeface="Calibri" panose="020F0502020204030204" pitchFamily="34" charset="0"/>
              </a:rPr>
              <a:t> pisma, zvučnog </a:t>
            </a:r>
            <a:r>
              <a:rPr lang="hr-HR" sz="1600" b="1" u="sng" dirty="0" err="1">
                <a:solidFill>
                  <a:srgbClr val="4BACC6">
                    <a:lumMod val="75000"/>
                  </a:srgbClr>
                </a:solidFill>
                <a:latin typeface="Calibri" panose="020F0502020204030204" pitchFamily="34" charset="0"/>
              </a:rPr>
              <a:t>softwarea</a:t>
            </a:r>
            <a:r>
              <a:rPr lang="hr-HR" sz="1600" b="1" u="sng" dirty="0">
                <a:solidFill>
                  <a:srgbClr val="4BACC6">
                    <a:lumMod val="75000"/>
                  </a:srgbClr>
                </a:solidFill>
                <a:latin typeface="Calibri" panose="020F0502020204030204" pitchFamily="34" charset="0"/>
              </a:rPr>
              <a:t>, optičkog čitača ili drugih pomagala i tehnika kako bi se prijenos informacija i znanja učinio dostupnim svim osobama s invaliditetom uključenim u projekt</a:t>
            </a:r>
            <a:r>
              <a:rPr lang="hr-HR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	    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Popis korisnika koji su sudjelovali u usluzi mentorstva i/ili savjetovanja uz osigurane posebne komunikacijske kanale </a:t>
            </a:r>
          </a:p>
          <a:p>
            <a:pPr marL="0" lvl="0" indent="0">
              <a:buNone/>
            </a:pPr>
            <a:endParaRPr lang="hr-HR" sz="5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nn-NO" sz="1600" dirty="0">
                <a:solidFill>
                  <a:prstClr val="black"/>
                </a:solidFill>
                <a:cs typeface="Myriad Pro Light SemiExt" charset="0"/>
              </a:rPr>
              <a:t>Element </a:t>
            </a:r>
            <a:r>
              <a:rPr lang="hr-HR" sz="1600" dirty="0">
                <a:solidFill>
                  <a:prstClr val="black"/>
                </a:solidFill>
                <a:cs typeface="Myriad Pro Light SemiExt" charset="0"/>
              </a:rPr>
              <a:t>2		Pružanje usluga savjetovanja osobama najudaljenijima od tržišta rada koje uključuje identifikaciju problema koji osobi otežavaju pristup zapošljavanju te pomoć pri rješavanju istih</a:t>
            </a:r>
            <a:r>
              <a:rPr lang="hr-HR" sz="1600" b="1" dirty="0">
                <a:solidFill>
                  <a:srgbClr val="C00000"/>
                </a:solidFill>
                <a:latin typeface="Calibri" panose="020F0502020204030204" pitchFamily="34" charset="0"/>
                <a:cs typeface="Myriad Pro Light SemiExt" charset="0"/>
              </a:rPr>
              <a:t>		</a:t>
            </a:r>
            <a:r>
              <a:rPr lang="vi-VN" sz="16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B.</a:t>
            </a:r>
            <a:r>
              <a:rPr lang="hr-HR" sz="16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r>
              <a:rPr lang="vi-VN" sz="1600" b="1" u="sng" dirty="0">
                <a:solidFill>
                  <a:srgbClr val="C00000"/>
                </a:solidFill>
                <a:latin typeface="Calibri" panose="020F0502020204030204" pitchFamily="34" charset="0"/>
              </a:rPr>
              <a:t>. Održana usluga savjetovanja osobama najudaljenijima od tržišta rada koje uključuje identifikaciju problema koji osobi otežavaju pristup zapošljavanju te pomoć pri rješavanju istih</a:t>
            </a:r>
            <a:r>
              <a:rPr lang="hr-HR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	    	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Popis pripadnika ciljane skupine koji su sudjelovali u usluzi savjetovanja </a:t>
            </a:r>
          </a:p>
          <a:p>
            <a:pPr marL="0" lvl="0" indent="0">
              <a:buNone/>
            </a:pPr>
            <a:r>
              <a:rPr lang="hr-HR" sz="900" dirty="0">
                <a:solidFill>
                  <a:prstClr val="black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Element 3	 	Uključivanje pripadnika ciljane skupine u aktivnosti razvoja poduzetničkih vještina i aktivnosti razvoja poslovnih ideja, uključujući i putem edukacije i/ili podrške poduzetničkih inkubatora (pružanje vrijednih znanja, iskustva i pomoći) i sl.		</a:t>
            </a:r>
            <a:r>
              <a:rPr lang="hr-HR" sz="1600" b="1" u="sng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</a:rPr>
              <a:t>B.7. Broj pripadnika ciljane skupine u aktivnosti razvoja poduzetničkih vještina i aktivnosti razvoja poslovnih ideja, uključujući i putem edukacije i/ili podrške poduzetničkih inkubatora (pružanje vrijednih znanja, iskustva i pomoći) i sl.</a:t>
            </a:r>
            <a:r>
              <a:rPr lang="hr-HR" sz="1600" u="sng" dirty="0">
                <a:solidFill>
                  <a:prstClr val="black"/>
                </a:solidFill>
                <a:latin typeface="Calibri" panose="020F0502020204030204" pitchFamily="34" charset="0"/>
              </a:rPr>
              <a:t>	 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 	Popis pripadnika ciljane skupine koji su sudjelovali u aktivnosti razvoja poduzetničkih vještina i aktivnosti razvoja poslovnih ideja</a:t>
            </a:r>
            <a:endParaRPr lang="hr-HR" sz="1400" dirty="0">
              <a:cs typeface="Myriad Pro Light SemiExt" charset="0"/>
            </a:endParaRPr>
          </a:p>
          <a:p>
            <a:pPr marL="0" indent="0">
              <a:buNone/>
            </a:pPr>
            <a:endParaRPr lang="hr-HR" sz="1050" dirty="0">
              <a:cs typeface="Myriad Pro Light SemiExt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Potrebno je odabrati minimalno dva neobavezna mjerljiva ishoda</a:t>
            </a:r>
          </a:p>
          <a:p>
            <a:pPr marL="0" indent="0" algn="just">
              <a:buNone/>
            </a:pPr>
            <a:endParaRPr lang="hr-H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dirty="0">
              <a:latin typeface="Calibri" panose="020F0502020204030204" pitchFamily="34" charset="0"/>
            </a:endParaRPr>
          </a:p>
        </p:txBody>
      </p:sp>
      <p:sp>
        <p:nvSpPr>
          <p:cNvPr id="10" name="Strelica udesno 9"/>
          <p:cNvSpPr/>
          <p:nvPr/>
        </p:nvSpPr>
        <p:spPr>
          <a:xfrm>
            <a:off x="1330278" y="756920"/>
            <a:ext cx="244602" cy="12115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 udesno 10"/>
          <p:cNvSpPr/>
          <p:nvPr/>
        </p:nvSpPr>
        <p:spPr>
          <a:xfrm>
            <a:off x="8002477" y="1975355"/>
            <a:ext cx="244602" cy="121158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 udesno 11"/>
          <p:cNvSpPr/>
          <p:nvPr/>
        </p:nvSpPr>
        <p:spPr>
          <a:xfrm>
            <a:off x="1344201" y="4296301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 udesno 12"/>
          <p:cNvSpPr/>
          <p:nvPr/>
        </p:nvSpPr>
        <p:spPr>
          <a:xfrm>
            <a:off x="4509089" y="4766630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 udesno 13"/>
          <p:cNvSpPr/>
          <p:nvPr/>
        </p:nvSpPr>
        <p:spPr>
          <a:xfrm>
            <a:off x="403669" y="5494202"/>
            <a:ext cx="244602" cy="121158"/>
          </a:xfrm>
          <a:prstGeom prst="rightArrow">
            <a:avLst/>
          </a:prstGeom>
          <a:solidFill>
            <a:srgbClr val="E88E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3" y="1466149"/>
            <a:ext cx="3413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trelica udesno 14"/>
          <p:cNvSpPr/>
          <p:nvPr/>
        </p:nvSpPr>
        <p:spPr>
          <a:xfrm>
            <a:off x="1325010" y="2845562"/>
            <a:ext cx="244602" cy="12115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udesno 15"/>
          <p:cNvSpPr/>
          <p:nvPr/>
        </p:nvSpPr>
        <p:spPr>
          <a:xfrm>
            <a:off x="403669" y="3339592"/>
            <a:ext cx="244602" cy="12115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desno 16"/>
          <p:cNvSpPr/>
          <p:nvPr/>
        </p:nvSpPr>
        <p:spPr>
          <a:xfrm>
            <a:off x="452025" y="3787267"/>
            <a:ext cx="244602" cy="121158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1509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517699"/>
            <a:ext cx="3818585" cy="652641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Mjerljivi ishodi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57577" y="1183219"/>
            <a:ext cx="7764759" cy="4217745"/>
          </a:xfrm>
        </p:spPr>
        <p:txBody>
          <a:bodyPr/>
          <a:lstStyle/>
          <a:p>
            <a:pPr marL="182563" indent="0">
              <a:buNone/>
            </a:pPr>
            <a:endParaRPr lang="hr-HR" sz="2000" b="1" dirty="0">
              <a:solidFill>
                <a:schemeClr val="accent2"/>
              </a:solidFill>
            </a:endParaRPr>
          </a:p>
          <a:p>
            <a:pPr marL="182563" indent="0">
              <a:buNone/>
            </a:pPr>
            <a:r>
              <a:rPr lang="hr-HR" sz="2000" b="1" dirty="0">
                <a:solidFill>
                  <a:schemeClr val="accent2"/>
                </a:solidFill>
              </a:rPr>
              <a:t>Napomena: </a:t>
            </a:r>
            <a:r>
              <a:rPr lang="hr-HR" sz="2000" b="1" dirty="0"/>
              <a:t>Obrazac 4. „Excel </a:t>
            </a:r>
            <a:r>
              <a:rPr lang="hr-HR" sz="2000" b="1" dirty="0" smtClean="0"/>
              <a:t>tablica </a:t>
            </a:r>
            <a:r>
              <a:rPr lang="hr-HR" sz="2000" b="1" dirty="0"/>
              <a:t>Mjerljivi </a:t>
            </a:r>
            <a:r>
              <a:rPr lang="hr-HR" sz="2000" b="1" dirty="0" smtClean="0"/>
              <a:t>ishodi” </a:t>
            </a:r>
            <a:r>
              <a:rPr lang="hr-HR" sz="2000" b="1" dirty="0"/>
              <a:t>je obavezan prilog koji se dostavlja uz projektni prijedlog, a pojašnjenja u navedenoj tablici je moguće dostaviti samo ako je ista dostavljena, a ima određenih propusta ili pogrešaka, dok nedostajanje obveznih dokumenata, uključujući i navedenu tablicu, rezultira isključenjem iz daljnjeg postupka.</a:t>
            </a:r>
            <a:endParaRPr lang="hr-HR" sz="16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dirty="0">
              <a:latin typeface="Calibri" panose="020F0502020204030204" pitchFamily="34" charset="0"/>
            </a:endParaRPr>
          </a:p>
        </p:txBody>
      </p:sp>
      <p:cxnSp>
        <p:nvCxnSpPr>
          <p:cNvPr id="5" name="Straight Connector 17"/>
          <p:cNvCxnSpPr/>
          <p:nvPr/>
        </p:nvCxnSpPr>
        <p:spPr>
          <a:xfrm>
            <a:off x="580041" y="1060612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80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359110" y="332233"/>
            <a:ext cx="4177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Sadržaj projektnog prijedloga</a:t>
            </a:r>
          </a:p>
        </p:txBody>
      </p:sp>
      <p:cxnSp>
        <p:nvCxnSpPr>
          <p:cNvPr id="6" name="Straight Connector 17"/>
          <p:cNvCxnSpPr/>
          <p:nvPr/>
        </p:nvCxnSpPr>
        <p:spPr>
          <a:xfrm>
            <a:off x="457200" y="801022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457200" y="917620"/>
            <a:ext cx="8133008" cy="555633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>
                <a:solidFill>
                  <a:prstClr val="black"/>
                </a:solidFill>
              </a:rPr>
              <a:t>Cjelovitom se smatra prijava koja sadrži sve popunjene prijavne obrasce i obvezne priloge kako slijedi: </a:t>
            </a:r>
          </a:p>
          <a:p>
            <a:pPr marL="0" indent="0">
              <a:spcBef>
                <a:spcPts val="600"/>
              </a:spcBef>
              <a:buNone/>
            </a:pPr>
            <a:endParaRPr lang="hr-HR" sz="3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A41568"/>
                </a:solidFill>
              </a:rPr>
              <a:t>1. Prijavni obrazac A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hr-HR" sz="1600" dirty="0">
                <a:solidFill>
                  <a:prstClr val="black"/>
                </a:solidFill>
              </a:rPr>
              <a:t>FORMAT: elektronička inačica u izvornom PDF formatu izvezenom iz ESIF MIS sustava i spremljena za službeno podnošenje sa zabilježenim datumom i vremenom kad je izvezena iz ESIF MIS sustava te ne smije biti spremljena kao skica. Elektronička inačica treba biti dostavljena na CD-R ili DVD-R</a:t>
            </a:r>
            <a:endParaRPr lang="hr-HR" sz="1600" b="1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>
                <a:solidFill>
                  <a:schemeClr val="accent1"/>
                </a:solidFill>
              </a:rPr>
              <a:t>2. Izjava prijavitelja o istinitosti podataka, izbjegavanju dvostrukog financiranja i ispunjavanju preduvjeta za sudjelovanje u postupku dodjele bespovratnih sredstava i Izjava o partnerstvu (Obrazac 2.)</a:t>
            </a:r>
            <a:r>
              <a:rPr lang="hr-HR" sz="1600" b="1" dirty="0">
                <a:solidFill>
                  <a:srgbClr val="DB52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pl-PL" sz="1600" dirty="0"/>
              <a:t>ne starija </a:t>
            </a:r>
            <a:r>
              <a:rPr lang="pl-PL" sz="1600" b="1" dirty="0"/>
              <a:t>od 45 dana </a:t>
            </a:r>
            <a:r>
              <a:rPr lang="pl-PL" sz="1600" dirty="0"/>
              <a:t>od dana podnošenja projektnog prijedloga</a:t>
            </a:r>
            <a:endParaRPr lang="hr-HR" sz="1600" dirty="0"/>
          </a:p>
          <a:p>
            <a:pPr marL="0" indent="0">
              <a:buNone/>
            </a:pPr>
            <a:r>
              <a:rPr lang="hr-HR" sz="1600" dirty="0">
                <a:solidFill>
                  <a:prstClr val="black"/>
                </a:solidFill>
              </a:rPr>
              <a:t>FORMAT: originalna papirnata verzija datirana, potpisana od ovlaštene osobe i ovjerena službenim pečatom organizacije </a:t>
            </a:r>
            <a:r>
              <a:rPr lang="hr-HR" sz="1600" dirty="0">
                <a:ea typeface="Droid Sans Fallback"/>
                <a:cs typeface="Times New Roman"/>
              </a:rPr>
              <a:t>te elektronička preslika dokumenta. Elektronička inačica treba biti dostavljena na CD-R ili DVD-R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C00000"/>
                </a:solidFill>
              </a:rPr>
              <a:t>3. Izjava partnera o istinitosti podataka, izbjegavanju dvostrukog financiranja i ispunjavanju preduvjeta za sudjelovanje u postupku dodjele bespovratnih sredstava i Izjava o partnerstvu (Obrazac 3) </a:t>
            </a:r>
            <a:r>
              <a:rPr lang="hr-H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</a:t>
            </a:r>
            <a:r>
              <a:rPr lang="pl-PL" sz="1600" dirty="0">
                <a:solidFill>
                  <a:prstClr val="black"/>
                </a:solidFill>
              </a:rPr>
              <a:t>ne starija </a:t>
            </a:r>
            <a:r>
              <a:rPr lang="pl-PL" sz="1600" b="1" dirty="0">
                <a:solidFill>
                  <a:prstClr val="black"/>
                </a:solidFill>
              </a:rPr>
              <a:t>od 45 dana </a:t>
            </a:r>
            <a:r>
              <a:rPr lang="pl-PL" sz="1600" dirty="0">
                <a:solidFill>
                  <a:prstClr val="black"/>
                </a:solidFill>
              </a:rPr>
              <a:t>od dana podnošenja projektnog prijedloga.</a:t>
            </a:r>
            <a:r>
              <a:rPr lang="hr-HR" sz="1600" b="1" dirty="0">
                <a:solidFill>
                  <a:prstClr val="black"/>
                </a:solidFill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Za svakog partnera potrebno je dostaviti zasebnu izjavu. </a:t>
            </a:r>
            <a:endParaRPr lang="hr-HR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hr-HR" sz="1600" dirty="0">
                <a:solidFill>
                  <a:prstClr val="black"/>
                </a:solidFill>
              </a:rPr>
              <a:t>FORMAT: </a:t>
            </a:r>
            <a:r>
              <a:rPr lang="hr-HR" sz="1600" dirty="0">
                <a:solidFill>
                  <a:prstClr val="black"/>
                </a:solidFill>
                <a:ea typeface="Droid Sans Fallback"/>
                <a:cs typeface="Times New Roman"/>
              </a:rPr>
              <a:t>originalna papirnata inačica Izjave datirana, potpisana od ovlaštene osobe i ovjerena službenim pečatom organizacije te elektronička preslika dokumenta. Elektronička inačica treba biti dostavljena na CD-R ili DVD-R.</a:t>
            </a:r>
            <a:endParaRPr lang="hr-HR" sz="1600" b="1" dirty="0">
              <a:solidFill>
                <a:srgbClr val="DB5282"/>
              </a:solidFill>
            </a:endParaRPr>
          </a:p>
          <a:p>
            <a:pPr marL="0" indent="0">
              <a:buNone/>
            </a:pPr>
            <a:endParaRPr lang="hr-HR" sz="1600" dirty="0">
              <a:ea typeface="Droid Sans Fallback"/>
              <a:cs typeface="Times New Roman"/>
            </a:endParaRPr>
          </a:p>
          <a:p>
            <a:endParaRPr lang="hr-HR" b="1" dirty="0">
              <a:solidFill>
                <a:prstClr val="black"/>
              </a:solidFill>
              <a:cs typeface="Times New Roman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359110" y="372614"/>
            <a:ext cx="4177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Sadržaj projektnog prijedloga</a:t>
            </a:r>
          </a:p>
        </p:txBody>
      </p:sp>
      <p:cxnSp>
        <p:nvCxnSpPr>
          <p:cNvPr id="6" name="Straight Connector 17"/>
          <p:cNvCxnSpPr/>
          <p:nvPr/>
        </p:nvCxnSpPr>
        <p:spPr>
          <a:xfrm>
            <a:off x="457200" y="904053"/>
            <a:ext cx="2565400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457200" y="907273"/>
            <a:ext cx="8133008" cy="544201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E88E31"/>
                </a:solidFill>
              </a:rPr>
              <a:t>4. Potvrda Ministarstva financija/Porezne uprave da subjekt nema duga po osnovi javnih davanja o kojima Porezna uprava vodi službenu evidenciju</a:t>
            </a:r>
            <a:r>
              <a:rPr lang="hr-HR" sz="1600" dirty="0">
                <a:solidFill>
                  <a:srgbClr val="E88E31"/>
                </a:solidFill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(ne starija od 30 dana od dana podnošenja projektnog prijedloga). Potrebno dostaviti za prijavitelja i svakog projektnog partnera, osim obveznih partnera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>
                <a:solidFill>
                  <a:prstClr val="black"/>
                </a:solidFill>
              </a:rPr>
              <a:t>FORMAT: elektronička preslika dokumenta </a:t>
            </a:r>
            <a:r>
              <a:rPr lang="pt-BR" sz="1600" dirty="0">
                <a:solidFill>
                  <a:prstClr val="black"/>
                </a:solidFill>
              </a:rPr>
              <a:t>dostavljena na CD-R ili DVD-R</a:t>
            </a:r>
            <a:r>
              <a:rPr lang="hr-HR" sz="1600" dirty="0">
                <a:solidFill>
                  <a:prstClr val="black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>
                <a:solidFill>
                  <a:schemeClr val="accent5">
                    <a:lumMod val="75000"/>
                  </a:schemeClr>
                </a:solidFill>
              </a:rPr>
              <a:t>5. Popunjena Excel tablica „Mjerljivi ishodi“ (Obrazac 4)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>
                <a:solidFill>
                  <a:prstClr val="black"/>
                </a:solidFill>
              </a:rPr>
              <a:t>FORMAT: Excel tablica dostavljena na CD-R ili DVD-R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vi-VN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  <a:r>
              <a:rPr lang="vi-VN" sz="16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vi-VN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Dokaz o usklađenosti statuta udruge sa Zakonom o udrugama</a:t>
            </a:r>
            <a:r>
              <a:rPr lang="vi-VN" sz="1600" dirty="0">
                <a:solidFill>
                  <a:prstClr val="black"/>
                </a:solidFill>
                <a:latin typeface="Calibri" panose="020F0502020204030204" pitchFamily="34" charset="0"/>
              </a:rPr>
              <a:t> (ako je primjenjivo)</a:t>
            </a:r>
            <a:r>
              <a:rPr lang="hr-HR" sz="1600" dirty="0">
                <a:solidFill>
                  <a:prstClr val="black"/>
                </a:solidFill>
                <a:latin typeface="Calibri" panose="020F0502020204030204" pitchFamily="34" charset="0"/>
              </a:rPr>
              <a:t> Ako </a:t>
            </a:r>
            <a:r>
              <a:rPr lang="hr-HR" sz="1600" dirty="0"/>
              <a:t>elektronička baza Registra udruga ne sadrži dokaz o usklađenosti statuta udruge sa Zakonom o udrugama, navedeni dokument je potrebno dostaviti u sklopu prijave. Ako je udruga u svrhu usklađivanja statuta sa Zakonom o udrugama podnijela zahtjev za upis promjena nadležnom uredu državne uprave, a postupak pred nadležnim uredom nije dovršen, prilaže presliku dokaza o podnesenom zahtjevu za usklađivanjem statuta sa zakonom ako isti nije vidljiv odnosno dostupan u Registru.</a:t>
            </a:r>
            <a:endParaRPr lang="hr-H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>
                <a:solidFill>
                  <a:srgbClr val="00000A"/>
                </a:solidFill>
                <a:ea typeface="Droid Sans Fallback"/>
                <a:cs typeface="Times New Roman"/>
              </a:rPr>
              <a:t>FORMAT (ako je primjenjivo): elektronička preslika dokumenta dostavljena na CD-R ili DVD-R.</a:t>
            </a:r>
            <a:endParaRPr lang="hr-HR" sz="1600" dirty="0">
              <a:solidFill>
                <a:prstClr val="black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>
                <a:solidFill>
                  <a:srgbClr val="149A4B"/>
                </a:solidFill>
              </a:rPr>
              <a:t>7. Dokumenti iz kojih je razvidno ispunjavanje odredbi </a:t>
            </a:r>
            <a:r>
              <a:rPr lang="pl-PL" sz="1600" b="1" dirty="0">
                <a:solidFill>
                  <a:srgbClr val="149A4B"/>
                </a:solidFill>
              </a:rPr>
              <a:t>iz točke 2.2.1, odnosno 2.2.2 </a:t>
            </a:r>
            <a:r>
              <a:rPr lang="hr-HR" sz="1600" b="1" dirty="0">
                <a:solidFill>
                  <a:srgbClr val="149A4B"/>
                </a:solidFill>
              </a:rPr>
              <a:t>Poziva za prijavitelja i sve partnere ovisno o vrsti pravne osobe</a:t>
            </a:r>
            <a:endParaRPr lang="hr-HR" sz="1600" dirty="0">
              <a:solidFill>
                <a:srgbClr val="149A4B"/>
              </a:solidFill>
            </a:endParaRPr>
          </a:p>
          <a:p>
            <a:pPr marL="0" indent="0">
              <a:buNone/>
            </a:pPr>
            <a:r>
              <a:rPr lang="hr-HR" sz="1600" dirty="0"/>
              <a:t>FORMAT (ako je primjenjivo): elektronička preslika dokumenta/ata.</a:t>
            </a:r>
          </a:p>
          <a:p>
            <a:pPr marL="0" indent="0">
              <a:lnSpc>
                <a:spcPct val="80000"/>
              </a:lnSpc>
              <a:buClr>
                <a:srgbClr val="DB5282"/>
              </a:buClr>
              <a:buNone/>
            </a:pPr>
            <a:endParaRPr lang="hr-HR" sz="1800" i="1" dirty="0"/>
          </a:p>
          <a:p>
            <a:pPr marL="0" indent="0">
              <a:spcBef>
                <a:spcPts val="600"/>
              </a:spcBef>
              <a:buNone/>
            </a:pPr>
            <a:endParaRPr lang="hr-HR" sz="1800" b="1" dirty="0">
              <a:solidFill>
                <a:srgbClr val="A41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1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554038" y="661014"/>
            <a:ext cx="2931284" cy="1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480976" y="201623"/>
            <a:ext cx="3490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Administrativna provjera</a:t>
            </a:r>
          </a:p>
        </p:txBody>
      </p:sp>
      <p:graphicFrame>
        <p:nvGraphicFramePr>
          <p:cNvPr id="7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201489"/>
              </p:ext>
            </p:extLst>
          </p:nvPr>
        </p:nvGraphicFramePr>
        <p:xfrm>
          <a:off x="231819" y="734914"/>
          <a:ext cx="8654603" cy="542447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83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19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15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7672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solidFill>
                          <a:srgbClr val="DB5282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Uvjeti za registraciju i administrativnu provjeru</a:t>
                      </a:r>
                      <a:endParaRPr lang="hr-HR" sz="1600" b="1" dirty="0">
                        <a:solidFill>
                          <a:srgbClr val="DB5282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+mn-lt"/>
                        </a:rPr>
                        <a:t>Mogućnost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+mn-lt"/>
                        </a:rPr>
                        <a:t>traženja zahtjeva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+mn-lt"/>
                        </a:rPr>
                        <a:t>za pojašnjenjima</a:t>
                      </a:r>
                      <a:endParaRPr lang="hr-HR" sz="1800" b="1" dirty="0">
                        <a:solidFill>
                          <a:srgbClr val="DB5282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79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</a:rPr>
                        <a:t>Zaprimljeni prijavni paket/omotnica je zatvoren.</a:t>
                      </a:r>
                      <a:endParaRPr lang="hr-HR" sz="14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NE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60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2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</a:rPr>
                        <a:t>Na zaprimljenom prijavnom paketu/omotnici naznačeni su naziv i adresa prijavitelja.</a:t>
                      </a:r>
                      <a:endParaRPr lang="hr-HR" sz="14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DA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12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3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</a:rPr>
                        <a:t>Na zaprimljenom prijavnom paketu/omotnici naznačen je naziv i pravilni </a:t>
                      </a:r>
                      <a:r>
                        <a:rPr lang="hr-HR" sz="1400" dirty="0" err="1">
                          <a:effectLst/>
                          <a:latin typeface="+mn-lt"/>
                        </a:rPr>
                        <a:t>ref</a:t>
                      </a:r>
                      <a:r>
                        <a:rPr lang="hr-HR" sz="1400" dirty="0">
                          <a:effectLst/>
                          <a:latin typeface="+mn-lt"/>
                        </a:rPr>
                        <a:t>. broj Poziva.</a:t>
                      </a: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DA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79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4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</a:rPr>
                        <a:t>Prijavni paket/omotnica predan je nakon objave Poziva te u dan i vrijeme predaje Poziv nije bio zatvoren ili obustavljen.</a:t>
                      </a: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NE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9786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5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 zaprimljenom prijavnom paketu/omotnici ili potvrdi primitka projektnog prijedloga zabilježen je datum i točno vrijeme (sat i minute) podnošenja projektnog prijedloga.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DA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212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6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Projektni prijedlog predan je na propisanom mediju i u propisanom formatu</a:t>
                      </a:r>
                      <a:r>
                        <a:rPr lang="hr-HR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.</a:t>
                      </a:r>
                      <a:endParaRPr lang="pl-PL" sz="14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DA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79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7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.</a:t>
                      </a:r>
                      <a:endParaRPr lang="hr-HR" sz="18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Projektni prijedlog istovjetan je u svim dostavljenim medijskim formatima (u elektronskoj i papirnatoj verziji pripadajućeg obrasca) gdje su zatražene obje inačice (papirnata i elektronička).</a:t>
                      </a: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DA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79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8.</a:t>
                      </a: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Projektni prijedlog ispunjen je na ispravnim obrascima.</a:t>
                      </a: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DA</a:t>
                      </a: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79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9</a:t>
                      </a:r>
                      <a:r>
                        <a:rPr lang="hr-HR" sz="18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.</a:t>
                      </a: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  <a:ea typeface="Droid Sans Fallback"/>
                          <a:cs typeface="Calibri"/>
                        </a:rPr>
                        <a:t>Projektni prijedlog sadrži sve obvezne priloge i prateće dokumente uključujući potpisane i ovjerene izjave prijavitelja/partnera. Gdje je to predviđeno, dokumenti su potpisani od ovlaštene osobe u mandatu i ovjereni službenim pečatom organizacije.</a:t>
                      </a:r>
                      <a:endParaRPr lang="hr-HR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DA</a:t>
                      </a: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49965" y="803617"/>
            <a:ext cx="4234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Procjena kvalitete</a:t>
            </a:r>
          </a:p>
        </p:txBody>
      </p:sp>
      <p:cxnSp>
        <p:nvCxnSpPr>
          <p:cNvPr id="8" name="Straight Connector 12"/>
          <p:cNvCxnSpPr/>
          <p:nvPr/>
        </p:nvCxnSpPr>
        <p:spPr>
          <a:xfrm flipV="1">
            <a:off x="549965" y="1306532"/>
            <a:ext cx="2785663" cy="1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ravokutnik 9"/>
          <p:cNvSpPr/>
          <p:nvPr/>
        </p:nvSpPr>
        <p:spPr>
          <a:xfrm>
            <a:off x="549965" y="1624146"/>
            <a:ext cx="65849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Odbor za odabir projekata (OOP)</a:t>
            </a:r>
          </a:p>
          <a:p>
            <a:pPr marL="285750" indent="-28575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dirty="0">
                <a:cs typeface="Calibri"/>
              </a:rPr>
              <a:t>vrši ocjenjivanje projektnih prijedloga prema kriterijima odabira (KO) </a:t>
            </a:r>
          </a:p>
          <a:p>
            <a:pPr marL="285750" indent="-28575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dirty="0">
                <a:cs typeface="Calibri"/>
              </a:rPr>
              <a:t>provodi provjeru prihvatljivosti prijavitelja i partnera</a:t>
            </a:r>
          </a:p>
          <a:p>
            <a:pPr marL="285750" indent="-285750">
              <a:buClr>
                <a:srgbClr val="DB5282"/>
              </a:buClr>
              <a:buFont typeface="Arial" panose="020B0604020202020204" pitchFamily="34" charset="0"/>
              <a:buChar char="•"/>
            </a:pPr>
            <a:r>
              <a:rPr lang="hr-HR" dirty="0">
                <a:cs typeface="Calibri"/>
              </a:rPr>
              <a:t>provodi provjeru prihvatljivosti projekta, ciljeva projekta i projektnih aktivnosti</a:t>
            </a:r>
          </a:p>
          <a:p>
            <a:pPr marL="0" indent="0">
              <a:buNone/>
            </a:pPr>
            <a:endParaRPr lang="hr-HR" dirty="0">
              <a:cs typeface="Calibri"/>
            </a:endParaRPr>
          </a:p>
          <a:p>
            <a:pPr marL="0" indent="0">
              <a:buNone/>
            </a:pPr>
            <a:endParaRPr lang="hr-HR" dirty="0">
              <a:cs typeface="Calibri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149A4B"/>
                </a:solidFill>
                <a:cs typeface="Calibri"/>
              </a:rPr>
              <a:t>HZZ, nadležno PT2: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cs typeface="Calibri"/>
              </a:rPr>
              <a:t>provodi provjeru prihvatljivosti izdataka, ako je potrebno ispravlja predloženi proračun projektnog prijedloga, uklanjajući neprihvatljive izdatke</a:t>
            </a:r>
          </a:p>
        </p:txBody>
      </p:sp>
    </p:spTree>
    <p:extLst>
      <p:ext uri="{BB962C8B-B14F-4D97-AF65-F5344CB8AC3E}">
        <p14:creationId xmlns:p14="http://schemas.microsoft.com/office/powerpoint/2010/main" val="37824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51183" cy="510973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Kriteriji odabira i pitanja za kvalitativnu procjenu</a:t>
            </a:r>
          </a:p>
        </p:txBody>
      </p:sp>
      <p:cxnSp>
        <p:nvCxnSpPr>
          <p:cNvPr id="5" name="Straight Connector 12"/>
          <p:cNvCxnSpPr/>
          <p:nvPr/>
        </p:nvCxnSpPr>
        <p:spPr>
          <a:xfrm flipV="1">
            <a:off x="549964" y="785611"/>
            <a:ext cx="2785663" cy="1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783918"/>
              </p:ext>
            </p:extLst>
          </p:nvPr>
        </p:nvGraphicFramePr>
        <p:xfrm>
          <a:off x="96663" y="1168967"/>
          <a:ext cx="8918548" cy="451061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69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358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3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465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hr-HR" sz="1600" dirty="0">
                          <a:latin typeface="+mn-lt"/>
                        </a:rPr>
                        <a:t>Jesu li ciljevi, očekivani rezultati i pokazatelji projektnog prijedloga u skladu s ciljevima, rezultatima i pokazateljima operacije kako je to zahtijevano ovim Uputama za prijavitelje?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20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875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2.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vi-VN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 kojoj mjeri su predložene aktivnosti i ciljevi projekta usklađeni s nacionalnim propisima i propisima EU te doprinose nacionalnim strateškim dokumentima i dokumentima EU (strategije, smjernice, akcijski planovi, programi) za odgovarajuća sektorska područja? </a:t>
                      </a:r>
                      <a:endParaRPr lang="hr-HR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10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65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3.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n-lt"/>
                        </a:rPr>
                        <a:t>U kojoj su mjeri predložene aktivnosti projekta u skladu s potrebama ciljanih skupina na regionalnoj i lokalnoj razini, odnosno u kojoj mjeri obrazlaže projektni prijedlog očekivanu korist koju će one imati od intervencije?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10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5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4.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n-lt"/>
                        </a:rPr>
                        <a:t>Je li postupak odabira članova ciljanih skupina jasno opisan i izvediv te je li ciljana skupina u skladu sa ciljanim skupinama specifičnog cilja OP ULJP-a?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10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5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5.</a:t>
                      </a: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Projekt jasno prikazuje analizu stanja na nacionalnoj/regionalnoj/lokalnoj razini i način na koji se projektom doprinosi rješavanju postojećih problema i potreba.</a:t>
                      </a: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5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147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6.</a:t>
                      </a: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Calibri" panose="020F0502020204030204" pitchFamily="34" charset="0"/>
                        </a:rPr>
                        <a:t>Projekt na izvediv način jasno opisuje elemente intervencijske logike,  učinkovitosti plana projekta i raspodjele zadataka i odgovornosti između partnera.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marL="0" indent="0" algn="ctr">
                        <a:lnSpc>
                          <a:spcPct val="8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10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812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51183" cy="510973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Kriteriji odabira i pitanja za kvalitativnu procjenu</a:t>
            </a:r>
          </a:p>
        </p:txBody>
      </p:sp>
      <p:cxnSp>
        <p:nvCxnSpPr>
          <p:cNvPr id="5" name="Straight Connector 12"/>
          <p:cNvCxnSpPr/>
          <p:nvPr/>
        </p:nvCxnSpPr>
        <p:spPr>
          <a:xfrm flipV="1">
            <a:off x="549964" y="785611"/>
            <a:ext cx="2785663" cy="1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74730"/>
              </p:ext>
            </p:extLst>
          </p:nvPr>
        </p:nvGraphicFramePr>
        <p:xfrm>
          <a:off x="96663" y="849113"/>
          <a:ext cx="8918548" cy="521608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69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358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3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938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7.</a:t>
                      </a: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Provode li se projektne aktivnosti u županijama s visokim postotkom neaktivnih mladih koji su izašli iz sustava obrazovanja (15-29) sukladno Analizi stanja i preporuka za razvoj daljnjih aktivnosti za osobe u NEET statusu (tablica br. 28.)?</a:t>
                      </a: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5 bodova</a:t>
                      </a: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546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8.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hr-HR" sz="1600" dirty="0">
                          <a:latin typeface="+mn-lt"/>
                        </a:rPr>
                        <a:t>Uključuje li prijedlog, i u kojoj mjeri, konkretne mjere za buduće umnožavanje (repliciranje – ponavljanje sličnih aktivnosti koje su usmjerene na druge ciljane skupine ili se odvijaju na drugim zemljopisnim područjima, proširenje razmjene informacija) projektnih rezultata/aktivnosti? 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10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878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9.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vi-VN" sz="1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Planirane aktivnosti i ciljevi projekta doprinose postizanju horizontalnih ciljeva OPULJP-a, odnosno ciljeva u vezi održivog razvoja i zaštite okoliša, ravnopravnosti spolova, borbe protiv diskriminacije.</a:t>
                      </a:r>
                      <a:endParaRPr lang="hr-HR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10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8789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10.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latin typeface="Calibri" panose="020F0502020204030204" pitchFamily="34" charset="0"/>
                        </a:rPr>
                        <a:t>Raspolažu li prijavitelj i partner(i) operativnim, i financijskim kapacitetima za provedbu aktivnosti. Za maksimalnu ocjenu prijavitelj također mora imati iskustvo u radu s NEET-ovcima.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10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11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11.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latin typeface="+mn-lt"/>
                        </a:rPr>
                        <a:t>Je li u projektnom prijedlogu proračun kvalitetno povezan s projektnim elementima?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5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728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12.</a:t>
                      </a: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Plan proračuna je realan i izvediv te su stavke troškova nužne za ostvarenje rezultata projekta sukladno sljedeća tri kriterija:</a:t>
                      </a:r>
                      <a:r>
                        <a:rPr lang="hr-HR" sz="1600" baseline="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 načelu ekonomičnosti, načelu učinkovitosti i načelu djelotvornosti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5 bodova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272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  <a:p>
                      <a:pPr algn="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UKUPNO</a:t>
                      </a:r>
                    </a:p>
                  </a:txBody>
                  <a:tcPr marL="108000" marR="180000" marT="46800" marB="46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Droid Sans Fallback"/>
                          <a:cs typeface="Calibri"/>
                        </a:rPr>
                        <a:t>110 BODOVA</a:t>
                      </a:r>
                    </a:p>
                  </a:txBody>
                  <a:tcPr marL="108000" marR="180000" marT="46800" marB="468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aobljeni pravokutnik 6"/>
          <p:cNvSpPr/>
          <p:nvPr/>
        </p:nvSpPr>
        <p:spPr>
          <a:xfrm>
            <a:off x="708078" y="6065196"/>
            <a:ext cx="7560159" cy="275897"/>
          </a:xfrm>
          <a:prstGeom prst="roundRect">
            <a:avLst/>
          </a:prstGeom>
          <a:solidFill>
            <a:srgbClr val="E88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</a:rPr>
              <a:t>MINIMALAN BROJ BODOVA KOJI JE POTREBNO OSTVARITI JE 88!</a:t>
            </a:r>
          </a:p>
        </p:txBody>
      </p:sp>
    </p:spTree>
    <p:extLst>
      <p:ext uri="{BB962C8B-B14F-4D97-AF65-F5344CB8AC3E}">
        <p14:creationId xmlns:p14="http://schemas.microsoft.com/office/powerpoint/2010/main" val="380242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75300"/>
            <a:ext cx="3702676" cy="575367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Odluka o financiranju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41867"/>
            <a:ext cx="6948152" cy="3628623"/>
          </a:xfrm>
        </p:spPr>
        <p:txBody>
          <a:bodyPr/>
          <a:lstStyle/>
          <a:p>
            <a:pPr marL="0" indent="0">
              <a:buNone/>
            </a:pPr>
            <a:r>
              <a:rPr lang="vi-VN" sz="1800" dirty="0">
                <a:latin typeface="Calibri" panose="020F0502020204030204" pitchFamily="34" charset="0"/>
              </a:rPr>
              <a:t>Donosi </a:t>
            </a:r>
            <a:r>
              <a:rPr lang="vi-VN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ministar rada i mirovinskoga sustava</a:t>
            </a:r>
            <a:r>
              <a:rPr lang="vi-VN" sz="1800" dirty="0">
                <a:latin typeface="Calibri" panose="020F0502020204030204" pitchFamily="34" charset="0"/>
              </a:rPr>
              <a:t>:</a:t>
            </a:r>
          </a:p>
          <a:p>
            <a:endParaRPr lang="vi-VN" sz="1800" dirty="0">
              <a:latin typeface="Calibri" panose="020F0502020204030204" pitchFamily="34" charset="0"/>
            </a:endParaRPr>
          </a:p>
          <a:p>
            <a:pPr>
              <a:buFont typeface="+mj-lt"/>
              <a:buAutoNum type="alphaLcParenR"/>
            </a:pPr>
            <a:r>
              <a:rPr lang="vi-VN" sz="1800" dirty="0">
                <a:latin typeface="Calibri" panose="020F0502020204030204" pitchFamily="34" charset="0"/>
              </a:rPr>
              <a:t>posebno za svaki projektni prijedlog i to po završetku postupka dodjele za svaki pojedini projektni prijedlog koji je uspješno prošao sve prethodne </a:t>
            </a:r>
            <a:r>
              <a:rPr lang="hr-HR" sz="1800" dirty="0">
                <a:latin typeface="Calibri" panose="020F0502020204030204" pitchFamily="34" charset="0"/>
              </a:rPr>
              <a:t>dijelove</a:t>
            </a:r>
            <a:r>
              <a:rPr lang="vi-VN" sz="1800" dirty="0">
                <a:latin typeface="Calibri" panose="020F0502020204030204" pitchFamily="34" charset="0"/>
              </a:rPr>
              <a:t> postupka</a:t>
            </a:r>
            <a:r>
              <a:rPr lang="hr-HR" sz="1800" dirty="0">
                <a:latin typeface="Calibri" panose="020F0502020204030204" pitchFamily="34" charset="0"/>
              </a:rPr>
              <a:t> dodjele</a:t>
            </a:r>
            <a:r>
              <a:rPr lang="vi-VN" sz="1800" dirty="0">
                <a:latin typeface="Calibri" panose="020F0502020204030204" pitchFamily="34" charset="0"/>
              </a:rPr>
              <a:t>; ili </a:t>
            </a:r>
          </a:p>
          <a:p>
            <a:pPr>
              <a:buFont typeface="+mj-lt"/>
              <a:buAutoNum type="alphaLcParenR"/>
            </a:pPr>
            <a:endParaRPr lang="vi-VN" sz="1800" dirty="0">
              <a:latin typeface="Calibri" panose="020F0502020204030204" pitchFamily="34" charset="0"/>
            </a:endParaRPr>
          </a:p>
          <a:p>
            <a:pPr>
              <a:buFont typeface="+mj-lt"/>
              <a:buAutoNum type="alphaLcParenR"/>
            </a:pPr>
            <a:r>
              <a:rPr lang="vi-VN" sz="1800" dirty="0">
                <a:latin typeface="Calibri" panose="020F0502020204030204" pitchFamily="34" charset="0"/>
              </a:rPr>
              <a:t>skupno za određeni broj projektnih prijedloga po završetku postupka dodjele za svaki takav pojedini projektni prijedlog koji je uspješno </a:t>
            </a:r>
            <a:r>
              <a:rPr lang="vi-VN" sz="1800" b="1" dirty="0">
                <a:solidFill>
                  <a:srgbClr val="A41568"/>
                </a:solidFill>
                <a:latin typeface="Calibri" panose="020F0502020204030204" pitchFamily="34" charset="0"/>
              </a:rPr>
              <a:t>prošao sve prethodne </a:t>
            </a:r>
            <a:r>
              <a:rPr lang="hr-HR" sz="1800" b="1" dirty="0">
                <a:solidFill>
                  <a:srgbClr val="A41568"/>
                </a:solidFill>
                <a:latin typeface="Calibri" panose="020F0502020204030204" pitchFamily="34" charset="0"/>
              </a:rPr>
              <a:t>dijelove</a:t>
            </a:r>
            <a:r>
              <a:rPr lang="vi-VN" sz="1800" b="1" dirty="0">
                <a:solidFill>
                  <a:srgbClr val="A41568"/>
                </a:solidFill>
                <a:latin typeface="Calibri" panose="020F0502020204030204" pitchFamily="34" charset="0"/>
              </a:rPr>
              <a:t> postupka dodjele</a:t>
            </a:r>
            <a:r>
              <a:rPr lang="vi-VN" sz="18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vi-VN" dirty="0"/>
          </a:p>
          <a:p>
            <a:endParaRPr lang="hr-HR" dirty="0"/>
          </a:p>
        </p:txBody>
      </p:sp>
      <p:cxnSp>
        <p:nvCxnSpPr>
          <p:cNvPr id="5" name="Straight Connector 12"/>
          <p:cNvCxnSpPr/>
          <p:nvPr/>
        </p:nvCxnSpPr>
        <p:spPr>
          <a:xfrm flipV="1">
            <a:off x="549965" y="1183510"/>
            <a:ext cx="3313697" cy="2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85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6" y="1532850"/>
            <a:ext cx="6528445" cy="491456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7616"/>
            <a:ext cx="3702676" cy="575367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Dodatna pojašnjenja</a:t>
            </a:r>
          </a:p>
        </p:txBody>
      </p:sp>
      <p:cxnSp>
        <p:nvCxnSpPr>
          <p:cNvPr id="5" name="Straight Connector 12"/>
          <p:cNvCxnSpPr/>
          <p:nvPr/>
        </p:nvCxnSpPr>
        <p:spPr>
          <a:xfrm flipV="1">
            <a:off x="549964" y="962983"/>
            <a:ext cx="3313697" cy="2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ravokutnik 3"/>
          <p:cNvSpPr/>
          <p:nvPr/>
        </p:nvSpPr>
        <p:spPr>
          <a:xfrm>
            <a:off x="735126" y="1533812"/>
            <a:ext cx="3953067" cy="2316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Posredničko tijelo razine 2, Ured za financiranje i ugovaranje projekata EU, Hrvatskog zavoda za zapošljavanje </a:t>
            </a:r>
            <a:r>
              <a:rPr lang="hr-HR" b="1" dirty="0">
                <a:solidFill>
                  <a:schemeClr val="accent4">
                    <a:lumMod val="75000"/>
                  </a:schemeClr>
                </a:solidFill>
              </a:rPr>
              <a:t>može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 od prijavitelja zatražiti pojašnjenja u bilo kojoj fazi tijekom postupka dodjele.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735125" y="3863674"/>
            <a:ext cx="3953068" cy="2401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Prijavitelji su 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obvezni postupiti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 u skladu sa zahtjevom Hrvatskog zavoda za zapošljavanje </a:t>
            </a:r>
            <a:r>
              <a:rPr lang="vi-VN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u za to određenom roku</a:t>
            </a:r>
            <a:r>
              <a:rPr lang="vi-VN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, u protivnom se njihov projektni prijedlog može isključiti iz postupka dodjele.</a:t>
            </a:r>
            <a:endParaRPr lang="hr-HR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Ravni poveznik 18"/>
          <p:cNvCxnSpPr/>
          <p:nvPr/>
        </p:nvCxnSpPr>
        <p:spPr>
          <a:xfrm flipH="1" flipV="1">
            <a:off x="4253346" y="3261360"/>
            <a:ext cx="434847" cy="256032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ka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48" y="4450079"/>
            <a:ext cx="2183452" cy="240791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99632" cy="1143000"/>
          </a:xfrm>
        </p:spPr>
        <p:txBody>
          <a:bodyPr/>
          <a:lstStyle/>
          <a:p>
            <a:pPr algn="l"/>
            <a:r>
              <a:rPr lang="hr-HR" sz="3200" dirty="0">
                <a:latin typeface="Myriad Pro Light SemiExt" charset="0"/>
                <a:cs typeface="Myriad Pro Light SemiExt" charset="0"/>
              </a:rPr>
              <a:t>Inicijativa za zapošljavanje mladih (IZM)</a:t>
            </a:r>
          </a:p>
        </p:txBody>
      </p:sp>
      <p:sp>
        <p:nvSpPr>
          <p:cNvPr id="8" name="Elipsa 7"/>
          <p:cNvSpPr/>
          <p:nvPr/>
        </p:nvSpPr>
        <p:spPr>
          <a:xfrm>
            <a:off x="188976" y="1682495"/>
            <a:ext cx="4247388" cy="17434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>
                <a:solidFill>
                  <a:schemeClr val="tx1"/>
                </a:solidFill>
              </a:rPr>
              <a:t>Ovaj Poziv financira se iz sredstava </a:t>
            </a:r>
            <a:r>
              <a:rPr lang="hr-HR" b="1" dirty="0">
                <a:solidFill>
                  <a:schemeClr val="tx1"/>
                </a:solidFill>
              </a:rPr>
              <a:t>Inicijative za zapošljavanje mladih </a:t>
            </a:r>
            <a:r>
              <a:rPr lang="hr-HR" dirty="0">
                <a:solidFill>
                  <a:schemeClr val="tx1"/>
                </a:solidFill>
              </a:rPr>
              <a:t>iz koje je u okviru</a:t>
            </a:r>
            <a:r>
              <a:rPr lang="hr-HR" b="1" dirty="0">
                <a:solidFill>
                  <a:schemeClr val="tx1"/>
                </a:solidFill>
              </a:rPr>
              <a:t> OP ULJP-a </a:t>
            </a:r>
            <a:r>
              <a:rPr lang="hr-HR" dirty="0">
                <a:solidFill>
                  <a:schemeClr val="tx1"/>
                </a:solidFill>
              </a:rPr>
              <a:t>za</a:t>
            </a:r>
            <a:r>
              <a:rPr lang="hr-HR" b="1" dirty="0">
                <a:solidFill>
                  <a:schemeClr val="tx1"/>
                </a:solidFill>
              </a:rPr>
              <a:t> RH osigurano 224,5 milijuna EUR</a:t>
            </a:r>
          </a:p>
        </p:txBody>
      </p:sp>
      <p:sp>
        <p:nvSpPr>
          <p:cNvPr id="9" name="Strelica dolje 8"/>
          <p:cNvSpPr/>
          <p:nvPr/>
        </p:nvSpPr>
        <p:spPr>
          <a:xfrm rot="16200000">
            <a:off x="4738132" y="2119896"/>
            <a:ext cx="484632" cy="8686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Zaobljeni pravokutnik 10"/>
          <p:cNvSpPr/>
          <p:nvPr/>
        </p:nvSpPr>
        <p:spPr>
          <a:xfrm>
            <a:off x="5475732" y="1542287"/>
            <a:ext cx="3351276" cy="20238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Uspostavlja se sveobuhvatan i </a:t>
            </a:r>
            <a:r>
              <a:rPr lang="hr-HR" sz="2000" b="1" dirty="0">
                <a:solidFill>
                  <a:schemeClr val="tx1"/>
                </a:solidFill>
              </a:rPr>
              <a:t>individualiziran sustav podrške </a:t>
            </a:r>
            <a:r>
              <a:rPr lang="hr-HR" sz="2000" dirty="0">
                <a:solidFill>
                  <a:schemeClr val="tx1"/>
                </a:solidFill>
              </a:rPr>
              <a:t>mladim osobama prvenstveno u trenutku prelaska iz obrazovanja u zapošljavanje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758549" y="4735770"/>
            <a:ext cx="2755392" cy="16215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IZM-om </a:t>
            </a:r>
            <a:r>
              <a:rPr lang="hr-HR" sz="2400" b="1" dirty="0">
                <a:solidFill>
                  <a:schemeClr val="tx1"/>
                </a:solidFill>
              </a:rPr>
              <a:t>se izravno podržava pojedince</a:t>
            </a:r>
            <a:r>
              <a:rPr lang="hr-HR" sz="2400" dirty="0">
                <a:solidFill>
                  <a:schemeClr val="tx1"/>
                </a:solidFill>
              </a:rPr>
              <a:t>, a ne strukture ili sustave</a:t>
            </a:r>
          </a:p>
        </p:txBody>
      </p:sp>
      <p:sp>
        <p:nvSpPr>
          <p:cNvPr id="13" name="Strelica dolje 12"/>
          <p:cNvSpPr/>
          <p:nvPr/>
        </p:nvSpPr>
        <p:spPr>
          <a:xfrm>
            <a:off x="1807766" y="3557015"/>
            <a:ext cx="484632" cy="893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Straight Connector 16"/>
          <p:cNvCxnSpPr/>
          <p:nvPr/>
        </p:nvCxnSpPr>
        <p:spPr>
          <a:xfrm>
            <a:off x="557689" y="1417638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aobljeni pravokutnik 2"/>
          <p:cNvSpPr/>
          <p:nvPr/>
        </p:nvSpPr>
        <p:spPr>
          <a:xfrm>
            <a:off x="4100303" y="3817503"/>
            <a:ext cx="2662805" cy="16257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IZM podržava provedbu </a:t>
            </a:r>
            <a:r>
              <a:rPr lang="hr-HR" sz="2000" b="1" dirty="0">
                <a:solidFill>
                  <a:schemeClr val="tx1"/>
                </a:solidFill>
              </a:rPr>
              <a:t>Garancije za mlade </a:t>
            </a:r>
            <a:r>
              <a:rPr lang="hr-HR" sz="2000" dirty="0">
                <a:solidFill>
                  <a:schemeClr val="tx1"/>
                </a:solidFill>
              </a:rPr>
              <a:t>u RH</a:t>
            </a:r>
          </a:p>
        </p:txBody>
      </p:sp>
      <p:sp>
        <p:nvSpPr>
          <p:cNvPr id="15" name="Strelica dolje 14"/>
          <p:cNvSpPr/>
          <p:nvPr/>
        </p:nvSpPr>
        <p:spPr>
          <a:xfrm rot="17759001">
            <a:off x="3488185" y="3227543"/>
            <a:ext cx="484632" cy="893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118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87616"/>
            <a:ext cx="3702676" cy="575367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Prigovori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36560"/>
            <a:ext cx="7862552" cy="52127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DB5282"/>
              </a:buClr>
              <a:buNone/>
            </a:pPr>
            <a:endParaRPr lang="hr-HR" sz="17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0"/>
              </a:spcBef>
              <a:buClr>
                <a:srgbClr val="DB5282"/>
              </a:buClr>
            </a:pPr>
            <a:endParaRPr lang="hr-HR" sz="1700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0"/>
              </a:spcBef>
              <a:buClr>
                <a:srgbClr val="DB5282"/>
              </a:buClr>
            </a:pPr>
            <a:endParaRPr lang="hr-HR" sz="1700" dirty="0">
              <a:solidFill>
                <a:prstClr val="black"/>
              </a:solidFill>
              <a:cs typeface="Calibri"/>
            </a:endParaRPr>
          </a:p>
          <a:p>
            <a:pPr algn="just">
              <a:spcBef>
                <a:spcPts val="0"/>
              </a:spcBef>
              <a:buClr>
                <a:srgbClr val="DB5282"/>
              </a:buClr>
            </a:pPr>
            <a:r>
              <a:rPr lang="hr-HR" sz="2000" dirty="0">
                <a:solidFill>
                  <a:prstClr val="black"/>
                </a:solidFill>
                <a:cs typeface="Calibri"/>
              </a:rPr>
              <a:t>Podnošenje prigovora </a:t>
            </a:r>
            <a:r>
              <a:rPr lang="hr-HR" sz="20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Komisiji za razmatranje prigovora </a:t>
            </a:r>
            <a:r>
              <a:rPr lang="hr-HR" sz="2000" dirty="0">
                <a:solidFill>
                  <a:prstClr val="black"/>
                </a:solidFill>
                <a:cs typeface="Calibri"/>
              </a:rPr>
              <a:t>koju osniva </a:t>
            </a:r>
            <a:r>
              <a:rPr lang="ta-IN" sz="2000" dirty="0">
                <a:solidFill>
                  <a:prstClr val="black"/>
                </a:solidFill>
                <a:cs typeface="Calibri"/>
              </a:rPr>
              <a:t/>
            </a:r>
            <a:br>
              <a:rPr lang="ta-IN" sz="2000" dirty="0">
                <a:solidFill>
                  <a:prstClr val="black"/>
                </a:solidFill>
                <a:cs typeface="Calibri"/>
              </a:rPr>
            </a:br>
            <a:r>
              <a:rPr lang="hr-HR" sz="2000" dirty="0">
                <a:solidFill>
                  <a:prstClr val="black"/>
                </a:solidFill>
                <a:cs typeface="Calibri"/>
              </a:rPr>
              <a:t>Ministarstvo rada i mirovinskoga sustava kao Upravljačko tijelo</a:t>
            </a:r>
          </a:p>
          <a:p>
            <a:pPr marL="0" indent="0" algn="just">
              <a:spcBef>
                <a:spcPts val="0"/>
              </a:spcBef>
              <a:buClr>
                <a:srgbClr val="DB5282"/>
              </a:buClr>
              <a:buNone/>
            </a:pPr>
            <a:endParaRPr lang="hr-HR" sz="2000" dirty="0">
              <a:solidFill>
                <a:prstClr val="black"/>
              </a:solidFill>
              <a:cs typeface="Calibri"/>
            </a:endParaRPr>
          </a:p>
          <a:p>
            <a:pPr algn="just">
              <a:spcBef>
                <a:spcPts val="0"/>
              </a:spcBef>
              <a:buClr>
                <a:srgbClr val="DB5282"/>
              </a:buClr>
            </a:pPr>
            <a:endParaRPr lang="hr-HR" sz="2000" dirty="0">
              <a:solidFill>
                <a:prstClr val="black"/>
              </a:solidFill>
              <a:cs typeface="Calibri"/>
            </a:endParaRPr>
          </a:p>
          <a:p>
            <a:pPr algn="just">
              <a:spcBef>
                <a:spcPts val="0"/>
              </a:spcBef>
              <a:buClr>
                <a:srgbClr val="DB5282"/>
              </a:buClr>
            </a:pPr>
            <a:r>
              <a:rPr lang="hr-HR" sz="2000" dirty="0">
                <a:solidFill>
                  <a:prstClr val="black"/>
                </a:solidFill>
                <a:cs typeface="Calibri"/>
              </a:rPr>
              <a:t>Sva prava i obveze prijavitelja i nadležnih tijela vezana uz prigovore definirana su u sklopu važeće verzije „Općih pravila o postupanju po prigovorima u okviru Operativnog programa Učinkoviti ljudski potencijali 2014. – 2020. Europskog socijalnog fonda“ na mrežnoj stranici www.esf.hr. </a:t>
            </a: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Arial"/>
              <a:buChar char="•"/>
            </a:pPr>
            <a:endParaRPr lang="hr-HR" sz="2000" dirty="0">
              <a:solidFill>
                <a:prstClr val="black"/>
              </a:solidFill>
              <a:cs typeface="Calibri"/>
            </a:endParaRPr>
          </a:p>
          <a:p>
            <a:pPr marL="285750" lvl="0" indent="-285750">
              <a:lnSpc>
                <a:spcPct val="70000"/>
              </a:lnSpc>
              <a:spcBef>
                <a:spcPts val="0"/>
              </a:spcBef>
              <a:buFont typeface="Arial"/>
              <a:buChar char="•"/>
            </a:pPr>
            <a:endParaRPr lang="hr-HR" sz="2000" dirty="0">
              <a:solidFill>
                <a:prstClr val="black"/>
              </a:solidFill>
              <a:cs typeface="Calibri"/>
            </a:endParaRPr>
          </a:p>
          <a:p>
            <a:pPr marL="0" lvl="0" indent="0">
              <a:lnSpc>
                <a:spcPct val="70000"/>
              </a:lnSpc>
              <a:spcBef>
                <a:spcPts val="0"/>
              </a:spcBef>
              <a:buNone/>
            </a:pPr>
            <a:endParaRPr lang="hr-HR" sz="2000" dirty="0">
              <a:solidFill>
                <a:prstClr val="black"/>
              </a:solidFill>
              <a:cs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hr-HR" sz="1600" dirty="0">
              <a:solidFill>
                <a:prstClr val="black"/>
              </a:solidFill>
              <a:cs typeface="Calibri"/>
            </a:endParaRPr>
          </a:p>
        </p:txBody>
      </p:sp>
      <p:cxnSp>
        <p:nvCxnSpPr>
          <p:cNvPr id="5" name="Straight Connector 12"/>
          <p:cNvCxnSpPr/>
          <p:nvPr/>
        </p:nvCxnSpPr>
        <p:spPr>
          <a:xfrm flipV="1">
            <a:off x="549965" y="974516"/>
            <a:ext cx="3313697" cy="2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204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387616"/>
            <a:ext cx="5126855" cy="575367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Okvirni raspored postupka dodjele</a:t>
            </a:r>
          </a:p>
        </p:txBody>
      </p:sp>
      <p:cxnSp>
        <p:nvCxnSpPr>
          <p:cNvPr id="5" name="Straight Connector 12"/>
          <p:cNvCxnSpPr/>
          <p:nvPr/>
        </p:nvCxnSpPr>
        <p:spPr>
          <a:xfrm flipV="1">
            <a:off x="549965" y="974516"/>
            <a:ext cx="3313697" cy="2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ic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646090"/>
              </p:ext>
            </p:extLst>
          </p:nvPr>
        </p:nvGraphicFramePr>
        <p:xfrm>
          <a:off x="270457" y="1432301"/>
          <a:ext cx="8701266" cy="427729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733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7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631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endParaRPr lang="hr-HR" sz="1800" b="1" dirty="0">
                        <a:solidFill>
                          <a:srgbClr val="DB5282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mbria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DATUM</a:t>
                      </a:r>
                      <a:endParaRPr lang="hr-HR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41731" marR="4173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2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Podnošenje pitanja na </a:t>
                      </a:r>
                      <a:r>
                        <a:rPr lang="hr-HR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esf.info</a:t>
                      </a:r>
                      <a:r>
                        <a:rPr lang="hr-HR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@</a:t>
                      </a:r>
                      <a:r>
                        <a:rPr lang="hr-HR" sz="16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mrms.hr</a:t>
                      </a:r>
                      <a:endParaRPr lang="hr-HR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Sva zaprimljena pitanja s odgovorima redovito se objavljuju na: </a:t>
                      </a:r>
                      <a:r>
                        <a:rPr lang="hr-HR" sz="1600" dirty="0">
                          <a:effectLst/>
                          <a:latin typeface="+mn-lt"/>
                          <a:hlinkClick r:id="rId2"/>
                        </a:rPr>
                        <a:t>http://www.strukturnifondovi.hr</a:t>
                      </a:r>
                      <a:r>
                        <a:rPr lang="hr-HR" sz="1600" dirty="0">
                          <a:effectLst/>
                          <a:latin typeface="+mn-lt"/>
                        </a:rPr>
                        <a:t> i </a:t>
                      </a:r>
                      <a:r>
                        <a:rPr lang="hr-HR" sz="1600" dirty="0">
                          <a:effectLst/>
                          <a:latin typeface="+mn-lt"/>
                          <a:hlinkClick r:id="rId3"/>
                        </a:rPr>
                        <a:t>http://www.esf.hr</a:t>
                      </a:r>
                      <a:endParaRPr lang="hr-HR" sz="1600" dirty="0">
                        <a:effectLst/>
                        <a:latin typeface="+mn-lt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06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Informacija prijavitelju o stanju prijave nakon administrativne provjere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U roku od 8 radnih dana od dana donošenja odluke o statusu projektnog prijedloga.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Informacija prijavitelju o stanju prijave nakon postupka procjene kvalitete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U roku od 8 radnih dana od dana donošenja odluke o statusu projektnog prijedloga.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4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Dostava Odluke o financiranju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U roku od 8 radnih dana od dana donošenja Odluke o financiranju.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69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+mn-lt"/>
                        </a:rPr>
                        <a:t>Potpisivanje Ugovora o dodjeli bespovratnih sredstava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Droid Sans Fallback"/>
                        <a:cs typeface="Calibri"/>
                      </a:endParaRPr>
                    </a:p>
                  </a:txBody>
                  <a:tcPr marL="144000" marR="5392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+mn-lt"/>
                        </a:rPr>
                        <a:t>U roku od 30 kalendarskih dana od donošenja Odluke o financiranju.</a:t>
                      </a:r>
                      <a:r>
                        <a:rPr lang="hr-HR" sz="1600" baseline="0" dirty="0">
                          <a:effectLst/>
                          <a:latin typeface="+mn-lt"/>
                        </a:rPr>
                        <a:t>  </a:t>
                      </a:r>
                      <a:endParaRPr lang="hr-HR" sz="1600" baseline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144000" marR="53928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46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75300"/>
            <a:ext cx="3702676" cy="575367"/>
          </a:xfrm>
        </p:spPr>
        <p:txBody>
          <a:bodyPr/>
          <a:lstStyle/>
          <a:p>
            <a:pPr algn="l"/>
            <a:r>
              <a:rPr lang="hr-HR" sz="2400" dirty="0">
                <a:latin typeface="Myriad Pro Bold SemiExt" charset="0"/>
                <a:cs typeface="Myriad Pro Bold SemiExt" charset="0"/>
              </a:rPr>
              <a:t>Info: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49964" y="1421312"/>
            <a:ext cx="7821303" cy="4927973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  <a:p>
            <a:pPr algn="just"/>
            <a:r>
              <a:rPr lang="hr-HR" sz="2400" dirty="0"/>
              <a:t>Upute za prijavitelje, zajedno s ostalom natječajnom dokumentacijom, objavljene su na internetskim stranicama </a:t>
            </a:r>
            <a:r>
              <a:rPr lang="hr-HR" sz="2400" dirty="0">
                <a:solidFill>
                  <a:srgbClr val="A41568"/>
                </a:solidFill>
                <a:hlinkClick r:id="rId2"/>
              </a:rPr>
              <a:t>www.esf.hr</a:t>
            </a:r>
            <a:r>
              <a:rPr lang="hr-HR" sz="2400" dirty="0"/>
              <a:t> i </a:t>
            </a:r>
            <a:r>
              <a:rPr lang="hr-HR" sz="2400" dirty="0">
                <a:hlinkClick r:id="rId3"/>
              </a:rPr>
              <a:t>www.strukturnifondovi.hr</a:t>
            </a:r>
            <a:endParaRPr lang="hr-HR" sz="2400" dirty="0"/>
          </a:p>
          <a:p>
            <a:pPr algn="just"/>
            <a:r>
              <a:rPr lang="hr-HR" sz="2400" b="1" dirty="0"/>
              <a:t>Prijava na Poziv </a:t>
            </a:r>
            <a:r>
              <a:rPr lang="hr-HR" sz="2400" dirty="0"/>
              <a:t>elektronički ispunjena na </a:t>
            </a:r>
            <a:r>
              <a:rPr lang="hr-HR" sz="2400" b="1" dirty="0"/>
              <a:t>Prijavnom obrascu A</a:t>
            </a:r>
            <a:r>
              <a:rPr lang="hr-HR" sz="2400" dirty="0"/>
              <a:t> koji je dostupan na sljedećoj poveznici: </a:t>
            </a:r>
          </a:p>
          <a:p>
            <a:pPr marL="0" indent="0">
              <a:buNone/>
            </a:pPr>
            <a:r>
              <a:rPr lang="hr-HR" sz="2400" dirty="0"/>
              <a:t>			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A41568"/>
                </a:solidFill>
              </a:rPr>
              <a:t>					</a:t>
            </a:r>
            <a:r>
              <a:rPr lang="hr-HR" sz="2400" b="1" dirty="0">
                <a:solidFill>
                  <a:schemeClr val="accent2">
                    <a:lumMod val="75000"/>
                  </a:schemeClr>
                </a:solidFill>
              </a:rPr>
              <a:t>https://esif-wf.mrrfeu.hr/</a:t>
            </a:r>
          </a:p>
          <a:p>
            <a:endParaRPr lang="hr-HR" dirty="0"/>
          </a:p>
          <a:p>
            <a:endParaRPr lang="hr-HR" dirty="0"/>
          </a:p>
        </p:txBody>
      </p:sp>
      <p:cxnSp>
        <p:nvCxnSpPr>
          <p:cNvPr id="5" name="Straight Connector 12"/>
          <p:cNvCxnSpPr/>
          <p:nvPr/>
        </p:nvCxnSpPr>
        <p:spPr>
          <a:xfrm flipV="1">
            <a:off x="549965" y="1183510"/>
            <a:ext cx="3313697" cy="2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aobljeni pravokutnik 3"/>
          <p:cNvSpPr/>
          <p:nvPr/>
        </p:nvSpPr>
        <p:spPr>
          <a:xfrm>
            <a:off x="1056068" y="5241701"/>
            <a:ext cx="3606084" cy="5537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Šifra Poziva: UP.01.2.0.04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657950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371600" y="1456043"/>
            <a:ext cx="6400800" cy="1752600"/>
          </a:xfrm>
        </p:spPr>
        <p:txBody>
          <a:bodyPr/>
          <a:lstStyle/>
          <a:p>
            <a:r>
              <a:rPr lang="hr-HR" sz="4000" b="1" i="1" dirty="0">
                <a:solidFill>
                  <a:schemeClr val="accent2">
                    <a:lumMod val="75000"/>
                  </a:schemeClr>
                </a:solidFill>
                <a:latin typeface="Myriad Pro Light SemiExt"/>
              </a:rPr>
              <a:t>Hvala na pozornosti!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35" y="2861390"/>
            <a:ext cx="5517261" cy="367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0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9" y="1048512"/>
            <a:ext cx="9203109" cy="5303519"/>
          </a:xfrm>
          <a:prstGeom prst="rect">
            <a:avLst/>
          </a:prstGeom>
        </p:spPr>
      </p:pic>
      <p:sp>
        <p:nvSpPr>
          <p:cNvPr id="10" name="Rezervirano mjesto sadržaja 2"/>
          <p:cNvSpPr>
            <a:spLocks noGrp="1"/>
          </p:cNvSpPr>
          <p:nvPr>
            <p:ph idx="1"/>
          </p:nvPr>
        </p:nvSpPr>
        <p:spPr>
          <a:xfrm>
            <a:off x="716229" y="1341128"/>
            <a:ext cx="7718933" cy="4718286"/>
          </a:xfrm>
          <a:solidFill>
            <a:schemeClr val="bg1">
              <a:alpha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endParaRPr lang="hr-HR" sz="2400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hr-HR" sz="2400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algn="ctr">
              <a:buFont typeface="Arial" pitchFamily="34" charset="0"/>
              <a:buNone/>
              <a:defRPr/>
            </a:pP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5361" name="Content Placeholder 2"/>
          <p:cNvSpPr>
            <a:spLocks noGrp="1"/>
          </p:cNvSpPr>
          <p:nvPr/>
        </p:nvSpPr>
        <p:spPr bwMode="auto">
          <a:xfrm>
            <a:off x="876872" y="1618490"/>
            <a:ext cx="6450965" cy="454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822325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r-HR" b="1" dirty="0">
                <a:latin typeface="Calibri" panose="020F0502020204030204" pitchFamily="34" charset="0"/>
                <a:cs typeface="Myriad Pro Light SemiExt" charset="0"/>
              </a:rPr>
              <a:t>predstavlja </a:t>
            </a:r>
            <a:r>
              <a:rPr lang="hr-HR" b="1" dirty="0">
                <a:solidFill>
                  <a:schemeClr val="accent2"/>
                </a:solidFill>
                <a:latin typeface="Calibri" panose="020F0502020204030204" pitchFamily="34" charset="0"/>
                <a:cs typeface="Myriad Pro Light SemiExt" charset="0"/>
              </a:rPr>
              <a:t>strukturnu reformu </a:t>
            </a:r>
            <a:r>
              <a:rPr lang="hr-HR" b="1" dirty="0">
                <a:latin typeface="Calibri" panose="020F0502020204030204" pitchFamily="34" charset="0"/>
                <a:cs typeface="Myriad Pro Light SemiExt" charset="0"/>
              </a:rPr>
              <a:t>u rješavanju pitanja nezaposlenosti mladih osoba, kojom se mlade osobe od 15 do navršenih 25 godina (u RH do 29 g.!) nastoji što brže aktivirati na tržištu rada</a:t>
            </a:r>
          </a:p>
          <a:p>
            <a:pPr marL="822325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hr-HR" sz="1050" dirty="0">
              <a:solidFill>
                <a:srgbClr val="777877"/>
              </a:solidFill>
              <a:latin typeface="Calibri" panose="020F0502020204030204" pitchFamily="34" charset="0"/>
              <a:cs typeface="Myriad Pro Light SemiExt" charset="0"/>
            </a:endParaRPr>
          </a:p>
          <a:p>
            <a:pPr marL="822325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r-HR" b="1" dirty="0">
                <a:latin typeface="Calibri" panose="020F0502020204030204" pitchFamily="34" charset="0"/>
                <a:cs typeface="Myriad Pro Light SemiExt" charset="0"/>
              </a:rPr>
              <a:t>brza aktivacija podrazumijeva 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Myriad Pro Light SemiExt" charset="0"/>
              </a:rPr>
              <a:t>dobivanje kvalitetne ponude u roku od 4 mjeseca od trenutka napuštanja ili završetka obrazovanja ili ulaska u nezaposlenost</a:t>
            </a:r>
          </a:p>
          <a:p>
            <a:pPr marL="822325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hr-HR" sz="1050" dirty="0">
              <a:latin typeface="Calibri" panose="020F0502020204030204" pitchFamily="34" charset="0"/>
              <a:cs typeface="Myriad Pro Light SemiExt" charset="0"/>
            </a:endParaRPr>
          </a:p>
          <a:p>
            <a:pPr marL="822325" indent="-28575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r-HR" b="1" dirty="0">
                <a:latin typeface="Calibri" panose="020F0502020204030204" pitchFamily="34" charset="0"/>
                <a:cs typeface="Myriad Pro Light SemiExt" charset="0"/>
              </a:rPr>
              <a:t>„garancija” se odnosi na kvalitetnu ponudu, a kvalitetna ponuda podrazumijeva </a:t>
            </a: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Myriad Pro Light SemiExt" charset="0"/>
              </a:rPr>
              <a:t>ponudu za posao, naukovanje, pripravništvo ili za nastavak obrazovanja</a:t>
            </a:r>
            <a:r>
              <a:rPr lang="hr-HR" b="1" dirty="0">
                <a:latin typeface="Calibri" panose="020F0502020204030204" pitchFamily="34" charset="0"/>
                <a:cs typeface="Myriad Pro Light SemiExt" charset="0"/>
              </a:rPr>
              <a:t>, s naglaskom na prilagodbu individualnim mogućnostima i potrebama pojedine mlade osobe</a:t>
            </a:r>
          </a:p>
          <a:p>
            <a:pPr marL="822325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hr-HR" sz="1100" b="1" dirty="0">
              <a:latin typeface="Calibri" panose="020F0502020204030204" pitchFamily="34" charset="0"/>
              <a:cs typeface="Myriad Pro Light SemiExt" charset="0"/>
            </a:endParaRPr>
          </a:p>
          <a:p>
            <a:pPr marL="822325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hr-HR" b="1" i="1" dirty="0">
                <a:latin typeface="Calibri" panose="020F0502020204030204" pitchFamily="34" charset="0"/>
                <a:cs typeface="Myriad Pro Light SemiExt" charset="0"/>
              </a:rPr>
              <a:t>više info na: </a:t>
            </a:r>
            <a:r>
              <a:rPr lang="hr-HR" b="1" i="1" dirty="0">
                <a:latin typeface="Calibri" panose="020F0502020204030204" pitchFamily="34" charset="0"/>
                <a:cs typeface="Myriad Pro Light SemiExt" charset="0"/>
                <a:hlinkClick r:id="rId3"/>
              </a:rPr>
              <a:t>www.gzm.hr</a:t>
            </a:r>
            <a:endParaRPr lang="hr-HR" b="1" i="1" dirty="0">
              <a:latin typeface="Calibri" panose="020F0502020204030204" pitchFamily="34" charset="0"/>
              <a:cs typeface="Myriad Pro Light SemiExt" charset="0"/>
            </a:endParaRPr>
          </a:p>
          <a:p>
            <a:pPr marL="822325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hr-HR" b="1" dirty="0">
              <a:latin typeface="Calibri" panose="020F0502020204030204" pitchFamily="34" charset="0"/>
              <a:cs typeface="Myriad Pro Light SemiExt" charset="0"/>
            </a:endParaRPr>
          </a:p>
          <a:p>
            <a:pPr marL="622300" indent="-622300" eaLnBrk="0" hangingPunct="0">
              <a:spcBef>
                <a:spcPct val="20000"/>
              </a:spcBef>
            </a:pPr>
            <a:endParaRPr lang="hr-HR" dirty="0">
              <a:solidFill>
                <a:srgbClr val="777877"/>
              </a:solidFill>
              <a:latin typeface="Calibri" panose="020F0502020204030204" pitchFamily="34" charset="0"/>
              <a:cs typeface="Myriad Pro Light SemiExt" charset="0"/>
            </a:endParaRPr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84" y="-1601915"/>
            <a:ext cx="4365625" cy="436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498475" y="2343956"/>
            <a:ext cx="7107238" cy="369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63525" lvl="3" indent="-263525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ta-IN" dirty="0">
              <a:solidFill>
                <a:srgbClr val="2797C9"/>
              </a:solidFill>
              <a:latin typeface="Myriad Pro Light SemiExt"/>
              <a:ea typeface="+mn-ea"/>
              <a:cs typeface="Myriad Pro Light SemiEx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8475" y="1819275"/>
            <a:ext cx="2709751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676275"/>
            <a:ext cx="3302179" cy="1143000"/>
          </a:xfrm>
        </p:spPr>
        <p:txBody>
          <a:bodyPr/>
          <a:lstStyle/>
          <a:p>
            <a:pPr algn="l" eaLnBrk="1" hangingPunct="1"/>
            <a:r>
              <a:rPr lang="hr-HR" sz="3200" dirty="0">
                <a:latin typeface="Myriad Pro Light SemiExt" charset="0"/>
                <a:cs typeface="Myriad Pro Light SemiExt" charset="0"/>
              </a:rPr>
              <a:t>Opći cilj</a:t>
            </a:r>
            <a:br>
              <a:rPr lang="hr-HR" sz="3200" dirty="0">
                <a:latin typeface="Myriad Pro Light SemiExt" charset="0"/>
                <a:cs typeface="Myriad Pro Light SemiExt" charset="0"/>
              </a:rPr>
            </a:br>
            <a:r>
              <a:rPr lang="hr-HR" sz="3200" dirty="0">
                <a:latin typeface="Myriad Pro Light SemiExt" charset="0"/>
                <a:cs typeface="Myriad Pro Light SemiExt" charset="0"/>
              </a:rPr>
              <a:t>poziva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4340180" y="676275"/>
            <a:ext cx="382502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hr-HR" sz="3200" dirty="0">
                <a:latin typeface="Myriad Pro Light SemiExt" charset="0"/>
                <a:cs typeface="Myriad Pro Light SemiExt" charset="0"/>
              </a:rPr>
              <a:t>Specifični cilj </a:t>
            </a:r>
          </a:p>
          <a:p>
            <a:pPr algn="l"/>
            <a:r>
              <a:rPr lang="hr-HR" sz="3200" dirty="0">
                <a:latin typeface="Myriad Pro Light SemiExt" charset="0"/>
                <a:cs typeface="Myriad Pro Light SemiExt" charset="0"/>
              </a:rPr>
              <a:t>poziva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403572" y="2520760"/>
            <a:ext cx="3648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Omogućiti pristup neaktivnim mladim osobama tržištu rada te osnažiti mlade osobe za aktivno sudjelovanje na tržištu rada.</a:t>
            </a:r>
          </a:p>
        </p:txBody>
      </p:sp>
      <p:sp>
        <p:nvSpPr>
          <p:cNvPr id="8" name="Pravokutnik 7"/>
          <p:cNvSpPr/>
          <p:nvPr/>
        </p:nvSpPr>
        <p:spPr>
          <a:xfrm>
            <a:off x="4340180" y="2520760"/>
            <a:ext cx="3648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Provedba aktivnosti dosega i obrazovanja neaktivnih NEET osoba (15-29 godina).</a:t>
            </a:r>
            <a:endParaRPr lang="hr-HR" sz="2400" dirty="0"/>
          </a:p>
        </p:txBody>
      </p:sp>
      <p:cxnSp>
        <p:nvCxnSpPr>
          <p:cNvPr id="10" name="Straight Connector 22"/>
          <p:cNvCxnSpPr/>
          <p:nvPr/>
        </p:nvCxnSpPr>
        <p:spPr>
          <a:xfrm>
            <a:off x="4435878" y="1819275"/>
            <a:ext cx="3552824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81" y="3895715"/>
            <a:ext cx="3661617" cy="24278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55" y="3003506"/>
            <a:ext cx="5041774" cy="335849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dirty="0">
                <a:latin typeface="Myriad Pro Light SemiExt" charset="0"/>
                <a:cs typeface="Myriad Pro Light SemiExt" charset="0"/>
              </a:rPr>
              <a:t>Ciljane skupine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224545"/>
            <a:ext cx="6175248" cy="2243484"/>
          </a:xfrm>
        </p:spPr>
        <p:txBody>
          <a:bodyPr/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neaktivne NEET osobe u dobi od 15-29 godina</a:t>
            </a:r>
          </a:p>
          <a:p>
            <a:pPr marL="1169988" lvl="2" indent="-255588">
              <a:buFont typeface="Wingdings" panose="05000000000000000000" pitchFamily="2" charset="2"/>
              <a:buChar char="ü"/>
            </a:pPr>
            <a:r>
              <a:rPr lang="hr-HR" sz="1600" dirty="0" smtClean="0">
                <a:cs typeface="ＭＳ Ｐゴシック" charset="0"/>
              </a:rPr>
              <a:t>NE </a:t>
            </a:r>
            <a:r>
              <a:rPr lang="hr-HR" sz="1600" dirty="0">
                <a:cs typeface="ＭＳ Ｐゴシック" charset="0"/>
              </a:rPr>
              <a:t>RADE </a:t>
            </a:r>
          </a:p>
          <a:p>
            <a:pPr marL="1174750" lvl="0" indent="-273050">
              <a:buFont typeface="Wingdings" panose="05000000000000000000" pitchFamily="2" charset="2"/>
              <a:buChar char="ü"/>
            </a:pPr>
            <a:r>
              <a:rPr lang="hr-HR" sz="1600" dirty="0"/>
              <a:t>NISU U SUSTAVU REDOVITOG OBRAZOVANJA</a:t>
            </a:r>
          </a:p>
          <a:p>
            <a:pPr marL="1174750" indent="-285750">
              <a:buFont typeface="Wingdings" panose="05000000000000000000" pitchFamily="2" charset="2"/>
              <a:buChar char="ü"/>
            </a:pPr>
            <a:r>
              <a:rPr lang="hr-HR" sz="1600" dirty="0"/>
              <a:t>NISU U SUSTAVU OBRAZOVANJA </a:t>
            </a:r>
            <a:r>
              <a:rPr lang="hr-HR" sz="1600" dirty="0" smtClean="0"/>
              <a:t>ODRASLIH</a:t>
            </a:r>
          </a:p>
          <a:p>
            <a:pPr marL="1174750" indent="-285750">
              <a:buFont typeface="Wingdings" panose="05000000000000000000" pitchFamily="2" charset="2"/>
              <a:buChar char="ü"/>
            </a:pPr>
            <a:r>
              <a:rPr lang="hr-HR" sz="1600" dirty="0" smtClean="0">
                <a:solidFill>
                  <a:srgbClr val="FF0000"/>
                </a:solidFill>
              </a:rPr>
              <a:t>NE VODE SE U EVIDENCIJI NEZAPOSLENIH OSOBA HRVATSKOG ZAVODA ZA ZAPOŠLJAVANJE U ZADNJIH 4 MJESECA (prije ulaska u projektne aktivnosti)</a:t>
            </a:r>
            <a:endParaRPr lang="hr-H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6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5"/>
          <p:cNvSpPr>
            <a:spLocks noGrp="1"/>
          </p:cNvSpPr>
          <p:nvPr>
            <p:ph idx="1"/>
          </p:nvPr>
        </p:nvSpPr>
        <p:spPr>
          <a:xfrm>
            <a:off x="353038" y="4302459"/>
            <a:ext cx="3867454" cy="1472642"/>
          </a:xfrm>
        </p:spPr>
        <p:txBody>
          <a:bodyPr/>
          <a:lstStyle/>
          <a:p>
            <a:pPr>
              <a:buAutoNum type="alphaLcParenR"/>
            </a:pPr>
            <a:r>
              <a:rPr lang="hr-HR" sz="1600" dirty="0">
                <a:latin typeface="Myriad Pro Light SemiExt" charset="0"/>
                <a:cs typeface="Myriad Pro Light SemiExt" charset="0"/>
              </a:rPr>
              <a:t>u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druga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endParaRPr lang="hr-HR" sz="1600" dirty="0">
              <a:latin typeface="Myriad Pro Light SemiExt" charset="0"/>
              <a:cs typeface="Myriad Pro Light SemiExt" charset="0"/>
            </a:endParaRPr>
          </a:p>
          <a:p>
            <a:pPr>
              <a:buAutoNum type="alphaLcParenR"/>
            </a:pPr>
            <a:r>
              <a:rPr lang="hr-HR" sz="1600" dirty="0">
                <a:latin typeface="Myriad Pro Light SemiExt" charset="0"/>
                <a:cs typeface="Myriad Pro Light SemiExt" charset="0"/>
              </a:rPr>
              <a:t>z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aklada</a:t>
            </a:r>
            <a:endParaRPr lang="hr-HR" sz="1600" dirty="0">
              <a:latin typeface="Myriad Pro Light SemiExt" charset="0"/>
              <a:cs typeface="Myriad Pro Light SemiExt" charset="0"/>
            </a:endParaRPr>
          </a:p>
          <a:p>
            <a:pPr>
              <a:buAutoNum type="alphaLcParenR"/>
            </a:pPr>
            <a:r>
              <a:rPr lang="en-US" sz="1600" dirty="0" err="1">
                <a:latin typeface="Myriad Pro Light SemiExt" charset="0"/>
                <a:cs typeface="Myriad Pro Light SemiExt" charset="0"/>
              </a:rPr>
              <a:t>pravna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osoba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vjerske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zajednice</a:t>
            </a:r>
            <a:r>
              <a:rPr lang="hr-HR" sz="1600" dirty="0">
                <a:latin typeface="Myriad Pro Light SemiExt" charset="0"/>
                <a:cs typeface="Myriad Pro Light SemiExt" charset="0"/>
              </a:rPr>
              <a:t> te pravna osoba Katoličke Crkve u RH</a:t>
            </a:r>
          </a:p>
          <a:p>
            <a:pPr>
              <a:buAutoNum type="alphaLcParenR"/>
            </a:pPr>
            <a:r>
              <a:rPr lang="hr-HR" sz="1600" dirty="0">
                <a:latin typeface="Myriad Pro Light SemiExt" charset="0"/>
                <a:cs typeface="Myriad Pro Light SemiExt" charset="0"/>
              </a:rPr>
              <a:t>umjetnička organizacija</a:t>
            </a:r>
          </a:p>
          <a:p>
            <a:pPr marL="0" indent="0" eaLnBrk="1" hangingPunct="1">
              <a:buFont typeface="Arial" charset="0"/>
              <a:buNone/>
            </a:pPr>
            <a:endParaRPr lang="en-US" sz="16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385202" y="2807741"/>
            <a:ext cx="3613150" cy="1299849"/>
          </a:xfrm>
        </p:spPr>
        <p:txBody>
          <a:bodyPr/>
          <a:lstStyle/>
          <a:p>
            <a:pPr algn="l"/>
            <a:r>
              <a:rPr lang="hr-HR" sz="3200" dirty="0">
                <a:latin typeface="Myriad Pro Light SemiExt" charset="0"/>
                <a:cs typeface="Myriad Pro Light SemiExt" charset="0"/>
              </a:rPr>
              <a:t>Prihvatljivi prijavitelji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4894" y="4119799"/>
            <a:ext cx="2557015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 txBox="1">
            <a:spLocks/>
          </p:cNvSpPr>
          <p:nvPr/>
        </p:nvSpPr>
        <p:spPr bwMode="auto">
          <a:xfrm>
            <a:off x="4220492" y="225249"/>
            <a:ext cx="3613150" cy="97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hr-HR" sz="3200" dirty="0">
                <a:latin typeface="Myriad Pro Light SemiExt" charset="0"/>
                <a:cs typeface="Myriad Pro Light SemiExt" charset="0"/>
              </a:rPr>
              <a:t>Prihvatljivi partneri</a:t>
            </a:r>
            <a:endParaRPr lang="en-US" sz="32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11" name="Straight Connector 8"/>
          <p:cNvCxnSpPr/>
          <p:nvPr/>
        </p:nvCxnSpPr>
        <p:spPr>
          <a:xfrm>
            <a:off x="4374969" y="1042332"/>
            <a:ext cx="3300837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5"/>
          <p:cNvSpPr txBox="1">
            <a:spLocks/>
          </p:cNvSpPr>
          <p:nvPr/>
        </p:nvSpPr>
        <p:spPr bwMode="auto">
          <a:xfrm>
            <a:off x="4220492" y="1067354"/>
            <a:ext cx="4653051" cy="55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600" b="1" dirty="0">
                <a:latin typeface="Myriad Pro Light SemiExt" charset="0"/>
                <a:cs typeface="Myriad Pro Light SemiExt" charset="0"/>
              </a:rPr>
              <a:t>Obvezni partner </a:t>
            </a:r>
            <a:r>
              <a:rPr lang="hr-HR" sz="1600" dirty="0">
                <a:latin typeface="Myriad Pro Light SemiExt" charset="0"/>
                <a:cs typeface="Myriad Pro Light SemiExt" charset="0"/>
              </a:rPr>
              <a:t>na projektu je : </a:t>
            </a:r>
          </a:p>
          <a:p>
            <a:pPr marL="0" indent="0">
              <a:buNone/>
            </a:pPr>
            <a:r>
              <a:rPr lang="hr-HR" sz="1600" dirty="0">
                <a:latin typeface="Myriad Pro Light SemiExt" charset="0"/>
                <a:cs typeface="Myriad Pro Light SemiExt" charset="0"/>
              </a:rPr>
              <a:t>- područna služba ili područni ured </a:t>
            </a:r>
            <a:r>
              <a:rPr lang="hr-HR" sz="1600" b="1" dirty="0">
                <a:latin typeface="Myriad Pro Light SemiExt" charset="0"/>
                <a:cs typeface="Myriad Pro Light SemiExt" charset="0"/>
              </a:rPr>
              <a:t>Hrvatskog zavoda za zapošljavanje</a:t>
            </a:r>
          </a:p>
          <a:p>
            <a:pPr marL="0" indent="0">
              <a:buNone/>
            </a:pPr>
            <a:endParaRPr lang="hr-HR" sz="900" dirty="0">
              <a:latin typeface="Myriad Pro Light SemiExt" charset="0"/>
              <a:cs typeface="Myriad Pro Light SemiExt" charset="0"/>
            </a:endParaRPr>
          </a:p>
          <a:p>
            <a:pPr marL="0" indent="0">
              <a:buNone/>
            </a:pPr>
            <a:r>
              <a:rPr lang="pl-PL" sz="1600" dirty="0">
                <a:latin typeface="Myriad Pro Light SemiExt" charset="0"/>
                <a:cs typeface="Myriad Pro Light SemiExt" charset="0"/>
              </a:rPr>
              <a:t>Ostali partner(i) na projektu mogu biti:</a:t>
            </a:r>
            <a:endParaRPr lang="hr-HR" sz="1600" dirty="0">
              <a:latin typeface="Myriad Pro Light SemiExt" charset="0"/>
              <a:cs typeface="Myriad Pro Light SemiExt" charset="0"/>
            </a:endParaRPr>
          </a:p>
          <a:p>
            <a:pPr>
              <a:buFont typeface="Arial" charset="0"/>
              <a:buAutoNum type="alphaLcParenR"/>
            </a:pPr>
            <a:r>
              <a:rPr lang="hr-HR" sz="1600" dirty="0">
                <a:latin typeface="Myriad Pro Light SemiExt" charset="0"/>
                <a:cs typeface="Myriad Pro Light SemiExt" charset="0"/>
              </a:rPr>
              <a:t>u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druga</a:t>
            </a:r>
            <a:r>
              <a:rPr lang="hr-HR" sz="1600" dirty="0">
                <a:latin typeface="Myriad Pro Light SemiExt" charset="0"/>
                <a:cs typeface="Myriad Pro Light SemiExt" charset="0"/>
              </a:rPr>
              <a:t>,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hr-HR" sz="1600" dirty="0">
                <a:latin typeface="Myriad Pro Light SemiExt" charset="0"/>
                <a:cs typeface="Myriad Pro Light SemiExt" charset="0"/>
              </a:rPr>
              <a:t>z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aklada</a:t>
            </a:r>
            <a:r>
              <a:rPr lang="hr-HR" sz="1600" dirty="0">
                <a:latin typeface="Myriad Pro Light SemiExt" charset="0"/>
                <a:cs typeface="Myriad Pro Light SemiExt" charset="0"/>
              </a:rPr>
              <a:t>,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pravna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osoba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vjerske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zajednice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,</a:t>
            </a:r>
            <a:r>
              <a:rPr lang="hr-HR" sz="1600" dirty="0">
                <a:latin typeface="Myriad Pro Light SemiExt" charset="0"/>
                <a:cs typeface="Myriad Pro Light SemiExt" charset="0"/>
              </a:rPr>
              <a:t> pravna osoba Katoličke Crkve u  RH, umjetnička organizacija</a:t>
            </a:r>
          </a:p>
          <a:p>
            <a:pPr>
              <a:buFont typeface="Arial" charset="0"/>
              <a:buAutoNum type="alphaLcParenR"/>
            </a:pPr>
            <a:r>
              <a:rPr lang="pl-PL" sz="1600" dirty="0">
                <a:latin typeface="Myriad Pro Light SemiExt" charset="0"/>
                <a:cs typeface="Myriad Pro Light SemiExt" charset="0"/>
              </a:rPr>
              <a:t>jedinica lokalne i područne (regionalne) samouprave</a:t>
            </a:r>
          </a:p>
          <a:p>
            <a:pPr>
              <a:buFont typeface="Arial" charset="0"/>
              <a:buAutoNum type="alphaLcParenR"/>
            </a:pPr>
            <a:r>
              <a:rPr lang="pl-PL" sz="1600" dirty="0">
                <a:latin typeface="Myriad Pro Light SemiExt" charset="0"/>
                <a:cs typeface="Myriad Pro Light SemiExt" charset="0"/>
              </a:rPr>
              <a:t>obrazovne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ustanove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osnovnoškolske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i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srednjoškolske</a:t>
            </a:r>
            <a:r>
              <a:rPr lang="en-US" sz="1600" dirty="0">
                <a:latin typeface="Myriad Pro Light SemiExt" charset="0"/>
                <a:cs typeface="Myriad Pro Light SemiExt" charset="0"/>
              </a:rPr>
              <a:t> </a:t>
            </a:r>
            <a:r>
              <a:rPr lang="en-US" sz="1600" dirty="0" err="1">
                <a:latin typeface="Myriad Pro Light SemiExt" charset="0"/>
                <a:cs typeface="Myriad Pro Light SemiExt" charset="0"/>
              </a:rPr>
              <a:t>razine</a:t>
            </a:r>
            <a:endParaRPr lang="hr-HR" sz="1600" dirty="0">
              <a:latin typeface="Myriad Pro Light SemiExt" charset="0"/>
              <a:cs typeface="Myriad Pro Light SemiExt" charset="0"/>
            </a:endParaRPr>
          </a:p>
          <a:p>
            <a:pPr>
              <a:buFont typeface="Arial" charset="0"/>
              <a:buAutoNum type="alphaLcParenR"/>
            </a:pPr>
            <a:r>
              <a:rPr lang="pl-PL" sz="1600" dirty="0">
                <a:latin typeface="Myriad Pro Light SemiExt" charset="0"/>
                <a:cs typeface="Myriad Pro Light SemiExt" charset="0"/>
              </a:rPr>
              <a:t>ustanove za obrazovanje odraslih</a:t>
            </a:r>
          </a:p>
          <a:p>
            <a:pPr>
              <a:buFont typeface="Arial" charset="0"/>
              <a:buAutoNum type="alphaLcParenR"/>
            </a:pPr>
            <a:r>
              <a:rPr lang="pl-PL" sz="1600" dirty="0">
                <a:latin typeface="Myriad Pro Light SemiExt" charset="0"/>
                <a:cs typeface="Myriad Pro Light SemiExt" charset="0"/>
              </a:rPr>
              <a:t>ustanove kojima je osnivač ili jedan od osnivača RH ili JL(R)S, registrirane za obavljanje djelatnosti usmjerenih na mlade i/ili uz aktivnosti posredovanja pri zapošljavanju, zdravstva i/ili socijalne skrbi</a:t>
            </a:r>
          </a:p>
          <a:p>
            <a:pPr>
              <a:buFont typeface="Arial" charset="0"/>
              <a:buAutoNum type="alphaLcParenR"/>
            </a:pPr>
            <a:r>
              <a:rPr lang="pl-PL" sz="1600" dirty="0">
                <a:latin typeface="Myriad Pro Light SemiExt" charset="0"/>
                <a:cs typeface="Myriad Pro Light SemiExt" charset="0"/>
              </a:rPr>
              <a:t>javne ustanove ili trgovačka društva koja obavljaju poslove regionalnih koordinatora odnosno lokalne razvojne agencije ili LAG-ovi</a:t>
            </a:r>
          </a:p>
          <a:p>
            <a:pPr>
              <a:buFont typeface="Arial" charset="0"/>
              <a:buAutoNum type="alphaLcParenR"/>
            </a:pPr>
            <a:endParaRPr lang="pl-PL" sz="1600" dirty="0">
              <a:latin typeface="Myriad Pro Light SemiExt" charset="0"/>
              <a:cs typeface="Myriad Pro Light SemiExt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" y="210957"/>
            <a:ext cx="4186081" cy="26163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5"/>
          <p:cNvSpPr>
            <a:spLocks noGrp="1"/>
          </p:cNvSpPr>
          <p:nvPr>
            <p:ph idx="1"/>
          </p:nvPr>
        </p:nvSpPr>
        <p:spPr>
          <a:xfrm>
            <a:off x="296214" y="923096"/>
            <a:ext cx="8567370" cy="54342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1600" dirty="0">
                <a:cs typeface="Myriad Pro Light SemiExt" charset="0"/>
              </a:rPr>
              <a:t>Uvid u elektroničke baze podataka: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udruge (neovisno o ulozi u kojoj se prijavljuju) – Registar udruga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zaklade – Zakladna knjiga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vjerske zajednice i pravne osobe Katoličke crkve u RH – Evidencija vjerskih zajednica u RH (pri Ministarstvu uprave) i Evidencija pravnih osoba Katoličke Crkve u RH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umjetnička organizacija – Registar umjetničkih organizacija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neprofitne organizacije – Registar neprofitnih organizacija koji vodi Ministarstvo financija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područna služba ili područni ured HZZ-a – Sudski registar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jedinice lokalne i područne (regionalne) samouprave – popis županija, gradova i općina koji se vodi pri Ministarstvu uprave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obrazovne ustanove osnovnoškolske i srednjoškolske razine – sudski registar i Upisnik javnih i privatnih osnovnih i srednjih škola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ustanova za obrazovanje odraslih – sudski registar i Andragoški zajednički upisnik podataka (AZUP) ASOO-a za ustanove za obrazovanje odraslih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ustanova – sudski registar i ako je potrebno službeni dokument iz kojeg je vidljiv osnivač ustanove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600" dirty="0">
                <a:cs typeface="Myriad Pro Light SemiExt" charset="0"/>
              </a:rPr>
              <a:t>trgovačka društva sukladno ZRR – sudski registar i Upisnik regionalnih koordinatora i lokalnih razvojnih agencija koji vodi MRRFEU</a:t>
            </a:r>
          </a:p>
          <a:p>
            <a:pPr marL="0" indent="0">
              <a:buNone/>
            </a:pPr>
            <a:endParaRPr lang="hr-HR" sz="600" dirty="0">
              <a:cs typeface="Myriad Pro Light SemiExt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1400" b="1" dirty="0">
                <a:cs typeface="Myriad Pro Light SemiExt" charset="0"/>
              </a:rPr>
              <a:t>ako baza ne sadrži ažurirane podatke, potrebno je u sklopu projektnog prijedloga dostaviti službeni dokument iz kojeg je isto razvidno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714578" y="428644"/>
            <a:ext cx="5785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sz="2400" dirty="0">
                <a:latin typeface="Myriad Pro Bold SemiExt" charset="0"/>
                <a:cs typeface="Myriad Pro Bold SemiExt" charset="0"/>
              </a:rPr>
              <a:t>Provjera prihvatljivosti nositelja i partnera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42850" y="922428"/>
            <a:ext cx="2338231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/>
          <p:nvPr/>
        </p:nvSpPr>
        <p:spPr>
          <a:xfrm>
            <a:off x="1026537" y="741983"/>
            <a:ext cx="6958364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457200"/>
            <a:r>
              <a:rPr lang="hr-HR" sz="2000" b="1" dirty="0">
                <a:latin typeface="+mj-lt"/>
                <a:cs typeface="Calibri"/>
              </a:rPr>
              <a:t>UKUPNA FINANCIJSKA ALOKACIJA BESPOVRATNIH SREDSTAVA</a:t>
            </a:r>
          </a:p>
        </p:txBody>
      </p:sp>
      <p:sp>
        <p:nvSpPr>
          <p:cNvPr id="14" name="Elipsa 13"/>
          <p:cNvSpPr/>
          <p:nvPr/>
        </p:nvSpPr>
        <p:spPr>
          <a:xfrm>
            <a:off x="1888003" y="1142093"/>
            <a:ext cx="5235431" cy="102155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latin typeface="+mj-lt"/>
              </a:rPr>
              <a:t>50.000.000,00 HRK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506814" y="2560118"/>
            <a:ext cx="3389384" cy="579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  <a:latin typeface="+mj-lt"/>
              </a:rPr>
              <a:t>NAJNIŽA VRIJEDNOST POTPORE</a:t>
            </a:r>
          </a:p>
        </p:txBody>
      </p:sp>
      <p:sp>
        <p:nvSpPr>
          <p:cNvPr id="16" name="Pravokutnik 15"/>
          <p:cNvSpPr/>
          <p:nvPr/>
        </p:nvSpPr>
        <p:spPr>
          <a:xfrm>
            <a:off x="5260974" y="2560118"/>
            <a:ext cx="3389384" cy="579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schemeClr val="tx1"/>
                </a:solidFill>
                <a:latin typeface="+mj-lt"/>
              </a:rPr>
              <a:t>NAJVIŠA VRIJEDNOST POTPORE</a:t>
            </a:r>
          </a:p>
        </p:txBody>
      </p:sp>
      <p:sp>
        <p:nvSpPr>
          <p:cNvPr id="17" name="Elipsa 16"/>
          <p:cNvSpPr/>
          <p:nvPr/>
        </p:nvSpPr>
        <p:spPr>
          <a:xfrm>
            <a:off x="166644" y="3148910"/>
            <a:ext cx="4069723" cy="7742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+mj-lt"/>
              </a:rPr>
              <a:t>400.000,00 HRK</a:t>
            </a:r>
          </a:p>
        </p:txBody>
      </p:sp>
      <p:sp>
        <p:nvSpPr>
          <p:cNvPr id="18" name="Elipsa 17"/>
          <p:cNvSpPr/>
          <p:nvPr/>
        </p:nvSpPr>
        <p:spPr>
          <a:xfrm>
            <a:off x="4997808" y="3143514"/>
            <a:ext cx="4005942" cy="78504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  <a:latin typeface="+mj-lt"/>
              </a:rPr>
              <a:t>2.000.000,00 HRK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731520" y="4511040"/>
            <a:ext cx="6619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/>
              <a:t>Intenzitet potpore: 100% prihvatljivih troškova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/>
              <a:t>Troškovi nastali za vrijeme trajanja provedbe projekta (danom zadnjeg potpisa ugovora)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/>
              <a:t>Vrijeme trajanja projekta: 12 - 24 mjeseca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1718</TotalTime>
  <Words>2894</Words>
  <Application>Microsoft Office PowerPoint</Application>
  <PresentationFormat>Prikaz na zaslonu (4:3)</PresentationFormat>
  <Paragraphs>321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4" baseType="lpstr">
      <vt:lpstr>powerpoint</vt:lpstr>
      <vt:lpstr>PowerPointova prezentacija</vt:lpstr>
      <vt:lpstr> OPERATIVNI PROGRAM  Učinkoviti ljudski potencijali 2014.-2020. </vt:lpstr>
      <vt:lpstr>Inicijativa za zapošljavanje mladih (IZM)</vt:lpstr>
      <vt:lpstr>PowerPointova prezentacija</vt:lpstr>
      <vt:lpstr>Opći cilj poziva</vt:lpstr>
      <vt:lpstr>Ciljane skupine</vt:lpstr>
      <vt:lpstr>Prihvatljivi prijavitelji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Mjerljivi ishodi</vt:lpstr>
      <vt:lpstr>Mjerljivi ishodi</vt:lpstr>
      <vt:lpstr>PowerPointova prezentacija</vt:lpstr>
      <vt:lpstr>Mjerljivi ishodi</vt:lpstr>
      <vt:lpstr>PowerPointova prezentacija</vt:lpstr>
      <vt:lpstr>PowerPointova prezentacija</vt:lpstr>
      <vt:lpstr>PowerPointova prezentacija</vt:lpstr>
      <vt:lpstr>Procjena kvalitete</vt:lpstr>
      <vt:lpstr>Kriteriji odabira i pitanja za kvalitativnu procjenu</vt:lpstr>
      <vt:lpstr>Kriteriji odabira i pitanja za kvalitativnu procjenu</vt:lpstr>
      <vt:lpstr>Odluka o financiranju</vt:lpstr>
      <vt:lpstr>Dodatna pojašnjenja</vt:lpstr>
      <vt:lpstr>Prigovori</vt:lpstr>
      <vt:lpstr>Okvirni raspored postupka dodjele</vt:lpstr>
      <vt:lpstr>Info: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IP</dc:creator>
  <cp:lastModifiedBy>IP</cp:lastModifiedBy>
  <cp:revision>120</cp:revision>
  <dcterms:created xsi:type="dcterms:W3CDTF">2020-06-29T07:10:29Z</dcterms:created>
  <dcterms:modified xsi:type="dcterms:W3CDTF">2020-07-22T09:42:27Z</dcterms:modified>
</cp:coreProperties>
</file>