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1"/>
  </p:sldMasterIdLst>
  <p:notesMasterIdLst>
    <p:notesMasterId r:id="rId69"/>
  </p:notesMasterIdLst>
  <p:handoutMasterIdLst>
    <p:handoutMasterId r:id="rId70"/>
  </p:handoutMasterIdLst>
  <p:sldIdLst>
    <p:sldId id="256" r:id="rId2"/>
    <p:sldId id="268" r:id="rId3"/>
    <p:sldId id="259" r:id="rId4"/>
    <p:sldId id="418" r:id="rId5"/>
    <p:sldId id="277" r:id="rId6"/>
    <p:sldId id="269" r:id="rId7"/>
    <p:sldId id="389" r:id="rId8"/>
    <p:sldId id="278" r:id="rId9"/>
    <p:sldId id="266" r:id="rId10"/>
    <p:sldId id="392" r:id="rId11"/>
    <p:sldId id="393" r:id="rId12"/>
    <p:sldId id="394" r:id="rId13"/>
    <p:sldId id="395" r:id="rId14"/>
    <p:sldId id="396" r:id="rId15"/>
    <p:sldId id="390" r:id="rId16"/>
    <p:sldId id="279" r:id="rId17"/>
    <p:sldId id="397" r:id="rId18"/>
    <p:sldId id="359" r:id="rId19"/>
    <p:sldId id="398" r:id="rId20"/>
    <p:sldId id="399" r:id="rId21"/>
    <p:sldId id="283" r:id="rId22"/>
    <p:sldId id="284" r:id="rId23"/>
    <p:sldId id="289" r:id="rId24"/>
    <p:sldId id="291" r:id="rId25"/>
    <p:sldId id="400" r:id="rId26"/>
    <p:sldId id="402" r:id="rId27"/>
    <p:sldId id="403" r:id="rId28"/>
    <p:sldId id="409" r:id="rId29"/>
    <p:sldId id="410" r:id="rId30"/>
    <p:sldId id="405" r:id="rId31"/>
    <p:sldId id="406" r:id="rId32"/>
    <p:sldId id="407" r:id="rId33"/>
    <p:sldId id="404" r:id="rId34"/>
    <p:sldId id="302" r:id="rId35"/>
    <p:sldId id="303" r:id="rId36"/>
    <p:sldId id="371" r:id="rId37"/>
    <p:sldId id="372" r:id="rId38"/>
    <p:sldId id="373" r:id="rId39"/>
    <p:sldId id="411" r:id="rId40"/>
    <p:sldId id="374" r:id="rId41"/>
    <p:sldId id="378" r:id="rId42"/>
    <p:sldId id="382" r:id="rId43"/>
    <p:sldId id="413" r:id="rId44"/>
    <p:sldId id="414" r:id="rId45"/>
    <p:sldId id="412" r:id="rId46"/>
    <p:sldId id="415" r:id="rId47"/>
    <p:sldId id="416" r:id="rId48"/>
    <p:sldId id="365" r:id="rId49"/>
    <p:sldId id="388" r:id="rId50"/>
    <p:sldId id="386" r:id="rId51"/>
    <p:sldId id="322" r:id="rId52"/>
    <p:sldId id="331" r:id="rId53"/>
    <p:sldId id="366" r:id="rId54"/>
    <p:sldId id="417" r:id="rId55"/>
    <p:sldId id="367" r:id="rId56"/>
    <p:sldId id="368" r:id="rId57"/>
    <p:sldId id="334" r:id="rId58"/>
    <p:sldId id="335" r:id="rId59"/>
    <p:sldId id="370" r:id="rId60"/>
    <p:sldId id="345" r:id="rId61"/>
    <p:sldId id="349" r:id="rId62"/>
    <p:sldId id="350" r:id="rId63"/>
    <p:sldId id="353" r:id="rId64"/>
    <p:sldId id="354" r:id="rId65"/>
    <p:sldId id="356" r:id="rId66"/>
    <p:sldId id="357" r:id="rId67"/>
    <p:sldId id="358" r:id="rId6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DOMSP" initials="MP" lastIdx="2" clrIdx="0">
    <p:extLst>
      <p:ext uri="{19B8F6BF-5375-455C-9EA6-DF929625EA0E}">
        <p15:presenceInfo xmlns:p15="http://schemas.microsoft.com/office/powerpoint/2012/main" userId="MDOMSP" providerId="None"/>
      </p:ext>
    </p:extLst>
  </p:cmAuthor>
  <p:cmAuthor id="2" name="EU" initials="E" lastIdx="2" clrIdx="1">
    <p:extLst>
      <p:ext uri="{19B8F6BF-5375-455C-9EA6-DF929625EA0E}">
        <p15:presenceInfo xmlns:p15="http://schemas.microsoft.com/office/powerpoint/2012/main" userId="E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77877"/>
    <a:srgbClr val="E88E31"/>
    <a:srgbClr val="149A4B"/>
    <a:srgbClr val="A41568"/>
    <a:srgbClr val="2797C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12F037-E3AF-4FBF-B640-51EAED8F6CC7}" v="301" dt="2020-05-28T06:40:36.286"/>
  </p1510:revLst>
</p1510:revInfo>
</file>

<file path=ppt/tableStyles.xml><?xml version="1.0" encoding="utf-8"?>
<a:tblStyleLst xmlns:a="http://schemas.openxmlformats.org/drawingml/2006/main" def="{5C22544A-7EE6-4342-B048-85BDC9FD1C3A}">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88028" autoAdjust="0"/>
  </p:normalViewPr>
  <p:slideViewPr>
    <p:cSldViewPr snapToGrid="0" snapToObjects="1">
      <p:cViewPr varScale="1">
        <p:scale>
          <a:sx n="100" d="100"/>
          <a:sy n="100" d="100"/>
        </p:scale>
        <p:origin x="153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a:extLst>
              <a:ext uri="{FF2B5EF4-FFF2-40B4-BE49-F238E27FC236}">
                <a16:creationId xmlns:a16="http://schemas.microsoft.com/office/drawing/2014/main" id="{5EB54096-C9A6-4326-98C7-FAFCDEE8B7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dirty="0"/>
          </a:p>
        </p:txBody>
      </p:sp>
      <p:sp>
        <p:nvSpPr>
          <p:cNvPr id="3" name="Rezervirano mjesto datuma 2">
            <a:extLst>
              <a:ext uri="{FF2B5EF4-FFF2-40B4-BE49-F238E27FC236}">
                <a16:creationId xmlns:a16="http://schemas.microsoft.com/office/drawing/2014/main" id="{08386A21-8453-4DCB-8AC0-14EF251808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D93E185-F105-480D-A563-A281EA1F23CC}" type="datetimeFigureOut">
              <a:rPr lang="hr-HR" smtClean="0"/>
              <a:t>9.6.2020.</a:t>
            </a:fld>
            <a:endParaRPr lang="hr-HR" dirty="0"/>
          </a:p>
        </p:txBody>
      </p:sp>
      <p:sp>
        <p:nvSpPr>
          <p:cNvPr id="4" name="Rezervirano mjesto podnožja 3">
            <a:extLst>
              <a:ext uri="{FF2B5EF4-FFF2-40B4-BE49-F238E27FC236}">
                <a16:creationId xmlns:a16="http://schemas.microsoft.com/office/drawing/2014/main" id="{ED54C20E-507E-426D-9A19-0329E85F44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dirty="0"/>
          </a:p>
        </p:txBody>
      </p:sp>
      <p:sp>
        <p:nvSpPr>
          <p:cNvPr id="5" name="Rezervirano mjesto broja slajda 4">
            <a:extLst>
              <a:ext uri="{FF2B5EF4-FFF2-40B4-BE49-F238E27FC236}">
                <a16:creationId xmlns:a16="http://schemas.microsoft.com/office/drawing/2014/main" id="{5CAAA8AF-E132-41A0-8B39-495A445D3B9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7A837D-5A52-40F4-80BA-070F564AE61E}" type="slidenum">
              <a:rPr lang="hr-HR" smtClean="0"/>
              <a:t>‹#›</a:t>
            </a:fld>
            <a:endParaRPr lang="hr-HR" dirty="0"/>
          </a:p>
        </p:txBody>
      </p:sp>
    </p:spTree>
    <p:extLst>
      <p:ext uri="{BB962C8B-B14F-4D97-AF65-F5344CB8AC3E}">
        <p14:creationId xmlns:p14="http://schemas.microsoft.com/office/powerpoint/2010/main" val="139853545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0787E8-2D24-4575-9DCE-2AF66B6FBDB4}" type="datetimeFigureOut">
              <a:rPr lang="hr-HR" smtClean="0"/>
              <a:t>9.6.2020.</a:t>
            </a:fld>
            <a:endParaRPr lang="hr-HR"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r-H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92AF59-7469-42EC-866F-5C73A668AC85}" type="slidenum">
              <a:rPr lang="hr-HR" smtClean="0"/>
              <a:t>‹#›</a:t>
            </a:fld>
            <a:endParaRPr lang="hr-HR" dirty="0"/>
          </a:p>
        </p:txBody>
      </p:sp>
    </p:spTree>
    <p:extLst>
      <p:ext uri="{BB962C8B-B14F-4D97-AF65-F5344CB8AC3E}">
        <p14:creationId xmlns:p14="http://schemas.microsoft.com/office/powerpoint/2010/main" val="39109673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720421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3942921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286280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1339703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921718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1775519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500636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2916023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2074068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421555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2826409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3476728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3481321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1475571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2498069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1274478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278801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34235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7435124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35647599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38558002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1519845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31486325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1900423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27383646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13829007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2152290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14354237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19360700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20965027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10898176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6964087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2362110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1636206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26643633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9877982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21294078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13204607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39984921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18328984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802319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734376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2578221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3785124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1083030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2497312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107113"/>
            <a:ext cx="2133600" cy="365125"/>
          </a:xfrm>
        </p:spPr>
        <p:txBody>
          <a:bodyPr/>
          <a:lstStyle>
            <a:lvl1pPr>
              <a:defRPr/>
            </a:lvl1pPr>
          </a:lstStyle>
          <a:p>
            <a:pPr>
              <a:defRPr/>
            </a:pPr>
            <a:fld id="{2CCCEC69-AA8C-43BA-8FE2-84DA262C77C3}" type="datetime3">
              <a:rPr lang="hr-HR" smtClean="0"/>
              <a:t>9/6/20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B3189FE-4D72-B14D-B108-82D2BC9F056A}" type="slidenum">
              <a:rPr lang="en-US"/>
              <a:pPr>
                <a:defRPr/>
              </a:pPr>
              <a:t>‹#›</a:t>
            </a:fld>
            <a:endParaRPr lang="en-US" dirty="0"/>
          </a:p>
        </p:txBody>
      </p:sp>
    </p:spTree>
    <p:extLst>
      <p:ext uri="{BB962C8B-B14F-4D97-AF65-F5344CB8AC3E}">
        <p14:creationId xmlns:p14="http://schemas.microsoft.com/office/powerpoint/2010/main" val="1201773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CC151E6-09B4-4DC0-8FA8-A0ECDC8BA980}" type="datetime3">
              <a:rPr lang="hr-HR" smtClean="0"/>
              <a:t>9/6/20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74D5C58-1EE0-AF42-8F42-66B6CA9F4404}" type="slidenum">
              <a:rPr lang="en-US"/>
              <a:pPr>
                <a:defRPr/>
              </a:pPr>
              <a:t>‹#›</a:t>
            </a:fld>
            <a:endParaRPr lang="en-US" dirty="0"/>
          </a:p>
        </p:txBody>
      </p:sp>
    </p:spTree>
    <p:extLst>
      <p:ext uri="{BB962C8B-B14F-4D97-AF65-F5344CB8AC3E}">
        <p14:creationId xmlns:p14="http://schemas.microsoft.com/office/powerpoint/2010/main" val="3699498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F5E41AE-A392-4AB3-83E9-503A4F825BB0}" type="datetime3">
              <a:rPr lang="hr-HR" smtClean="0"/>
              <a:t>9/6/20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9B28F80-A2C5-6444-8C20-3416AE241474}" type="slidenum">
              <a:rPr lang="en-US"/>
              <a:pPr>
                <a:defRPr/>
              </a:pPr>
              <a:t>‹#›</a:t>
            </a:fld>
            <a:endParaRPr lang="en-US" dirty="0"/>
          </a:p>
        </p:txBody>
      </p:sp>
    </p:spTree>
    <p:extLst>
      <p:ext uri="{BB962C8B-B14F-4D97-AF65-F5344CB8AC3E}">
        <p14:creationId xmlns:p14="http://schemas.microsoft.com/office/powerpoint/2010/main" val="294195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78369C6-95DC-4D0E-A6B0-54E6AB11EF89}" type="datetime3">
              <a:rPr lang="hr-HR" smtClean="0"/>
              <a:t>9/6/20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8660FB7-28DF-BD40-8AA6-BA2DC5A8A075}" type="slidenum">
              <a:rPr lang="en-US"/>
              <a:pPr>
                <a:defRPr/>
              </a:pPr>
              <a:t>‹#›</a:t>
            </a:fld>
            <a:endParaRPr lang="en-US" dirty="0"/>
          </a:p>
        </p:txBody>
      </p:sp>
    </p:spTree>
    <p:extLst>
      <p:ext uri="{BB962C8B-B14F-4D97-AF65-F5344CB8AC3E}">
        <p14:creationId xmlns:p14="http://schemas.microsoft.com/office/powerpoint/2010/main" val="143663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292039C-1199-4FD9-9A3A-73BC6CF63C48}" type="datetime3">
              <a:rPr lang="hr-HR" smtClean="0"/>
              <a:t>9/6/20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7766A8A-0715-664A-A9E8-E9BD2B9FE8D2}" type="slidenum">
              <a:rPr lang="en-US"/>
              <a:pPr>
                <a:defRPr/>
              </a:pPr>
              <a:t>‹#›</a:t>
            </a:fld>
            <a:endParaRPr lang="en-US" dirty="0"/>
          </a:p>
        </p:txBody>
      </p:sp>
    </p:spTree>
    <p:extLst>
      <p:ext uri="{BB962C8B-B14F-4D97-AF65-F5344CB8AC3E}">
        <p14:creationId xmlns:p14="http://schemas.microsoft.com/office/powerpoint/2010/main" val="2998054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022F9BC-3EAC-4C22-9E9B-77EA0ADF37A9}" type="datetime3">
              <a:rPr lang="hr-HR" smtClean="0"/>
              <a:t>9/6/20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4131CC9-1563-1E4A-B7DF-AD4D962400AD}" type="slidenum">
              <a:rPr lang="en-US"/>
              <a:pPr>
                <a:defRPr/>
              </a:pPr>
              <a:t>‹#›</a:t>
            </a:fld>
            <a:endParaRPr lang="en-US" dirty="0"/>
          </a:p>
        </p:txBody>
      </p:sp>
    </p:spTree>
    <p:extLst>
      <p:ext uri="{BB962C8B-B14F-4D97-AF65-F5344CB8AC3E}">
        <p14:creationId xmlns:p14="http://schemas.microsoft.com/office/powerpoint/2010/main" val="2894957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D53ED0A-7E23-46C3-A95D-8F4CF6E7F2A5}" type="datetime3">
              <a:rPr lang="hr-HR" smtClean="0"/>
              <a:t>9/6/20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EA89B8E4-9785-5542-A2CC-E3EFD9AF074D}" type="slidenum">
              <a:rPr lang="en-US"/>
              <a:pPr>
                <a:defRPr/>
              </a:pPr>
              <a:t>‹#›</a:t>
            </a:fld>
            <a:endParaRPr lang="en-US" dirty="0"/>
          </a:p>
        </p:txBody>
      </p:sp>
    </p:spTree>
    <p:extLst>
      <p:ext uri="{BB962C8B-B14F-4D97-AF65-F5344CB8AC3E}">
        <p14:creationId xmlns:p14="http://schemas.microsoft.com/office/powerpoint/2010/main" val="3661624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414E621-E5C4-4CD7-94BF-3976F6619799}" type="datetime3">
              <a:rPr lang="hr-HR" smtClean="0"/>
              <a:t>9/6/20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B763ED7B-F1CE-404E-B6C6-A6F40C47A9C7}" type="slidenum">
              <a:rPr lang="en-US"/>
              <a:pPr>
                <a:defRPr/>
              </a:pPr>
              <a:t>‹#›</a:t>
            </a:fld>
            <a:endParaRPr lang="en-US" dirty="0"/>
          </a:p>
        </p:txBody>
      </p:sp>
    </p:spTree>
    <p:extLst>
      <p:ext uri="{BB962C8B-B14F-4D97-AF65-F5344CB8AC3E}">
        <p14:creationId xmlns:p14="http://schemas.microsoft.com/office/powerpoint/2010/main" val="372091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86D8537-D10E-4646-AC70-F6E6960F611A}" type="datetime3">
              <a:rPr lang="hr-HR" smtClean="0"/>
              <a:t>9/6/20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894F2D7-2B5A-E84B-ACF2-17EC346B5B23}" type="slidenum">
              <a:rPr lang="en-US"/>
              <a:pPr>
                <a:defRPr/>
              </a:pPr>
              <a:t>‹#›</a:t>
            </a:fld>
            <a:endParaRPr lang="en-US" dirty="0"/>
          </a:p>
        </p:txBody>
      </p:sp>
    </p:spTree>
    <p:extLst>
      <p:ext uri="{BB962C8B-B14F-4D97-AF65-F5344CB8AC3E}">
        <p14:creationId xmlns:p14="http://schemas.microsoft.com/office/powerpoint/2010/main" val="3904499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73742A2-EF93-46D2-87F1-EB4C7BD2D6E5}" type="datetime3">
              <a:rPr lang="hr-HR" smtClean="0"/>
              <a:t>9/6/20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B26BB5F-A257-FC43-92A4-C378033C3B9A}" type="slidenum">
              <a:rPr lang="en-US"/>
              <a:pPr>
                <a:defRPr/>
              </a:pPr>
              <a:t>‹#›</a:t>
            </a:fld>
            <a:endParaRPr lang="en-US" dirty="0"/>
          </a:p>
        </p:txBody>
      </p:sp>
    </p:spTree>
    <p:extLst>
      <p:ext uri="{BB962C8B-B14F-4D97-AF65-F5344CB8AC3E}">
        <p14:creationId xmlns:p14="http://schemas.microsoft.com/office/powerpoint/2010/main" val="1317451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9607627-59DC-48E7-A16A-30A1A2D93F71}" type="datetime3">
              <a:rPr lang="hr-HR" smtClean="0"/>
              <a:t>9/6/20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F214F0B-DC76-F446-AE64-469189A38A8E}" type="slidenum">
              <a:rPr lang="en-US"/>
              <a:pPr>
                <a:defRPr/>
              </a:pPr>
              <a:t>‹#›</a:t>
            </a:fld>
            <a:endParaRPr lang="en-US" dirty="0"/>
          </a:p>
        </p:txBody>
      </p:sp>
    </p:spTree>
    <p:extLst>
      <p:ext uri="{BB962C8B-B14F-4D97-AF65-F5344CB8AC3E}">
        <p14:creationId xmlns:p14="http://schemas.microsoft.com/office/powerpoint/2010/main" val="2518515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FAF11A0F-5E83-456D-A9B5-D04AB84B61E4}" type="datetime3">
              <a:rPr lang="hr-HR" smtClean="0"/>
              <a:t>9/6/20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7296F69E-54AF-244F-916A-3E30C0821918}" type="slidenum">
              <a:rPr lang="en-US"/>
              <a:pPr>
                <a:defRPr/>
              </a:pPr>
              <a:t>‹#›</a:t>
            </a:fld>
            <a:endParaRPr lang="en-US" dirty="0"/>
          </a:p>
        </p:txBody>
      </p:sp>
      <p:pic>
        <p:nvPicPr>
          <p:cNvPr id="1031" name="Picture 11" descr="unutarnja.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1913" y="-7938"/>
            <a:ext cx="9217026" cy="691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Date Placeholder 3"/>
          <p:cNvSpPr txBox="1">
            <a:spLocks/>
          </p:cNvSpPr>
          <p:nvPr/>
        </p:nvSpPr>
        <p:spPr>
          <a:xfrm>
            <a:off x="457200" y="6384925"/>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A7CF87D7-4170-F241-849B-560067D2E352}" type="datetimeFigureOut">
              <a:rPr lang="en-US" sz="1200" smtClean="0">
                <a:solidFill>
                  <a:srgbClr val="777877"/>
                </a:solidFill>
                <a:latin typeface="Myriad Pro Bold SemiCond"/>
                <a:cs typeface="Myriad Pro Bold SemiCond"/>
              </a:rPr>
              <a:pPr fontAlgn="auto">
                <a:spcBef>
                  <a:spcPts val="0"/>
                </a:spcBef>
                <a:spcAft>
                  <a:spcPts val="0"/>
                </a:spcAft>
                <a:defRPr/>
              </a:pPr>
              <a:t>6/9/2020</a:t>
            </a:fld>
            <a:endParaRPr lang="en-US" sz="1200" dirty="0">
              <a:solidFill>
                <a:srgbClr val="777877"/>
              </a:solidFill>
              <a:latin typeface="Myriad Pro Bold SemiCond"/>
              <a:cs typeface="Myriad Pro Bold SemiCond"/>
            </a:endParaRPr>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s://esif-wf.mrrfeu.hr/"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hyperlink" Target="http://www.esf.hr/" TargetMode="External"/><Relationship Id="rId4" Type="http://schemas.openxmlformats.org/officeDocument/2006/relationships/hyperlink" Target="http://www.strukturnifondovi.hr/"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http://www.esf.hr/"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hyperlink" Target="https://strukturnifondovi.hr/"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www.esf.hr/"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hyperlink" Target="https://strukturnifondovi.hr/"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www.esf.hr/"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hyperlink" Target="https://strukturnifondovi.hr/"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mailto:esf@mdomsp.hr"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hyperlink" Target="http://www.esf.hr/" TargetMode="External"/><Relationship Id="rId4" Type="http://schemas.openxmlformats.org/officeDocument/2006/relationships/hyperlink" Target="https://strukturnifondovi.hr/"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hyperlink" Target="http://www.esf.hr/"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hyperlink" Target="mailto:tecd@hzz.hr"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hyperlink" Target="mailto:esf@mdomsp.hr"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hyperlink" Target="mailto:esf@mdomsp.hr"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naslovn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1215"/>
            <a:ext cx="9209088" cy="6905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14" name="Title 7"/>
          <p:cNvSpPr>
            <a:spLocks noGrp="1"/>
          </p:cNvSpPr>
          <p:nvPr>
            <p:ph type="ctrTitle" idx="4294967295"/>
          </p:nvPr>
        </p:nvSpPr>
        <p:spPr>
          <a:xfrm>
            <a:off x="452977" y="916009"/>
            <a:ext cx="2747963" cy="641859"/>
          </a:xfrm>
        </p:spPr>
        <p:txBody>
          <a:bodyPr/>
          <a:lstStyle/>
          <a:p>
            <a:pPr algn="l"/>
            <a:r>
              <a:rPr lang="hr-HR" sz="1100" b="1" dirty="0">
                <a:latin typeface="Times New Roman" panose="02020603050405020304" pitchFamily="18" charset="0"/>
                <a:cs typeface="Times New Roman" panose="02020603050405020304" pitchFamily="18" charset="0"/>
              </a:rPr>
              <a:t>Ministarstvo za demografiju, obitelj, mlade i socijalnu politiku</a:t>
            </a:r>
            <a:br>
              <a:rPr lang="en-GB" sz="1100" b="1" dirty="0">
                <a:latin typeface="Times New Roman" panose="02020603050405020304" pitchFamily="18" charset="0"/>
                <a:cs typeface="Times New Roman" panose="02020603050405020304" pitchFamily="18" charset="0"/>
              </a:rPr>
            </a:br>
            <a:endParaRPr lang="en-US" sz="1100" b="1" dirty="0">
              <a:solidFill>
                <a:srgbClr val="777877"/>
              </a:solidFill>
              <a:latin typeface="Times New Roman" panose="02020603050405020304" pitchFamily="18" charset="0"/>
              <a:cs typeface="Times New Roman" panose="02020603050405020304" pitchFamily="18" charset="0"/>
            </a:endParaRPr>
          </a:p>
        </p:txBody>
      </p:sp>
      <p:sp>
        <p:nvSpPr>
          <p:cNvPr id="13315" name="Title 7"/>
          <p:cNvSpPr txBox="1">
            <a:spLocks/>
          </p:cNvSpPr>
          <p:nvPr/>
        </p:nvSpPr>
        <p:spPr bwMode="auto">
          <a:xfrm>
            <a:off x="372455" y="3379087"/>
            <a:ext cx="8041958" cy="1364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endParaRPr lang="hr-HR" b="1" dirty="0">
              <a:solidFill>
                <a:srgbClr val="002060"/>
              </a:solidFill>
              <a:latin typeface="Calibri"/>
              <a:ea typeface="ＭＳ Ｐゴシック"/>
            </a:endParaRPr>
          </a:p>
          <a:p>
            <a:r>
              <a:rPr lang="hr-HR" b="1" dirty="0">
                <a:solidFill>
                  <a:srgbClr val="002060"/>
                </a:solidFill>
                <a:latin typeface="Calibri"/>
                <a:ea typeface="ＭＳ Ｐゴシック"/>
              </a:rPr>
              <a:t>INFO-RADIONICA</a:t>
            </a:r>
          </a:p>
          <a:p>
            <a:r>
              <a:rPr lang="hr-HR" b="1" dirty="0">
                <a:solidFill>
                  <a:srgbClr val="002060"/>
                </a:solidFill>
                <a:latin typeface="Calibri"/>
                <a:ea typeface="ＭＳ Ｐゴシック"/>
              </a:rPr>
              <a:t>Predstavljanje otvorenog trajnog Poziva </a:t>
            </a:r>
            <a:endParaRPr lang="en-GB" sz="1200" dirty="0">
              <a:solidFill>
                <a:srgbClr val="002060"/>
              </a:solidFill>
            </a:endParaRPr>
          </a:p>
          <a:p>
            <a:r>
              <a:rPr lang="hr-HR" b="1" dirty="0">
                <a:solidFill>
                  <a:srgbClr val="002060"/>
                </a:solidFill>
                <a:latin typeface="Calibri"/>
                <a:ea typeface="ＭＳ Ｐゴシック"/>
              </a:rPr>
              <a:t>„Razvoj, širenje i unaprjeđenje kvalitete izvaninstitucijskih </a:t>
            </a:r>
            <a:endParaRPr lang="en-GB" sz="1200" dirty="0">
              <a:solidFill>
                <a:srgbClr val="002060"/>
              </a:solidFill>
            </a:endParaRPr>
          </a:p>
          <a:p>
            <a:r>
              <a:rPr lang="hr-HR" b="1" dirty="0">
                <a:solidFill>
                  <a:srgbClr val="002060"/>
                </a:solidFill>
                <a:latin typeface="Calibri"/>
                <a:ea typeface="ＭＳ Ｐゴシック"/>
              </a:rPr>
              <a:t>socijalnih usluga kao podrška procesu deinstitucionalizacije”  </a:t>
            </a:r>
            <a:endParaRPr lang="en-GB" sz="1200" dirty="0">
              <a:solidFill>
                <a:srgbClr val="002060"/>
              </a:solidFill>
            </a:endParaRPr>
          </a:p>
          <a:p>
            <a:endParaRPr lang="hr-HR" sz="1800" dirty="0"/>
          </a:p>
          <a:p>
            <a:endParaRPr lang="hr-HR" sz="1800" dirty="0"/>
          </a:p>
          <a:p>
            <a:endParaRPr lang="hr-HR" sz="1800" dirty="0"/>
          </a:p>
          <a:p>
            <a:endParaRPr lang="en-GB" sz="1800" dirty="0"/>
          </a:p>
          <a:p>
            <a:pPr eaLnBrk="1" hangingPunct="1"/>
            <a:endParaRPr lang="en-US" sz="1000" dirty="0">
              <a:latin typeface="Myriad Pro Light SemiExt" charset="0"/>
              <a:cs typeface="Myriad Pro Light SemiExt" charset="0"/>
            </a:endParaRPr>
          </a:p>
        </p:txBody>
      </p:sp>
      <p:pic>
        <p:nvPicPr>
          <p:cNvPr id="8" name="Picture 7" descr="Opis: C:\Users\diana.mededovic\AppData\Local\Microsoft\Windows\Temporary Internet Files\Low\Content.IE5\O129MYIM\tmp_20100114155715_0[1].jpg"/>
          <p:cNvPicPr/>
          <p:nvPr/>
        </p:nvPicPr>
        <p:blipFill>
          <a:blip r:embed="rId3">
            <a:extLst>
              <a:ext uri="{28A0092B-C50C-407E-A947-70E740481C1C}">
                <a14:useLocalDpi xmlns:a14="http://schemas.microsoft.com/office/drawing/2010/main" val="0"/>
              </a:ext>
            </a:extLst>
          </a:blip>
          <a:srcRect/>
          <a:stretch>
            <a:fillRect/>
          </a:stretch>
        </p:blipFill>
        <p:spPr bwMode="auto">
          <a:xfrm>
            <a:off x="452977" y="318090"/>
            <a:ext cx="826770" cy="580390"/>
          </a:xfrm>
          <a:prstGeom prst="rect">
            <a:avLst/>
          </a:prstGeom>
          <a:noFill/>
          <a:ln>
            <a:noFill/>
          </a:ln>
        </p:spPr>
      </p:pic>
      <p:pic>
        <p:nvPicPr>
          <p:cNvPr id="2" name="Slika 1">
            <a:extLst>
              <a:ext uri="{FF2B5EF4-FFF2-40B4-BE49-F238E27FC236}">
                <a16:creationId xmlns:a16="http://schemas.microsoft.com/office/drawing/2014/main" id="{0DA910AD-FC81-4178-8367-8286CA9ECDD1}"/>
              </a:ext>
            </a:extLst>
          </p:cNvPr>
          <p:cNvPicPr>
            <a:picLocks noChangeAspect="1"/>
          </p:cNvPicPr>
          <p:nvPr/>
        </p:nvPicPr>
        <p:blipFill>
          <a:blip r:embed="rId4"/>
          <a:stretch>
            <a:fillRect/>
          </a:stretch>
        </p:blipFill>
        <p:spPr>
          <a:xfrm>
            <a:off x="511584" y="1511353"/>
            <a:ext cx="768163" cy="652329"/>
          </a:xfrm>
          <a:prstGeom prst="rect">
            <a:avLst/>
          </a:prstGeom>
        </p:spPr>
      </p:pic>
      <p:pic>
        <p:nvPicPr>
          <p:cNvPr id="3" name="Slika 2">
            <a:extLst>
              <a:ext uri="{FF2B5EF4-FFF2-40B4-BE49-F238E27FC236}">
                <a16:creationId xmlns:a16="http://schemas.microsoft.com/office/drawing/2014/main" id="{171CA42C-B763-428E-AF17-E91CDA3294DD}"/>
              </a:ext>
            </a:extLst>
          </p:cNvPr>
          <p:cNvPicPr>
            <a:picLocks noChangeAspect="1"/>
          </p:cNvPicPr>
          <p:nvPr/>
        </p:nvPicPr>
        <p:blipFill>
          <a:blip r:embed="rId5"/>
          <a:stretch>
            <a:fillRect/>
          </a:stretch>
        </p:blipFill>
        <p:spPr>
          <a:xfrm>
            <a:off x="456897" y="2099831"/>
            <a:ext cx="2956816" cy="4755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nvSpPr>
        <p:spPr bwMode="auto">
          <a:xfrm>
            <a:off x="498475" y="2794000"/>
            <a:ext cx="7107238" cy="324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263525" indent="-263525" eaLnBrk="0" fontAlgn="auto" hangingPunct="0">
              <a:spcBef>
                <a:spcPct val="20000"/>
              </a:spcBef>
              <a:spcAft>
                <a:spcPts val="0"/>
              </a:spcAft>
              <a:buFont typeface="Arial" charset="0"/>
              <a:buChar char="•"/>
              <a:defRPr/>
            </a:pPr>
            <a:endParaRPr lang="ta-IN" sz="3200" dirty="0">
              <a:solidFill>
                <a:schemeClr val="accent6"/>
              </a:solidFill>
              <a:latin typeface="Myriad Pro Light SemiExt"/>
              <a:ea typeface="+mn-ea"/>
              <a:cs typeface="Myriad Pro Light SemiExt"/>
            </a:endParaRPr>
          </a:p>
        </p:txBody>
      </p:sp>
      <p:sp>
        <p:nvSpPr>
          <p:cNvPr id="16388" name="Title 9"/>
          <p:cNvSpPr>
            <a:spLocks noGrp="1"/>
          </p:cNvSpPr>
          <p:nvPr>
            <p:ph type="title"/>
          </p:nvPr>
        </p:nvSpPr>
        <p:spPr>
          <a:xfrm>
            <a:off x="498475" y="0"/>
            <a:ext cx="8147050" cy="1143000"/>
          </a:xfrm>
        </p:spPr>
        <p:txBody>
          <a:bodyPr/>
          <a:lstStyle/>
          <a:p>
            <a:pPr lvl="1"/>
            <a:r>
              <a:rPr lang="hr-HR" sz="2800" b="1" kern="1200" dirty="0">
                <a:effectLst>
                  <a:outerShdw blurRad="38100" dist="38100" dir="2700000" algn="tl">
                    <a:srgbClr val="000000">
                      <a:alpha val="43137"/>
                    </a:srgbClr>
                  </a:outerShdw>
                </a:effectLst>
                <a:latin typeface="+mn-lt"/>
                <a:cs typeface="Myriad Pro Light SemiExt" charset="0"/>
              </a:rPr>
              <a:t>Pokazatelji</a:t>
            </a:r>
          </a:p>
        </p:txBody>
      </p:sp>
      <p:graphicFrame>
        <p:nvGraphicFramePr>
          <p:cNvPr id="10" name="Table 9"/>
          <p:cNvGraphicFramePr>
            <a:graphicFrameLocks noGrp="1"/>
          </p:cNvGraphicFramePr>
          <p:nvPr>
            <p:extLst>
              <p:ext uri="{D42A27DB-BD31-4B8C-83A1-F6EECF244321}">
                <p14:modId xmlns:p14="http://schemas.microsoft.com/office/powerpoint/2010/main" val="1493181666"/>
              </p:ext>
            </p:extLst>
          </p:nvPr>
        </p:nvGraphicFramePr>
        <p:xfrm>
          <a:off x="498475" y="788563"/>
          <a:ext cx="8188325" cy="5869947"/>
        </p:xfrm>
        <a:graphic>
          <a:graphicData uri="http://schemas.openxmlformats.org/drawingml/2006/table">
            <a:tbl>
              <a:tblPr firstRow="1" bandRow="1">
                <a:tableStyleId>{5C22544A-7EE6-4342-B048-85BDC9FD1C3A}</a:tableStyleId>
              </a:tblPr>
              <a:tblGrid>
                <a:gridCol w="2999479">
                  <a:extLst>
                    <a:ext uri="{9D8B030D-6E8A-4147-A177-3AD203B41FA5}">
                      <a16:colId xmlns:a16="http://schemas.microsoft.com/office/drawing/2014/main" val="16434168"/>
                    </a:ext>
                  </a:extLst>
                </a:gridCol>
                <a:gridCol w="5188846">
                  <a:extLst>
                    <a:ext uri="{9D8B030D-6E8A-4147-A177-3AD203B41FA5}">
                      <a16:colId xmlns:a16="http://schemas.microsoft.com/office/drawing/2014/main" val="20002"/>
                    </a:ext>
                  </a:extLst>
                </a:gridCol>
              </a:tblGrid>
              <a:tr h="627054">
                <a:tc>
                  <a:txBody>
                    <a:bodyPr/>
                    <a:lstStyle/>
                    <a:p>
                      <a:pPr lvl="0" algn="ctr">
                        <a:buNone/>
                      </a:pPr>
                      <a:r>
                        <a:rPr lang="hr-HR" dirty="0"/>
                        <a:t>PRIPADNICI RANJIVIH SKUPINA</a:t>
                      </a:r>
                      <a:endParaRPr lang="sr-Latn-RS" dirty="0"/>
                    </a:p>
                  </a:txBody>
                  <a:tcPr/>
                </a:tc>
                <a:tc>
                  <a:txBody>
                    <a:bodyPr/>
                    <a:lstStyle/>
                    <a:p>
                      <a:pPr algn="ctr"/>
                      <a:r>
                        <a:rPr lang="hr-HR" dirty="0"/>
                        <a:t>DOKAZNI DOKUMENTI</a:t>
                      </a:r>
                    </a:p>
                  </a:txBody>
                  <a:tcPr/>
                </a:tc>
                <a:extLst>
                  <a:ext uri="{0D108BD9-81ED-4DB2-BD59-A6C34878D82A}">
                    <a16:rowId xmlns:a16="http://schemas.microsoft.com/office/drawing/2014/main" val="10000"/>
                  </a:ext>
                </a:extLst>
              </a:tr>
              <a:tr h="806213">
                <a:tc>
                  <a:txBody>
                    <a:bodyPr/>
                    <a:lstStyle/>
                    <a:p>
                      <a:pPr lvl="0" algn="just">
                        <a:buNone/>
                      </a:pPr>
                      <a:r>
                        <a:rPr lang="hr-HR" sz="1600" b="0" i="0" u="none" strike="noStrike" noProof="0" dirty="0"/>
                        <a:t>Trudnice ili roditelji s djetetom do godine dana života djeteta u riziku od socijalne isključenosti</a:t>
                      </a:r>
                      <a:endParaRPr lang="sr-Latn-RS" dirty="0"/>
                    </a:p>
                  </a:txBody>
                  <a:tcPr/>
                </a:tc>
                <a:tc>
                  <a:txBody>
                    <a:bodyPr/>
                    <a:lstStyle/>
                    <a:p>
                      <a:pPr marL="285750" lvl="0" indent="-285750" algn="just">
                        <a:lnSpc>
                          <a:spcPct val="100000"/>
                        </a:lnSpc>
                        <a:spcBef>
                          <a:spcPts val="0"/>
                        </a:spcBef>
                        <a:spcAft>
                          <a:spcPts val="0"/>
                        </a:spcAft>
                        <a:buFont typeface="Wingdings"/>
                        <a:buChar char="ü"/>
                      </a:pPr>
                      <a:r>
                        <a:rPr lang="hr-HR" sz="1600" b="0" i="0" u="none" strike="noStrike" noProof="0" dirty="0">
                          <a:latin typeface="Calibri"/>
                        </a:rPr>
                        <a:t>uvjerenje/potvrda centra za socijalnu skrb iz kojeg je vidljivo da je pripadnik ciljane skupine </a:t>
                      </a:r>
                    </a:p>
                  </a:txBody>
                  <a:tcPr/>
                </a:tc>
                <a:extLst>
                  <a:ext uri="{0D108BD9-81ED-4DB2-BD59-A6C34878D82A}">
                    <a16:rowId xmlns:a16="http://schemas.microsoft.com/office/drawing/2014/main" val="10001"/>
                  </a:ext>
                </a:extLst>
              </a:tr>
              <a:tr h="2478358">
                <a:tc>
                  <a:txBody>
                    <a:bodyPr/>
                    <a:lstStyle/>
                    <a:p>
                      <a:pPr lvl="0" algn="just">
                        <a:buNone/>
                      </a:pPr>
                      <a:r>
                        <a:rPr lang="hr-HR" sz="1600" kern="1200" dirty="0">
                          <a:solidFill>
                            <a:schemeClr val="dk1"/>
                          </a:solidFill>
                          <a:effectLst/>
                          <a:latin typeface="+mn-lt"/>
                          <a:ea typeface="+mn-ea"/>
                          <a:cs typeface="+mn-cs"/>
                        </a:rPr>
                        <a:t>Odrasle osobe s invaliditetom</a:t>
                      </a:r>
                      <a:endParaRPr lang="sr-Latn-RS" sz="1600" dirty="0"/>
                    </a:p>
                  </a:txBody>
                  <a:tcPr/>
                </a:tc>
                <a:tc>
                  <a:txBody>
                    <a:bodyPr/>
                    <a:lstStyle/>
                    <a:p>
                      <a:pPr marL="285750" lvl="0" indent="-285750">
                        <a:buFont typeface="Wingdings" panose="05000000000000000000" pitchFamily="2" charset="2"/>
                        <a:buChar char="ü"/>
                      </a:pPr>
                      <a:r>
                        <a:rPr lang="hr-HR" sz="1600" kern="1200" dirty="0">
                          <a:solidFill>
                            <a:schemeClr val="dk1"/>
                          </a:solidFill>
                          <a:effectLst/>
                          <a:latin typeface="+mn-lt"/>
                          <a:ea typeface="+mn-ea"/>
                          <a:cs typeface="+mn-cs"/>
                        </a:rPr>
                        <a:t>nalaz/rješenje/mišljenje tijela vještačenja o vrsti oštećenja ili potvrda o upisu u Hrvatski registar osoba s invaliditetom ili</a:t>
                      </a:r>
                    </a:p>
                    <a:p>
                      <a:pPr marL="285750" lvl="0" indent="-285750">
                        <a:buFont typeface="Wingdings" panose="05000000000000000000" pitchFamily="2" charset="2"/>
                        <a:buChar char="ü"/>
                      </a:pPr>
                      <a:r>
                        <a:rPr lang="hr-HR" sz="1600" kern="1200" dirty="0">
                          <a:solidFill>
                            <a:schemeClr val="dk1"/>
                          </a:solidFill>
                          <a:effectLst/>
                          <a:latin typeface="+mn-lt"/>
                          <a:ea typeface="+mn-ea"/>
                          <a:cs typeface="+mn-cs"/>
                        </a:rPr>
                        <a:t>uvjerenje/potvrda centra za socijalnu skrb iz kojeg je vidljivo da je pripadnik ciljane skupine i</a:t>
                      </a:r>
                    </a:p>
                    <a:p>
                      <a:pPr marL="285750" indent="-285750">
                        <a:buFont typeface="Wingdings" panose="05000000000000000000" pitchFamily="2" charset="2"/>
                        <a:buChar char="ü"/>
                      </a:pPr>
                      <a:r>
                        <a:rPr lang="hr-HR" sz="1600" kern="1200" dirty="0">
                          <a:solidFill>
                            <a:schemeClr val="dk1"/>
                          </a:solidFill>
                          <a:effectLst/>
                          <a:latin typeface="+mn-lt"/>
                          <a:ea typeface="+mn-ea"/>
                          <a:cs typeface="+mn-cs"/>
                        </a:rPr>
                        <a:t>osobna iskaznica ili drugi jednakovrijedan dokument (npr. putovnica, domovnica, rodni list, izvod iz matice rođenih, vjenčani list, uvjerenje o prebivalištu) ukoliko datum rođenja nije naveden u dokumentu kojim se dokazuje invaliditet</a:t>
                      </a:r>
                      <a:endParaRPr lang="pl-PL" sz="1600" dirty="0" err="1"/>
                    </a:p>
                  </a:txBody>
                  <a:tcPr/>
                </a:tc>
                <a:extLst>
                  <a:ext uri="{0D108BD9-81ED-4DB2-BD59-A6C34878D82A}">
                    <a16:rowId xmlns:a16="http://schemas.microsoft.com/office/drawing/2014/main" val="10002"/>
                  </a:ext>
                </a:extLst>
              </a:tr>
              <a:tr h="1045091">
                <a:tc>
                  <a:txBody>
                    <a:bodyPr/>
                    <a:lstStyle/>
                    <a:p>
                      <a:pPr lvl="0" algn="just">
                        <a:buNone/>
                      </a:pPr>
                      <a:r>
                        <a:rPr lang="hr-HR" sz="1600" b="0" i="0" u="none" strike="noStrike" noProof="0" dirty="0">
                          <a:latin typeface="Calibri"/>
                        </a:rPr>
                        <a:t>Starije osobe</a:t>
                      </a:r>
                      <a:endParaRPr lang="sr-Latn-RS" dirty="0">
                        <a:latin typeface="Calibri"/>
                      </a:endParaRPr>
                    </a:p>
                  </a:txBody>
                  <a:tcPr/>
                </a:tc>
                <a:tc>
                  <a:txBody>
                    <a:bodyPr/>
                    <a:lstStyle/>
                    <a:p>
                      <a:pPr marL="285750" lvl="0" indent="-285750" algn="just">
                        <a:lnSpc>
                          <a:spcPct val="100000"/>
                        </a:lnSpc>
                        <a:spcBef>
                          <a:spcPts val="0"/>
                        </a:spcBef>
                        <a:spcAft>
                          <a:spcPts val="0"/>
                        </a:spcAft>
                        <a:buFont typeface="Wingdings"/>
                        <a:buChar char="ü"/>
                      </a:pPr>
                      <a:r>
                        <a:rPr lang="hr-HR" sz="1600" b="0" i="0" u="none" strike="noStrike" noProof="0" dirty="0"/>
                        <a:t>osobna iskaznica ili drugi jednakovrijedan dokument (npr. putovnica, domovnica, rodni list, izvod iz matice rođenih, vjenčani list, uvjerenje o prebivalištu)</a:t>
                      </a:r>
                      <a:endParaRPr lang="hr-HR" sz="1600" b="0" i="0" u="none" strike="noStrike" noProof="0" dirty="0">
                        <a:latin typeface="Calibri"/>
                      </a:endParaRPr>
                    </a:p>
                    <a:p>
                      <a:pPr marL="285750" lvl="0" indent="-285750" algn="just">
                        <a:lnSpc>
                          <a:spcPct val="100000"/>
                        </a:lnSpc>
                        <a:spcBef>
                          <a:spcPts val="0"/>
                        </a:spcBef>
                        <a:spcAft>
                          <a:spcPts val="0"/>
                        </a:spcAft>
                        <a:buFont typeface="Wingdings"/>
                        <a:buChar char="ü"/>
                      </a:pPr>
                      <a:endParaRPr lang="hr-HR" sz="1600" b="0" i="0" u="none" strike="noStrike" noProof="0" dirty="0">
                        <a:latin typeface="Calibri"/>
                      </a:endParaRPr>
                    </a:p>
                  </a:txBody>
                  <a:tcPr/>
                </a:tc>
                <a:extLst>
                  <a:ext uri="{0D108BD9-81ED-4DB2-BD59-A6C34878D82A}">
                    <a16:rowId xmlns:a16="http://schemas.microsoft.com/office/drawing/2014/main" val="10003"/>
                  </a:ext>
                </a:extLst>
              </a:tr>
              <a:tr h="810267">
                <a:tc>
                  <a:txBody>
                    <a:bodyPr/>
                    <a:lstStyle/>
                    <a:p>
                      <a:pPr lvl="0" algn="just">
                        <a:buNone/>
                      </a:pPr>
                      <a:r>
                        <a:rPr lang="hr-HR" sz="1600" b="0" i="0" u="none" strike="noStrike" noProof="0" dirty="0">
                          <a:latin typeface="Calibri"/>
                        </a:rPr>
                        <a:t>Beskućnici</a:t>
                      </a:r>
                      <a:endParaRPr lang="sr-Latn-RS" dirty="0"/>
                    </a:p>
                  </a:txBody>
                  <a:tcPr/>
                </a:tc>
                <a:tc>
                  <a:txBody>
                    <a:bodyPr/>
                    <a:lstStyle/>
                    <a:p>
                      <a:pPr marL="285750" lvl="0" indent="-285750" algn="just">
                        <a:buFont typeface="Wingdings"/>
                        <a:buChar char="ü"/>
                      </a:pPr>
                      <a:r>
                        <a:rPr lang="hr-HR" sz="1600" b="0" i="0" u="none" strike="noStrike" noProof="0" dirty="0">
                          <a:latin typeface="Calibri"/>
                        </a:rPr>
                        <a:t>uvjerenje/potvrda centra za socijalnu skrb iz kojeg je vidljivo da je pripadnik ciljane skupine </a:t>
                      </a:r>
                      <a:endParaRPr lang="sr-Latn-RS" dirty="0"/>
                    </a:p>
                  </a:txBody>
                  <a:tcPr/>
                </a:tc>
                <a:extLst>
                  <a:ext uri="{0D108BD9-81ED-4DB2-BD59-A6C34878D82A}">
                    <a16:rowId xmlns:a16="http://schemas.microsoft.com/office/drawing/2014/main" val="3816115222"/>
                  </a:ext>
                </a:extLst>
              </a:tr>
            </a:tbl>
          </a:graphicData>
        </a:graphic>
      </p:graphicFrame>
      <p:sp>
        <p:nvSpPr>
          <p:cNvPr id="13" name="Rezervirano mjesto broja slajda 12">
            <a:extLst>
              <a:ext uri="{FF2B5EF4-FFF2-40B4-BE49-F238E27FC236}">
                <a16:creationId xmlns:a16="http://schemas.microsoft.com/office/drawing/2014/main" id="{27DB0F1A-E925-4817-9171-064A72E785FC}"/>
              </a:ext>
            </a:extLst>
          </p:cNvPr>
          <p:cNvSpPr>
            <a:spLocks noGrp="1"/>
          </p:cNvSpPr>
          <p:nvPr>
            <p:ph type="sldNum" sz="quarter" idx="12"/>
          </p:nvPr>
        </p:nvSpPr>
        <p:spPr/>
        <p:txBody>
          <a:bodyPr/>
          <a:lstStyle/>
          <a:p>
            <a:pPr>
              <a:defRPr/>
            </a:pPr>
            <a:fld id="{D4131CC9-1563-1E4A-B7DF-AD4D962400AD}" type="slidenum">
              <a:rPr lang="en-US" smtClean="0"/>
              <a:pPr>
                <a:defRPr/>
              </a:pPr>
              <a:t>10</a:t>
            </a:fld>
            <a:endParaRPr lang="en-US" dirty="0"/>
          </a:p>
        </p:txBody>
      </p:sp>
    </p:spTree>
    <p:extLst>
      <p:ext uri="{BB962C8B-B14F-4D97-AF65-F5344CB8AC3E}">
        <p14:creationId xmlns:p14="http://schemas.microsoft.com/office/powerpoint/2010/main" val="4190042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nvSpPr>
        <p:spPr bwMode="auto">
          <a:xfrm>
            <a:off x="498475" y="2794000"/>
            <a:ext cx="7107238" cy="324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263525" indent="-263525" eaLnBrk="0" fontAlgn="auto" hangingPunct="0">
              <a:spcBef>
                <a:spcPct val="20000"/>
              </a:spcBef>
              <a:spcAft>
                <a:spcPts val="0"/>
              </a:spcAft>
              <a:buFont typeface="Arial" charset="0"/>
              <a:buChar char="•"/>
              <a:defRPr/>
            </a:pPr>
            <a:endParaRPr lang="ta-IN" sz="3200" dirty="0">
              <a:solidFill>
                <a:schemeClr val="accent6"/>
              </a:solidFill>
              <a:latin typeface="Myriad Pro Light SemiExt"/>
              <a:ea typeface="+mn-ea"/>
              <a:cs typeface="Myriad Pro Light SemiExt"/>
            </a:endParaRPr>
          </a:p>
        </p:txBody>
      </p:sp>
      <p:sp>
        <p:nvSpPr>
          <p:cNvPr id="16388" name="Title 9"/>
          <p:cNvSpPr>
            <a:spLocks noGrp="1"/>
          </p:cNvSpPr>
          <p:nvPr>
            <p:ph type="title"/>
          </p:nvPr>
        </p:nvSpPr>
        <p:spPr>
          <a:xfrm>
            <a:off x="498475" y="0"/>
            <a:ext cx="8321968" cy="1143000"/>
          </a:xfrm>
        </p:spPr>
        <p:txBody>
          <a:bodyPr/>
          <a:lstStyle/>
          <a:p>
            <a:pPr lvl="1"/>
            <a:r>
              <a:rPr lang="hr-HR" sz="2800" b="1" kern="1200" dirty="0">
                <a:effectLst>
                  <a:outerShdw blurRad="38100" dist="38100" dir="2700000" algn="tl">
                    <a:srgbClr val="000000">
                      <a:alpha val="43137"/>
                    </a:srgbClr>
                  </a:outerShdw>
                </a:effectLst>
                <a:latin typeface="+mn-lt"/>
                <a:cs typeface="Myriad Pro Light SemiExt" charset="0"/>
              </a:rPr>
              <a:t>Pokazatelji</a:t>
            </a:r>
          </a:p>
        </p:txBody>
      </p:sp>
      <p:graphicFrame>
        <p:nvGraphicFramePr>
          <p:cNvPr id="10" name="Table 9"/>
          <p:cNvGraphicFramePr>
            <a:graphicFrameLocks noGrp="1"/>
          </p:cNvGraphicFramePr>
          <p:nvPr>
            <p:extLst>
              <p:ext uri="{D42A27DB-BD31-4B8C-83A1-F6EECF244321}">
                <p14:modId xmlns:p14="http://schemas.microsoft.com/office/powerpoint/2010/main" val="2418782406"/>
              </p:ext>
            </p:extLst>
          </p:nvPr>
        </p:nvGraphicFramePr>
        <p:xfrm>
          <a:off x="498475" y="788563"/>
          <a:ext cx="8321968" cy="5947517"/>
        </p:xfrm>
        <a:graphic>
          <a:graphicData uri="http://schemas.openxmlformats.org/drawingml/2006/table">
            <a:tbl>
              <a:tblPr firstRow="1" bandRow="1">
                <a:tableStyleId>{5C22544A-7EE6-4342-B048-85BDC9FD1C3A}</a:tableStyleId>
              </a:tblPr>
              <a:tblGrid>
                <a:gridCol w="3048434">
                  <a:extLst>
                    <a:ext uri="{9D8B030D-6E8A-4147-A177-3AD203B41FA5}">
                      <a16:colId xmlns:a16="http://schemas.microsoft.com/office/drawing/2014/main" val="16434168"/>
                    </a:ext>
                  </a:extLst>
                </a:gridCol>
                <a:gridCol w="5273534">
                  <a:extLst>
                    <a:ext uri="{9D8B030D-6E8A-4147-A177-3AD203B41FA5}">
                      <a16:colId xmlns:a16="http://schemas.microsoft.com/office/drawing/2014/main" val="20002"/>
                    </a:ext>
                  </a:extLst>
                </a:gridCol>
              </a:tblGrid>
              <a:tr h="544962">
                <a:tc>
                  <a:txBody>
                    <a:bodyPr/>
                    <a:lstStyle/>
                    <a:p>
                      <a:pPr lvl="0" algn="ctr">
                        <a:buNone/>
                      </a:pPr>
                      <a:r>
                        <a:rPr lang="hr-HR" dirty="0"/>
                        <a:t>PRIPADNICI RANJIVIH SKUPINA</a:t>
                      </a:r>
                      <a:endParaRPr lang="sr-Latn-RS" dirty="0"/>
                    </a:p>
                  </a:txBody>
                  <a:tcPr/>
                </a:tc>
                <a:tc>
                  <a:txBody>
                    <a:bodyPr/>
                    <a:lstStyle/>
                    <a:p>
                      <a:pPr algn="ctr"/>
                      <a:r>
                        <a:rPr lang="hr-HR" dirty="0"/>
                        <a:t>DOKAZNI DOKUMENTI</a:t>
                      </a:r>
                    </a:p>
                  </a:txBody>
                  <a:tcPr/>
                </a:tc>
                <a:extLst>
                  <a:ext uri="{0D108BD9-81ED-4DB2-BD59-A6C34878D82A}">
                    <a16:rowId xmlns:a16="http://schemas.microsoft.com/office/drawing/2014/main" val="10000"/>
                  </a:ext>
                </a:extLst>
              </a:tr>
              <a:tr h="450146">
                <a:tc>
                  <a:txBody>
                    <a:bodyPr/>
                    <a:lstStyle/>
                    <a:p>
                      <a:pPr lvl="0" algn="just">
                        <a:buNone/>
                      </a:pPr>
                      <a:r>
                        <a:rPr lang="hr-HR" sz="1600" b="0" i="0" u="none" strike="noStrike" noProof="0" dirty="0">
                          <a:latin typeface="Calibri"/>
                        </a:rPr>
                        <a:t>Osobe s problemima ovisnosti</a:t>
                      </a:r>
                      <a:endParaRPr lang="sr-Latn-RS" dirty="0"/>
                    </a:p>
                  </a:txBody>
                  <a:tcPr/>
                </a:tc>
                <a:tc>
                  <a:txBody>
                    <a:bodyPr/>
                    <a:lstStyle/>
                    <a:p>
                      <a:pPr marL="285750" lvl="0" indent="-285750" algn="just">
                        <a:lnSpc>
                          <a:spcPct val="100000"/>
                        </a:lnSpc>
                        <a:spcBef>
                          <a:spcPts val="0"/>
                        </a:spcBef>
                        <a:spcAft>
                          <a:spcPts val="0"/>
                        </a:spcAft>
                        <a:buFont typeface="Wingdings"/>
                        <a:buChar char="ü"/>
                      </a:pPr>
                      <a:r>
                        <a:rPr lang="hr-HR" sz="1600" b="0" i="0" u="none" strike="noStrike" noProof="0" dirty="0"/>
                        <a:t>osobna iskaznica ili drugi jednakovrijedan dokument (npr. putovnica, domovnica, rodni list, izvod iz matice rođenih, vjenčani list, uvjerenje o prebivalištu) i</a:t>
                      </a:r>
                      <a:endParaRPr lang="hr-HR" sz="1600" b="0" i="0" u="none" strike="noStrike" noProof="0" dirty="0">
                        <a:latin typeface="Calibri"/>
                      </a:endParaRPr>
                    </a:p>
                    <a:p>
                      <a:pPr marL="285750" lvl="0" indent="-285750" algn="just">
                        <a:lnSpc>
                          <a:spcPct val="100000"/>
                        </a:lnSpc>
                        <a:spcBef>
                          <a:spcPts val="0"/>
                        </a:spcBef>
                        <a:spcAft>
                          <a:spcPts val="0"/>
                        </a:spcAft>
                        <a:buFont typeface="Wingdings"/>
                        <a:buChar char="ü"/>
                      </a:pPr>
                      <a:r>
                        <a:rPr lang="hr-HR" sz="1600" b="0" i="0" u="none" strike="noStrike" noProof="0" dirty="0"/>
                        <a:t>uvjerenje/potvrda centra za socijalnu skrb iz kojeg je vidljivo da je pripadnik ciljane skupine ili</a:t>
                      </a:r>
                      <a:endParaRPr lang="hr-HR" dirty="0"/>
                    </a:p>
                    <a:p>
                      <a:pPr marL="285750" lvl="0" indent="-285750" algn="just">
                        <a:lnSpc>
                          <a:spcPct val="100000"/>
                        </a:lnSpc>
                        <a:spcBef>
                          <a:spcPts val="0"/>
                        </a:spcBef>
                        <a:spcAft>
                          <a:spcPts val="0"/>
                        </a:spcAft>
                        <a:buFont typeface="Wingdings"/>
                        <a:buChar char="ü"/>
                      </a:pPr>
                      <a:r>
                        <a:rPr lang="hr-HR" sz="1600" b="0" i="0" u="none" strike="noStrike" noProof="0" dirty="0"/>
                        <a:t>liječnička potvrda ili druga medicinska dokumentacija iz koje je vidljivo da se radi o osobi s problemima ovisnosti</a:t>
                      </a:r>
                      <a:endParaRPr lang="hr-HR" dirty="0"/>
                    </a:p>
                  </a:txBody>
                  <a:tcPr/>
                </a:tc>
                <a:extLst>
                  <a:ext uri="{0D108BD9-81ED-4DB2-BD59-A6C34878D82A}">
                    <a16:rowId xmlns:a16="http://schemas.microsoft.com/office/drawing/2014/main" val="10001"/>
                  </a:ext>
                </a:extLst>
              </a:tr>
              <a:tr h="699796">
                <a:tc>
                  <a:txBody>
                    <a:bodyPr/>
                    <a:lstStyle/>
                    <a:p>
                      <a:pPr lvl="0" algn="just">
                        <a:buNone/>
                      </a:pPr>
                      <a:r>
                        <a:rPr lang="hr-HR" sz="1600" dirty="0">
                          <a:effectLst/>
                          <a:latin typeface="Calibri" panose="020F0502020204030204" pitchFamily="34" charset="0"/>
                          <a:ea typeface="Times New Roman" panose="02020603050405020304" pitchFamily="18" charset="0"/>
                        </a:rPr>
                        <a:t>Žrtve obiteljskog nasilja</a:t>
                      </a:r>
                      <a:endParaRPr lang="sr-Latn-RS" sz="1600" dirty="0"/>
                    </a:p>
                  </a:txBody>
                  <a:tcPr/>
                </a:tc>
                <a:tc>
                  <a:txBody>
                    <a:bodyPr/>
                    <a:lstStyle/>
                    <a:p>
                      <a:pPr marL="285750" marR="0" lvl="0" indent="-285750" algn="just" defTabSz="457200" rtl="0" eaLnBrk="1" fontAlgn="auto" latinLnBrk="0" hangingPunct="1">
                        <a:lnSpc>
                          <a:spcPct val="100000"/>
                        </a:lnSpc>
                        <a:spcBef>
                          <a:spcPts val="0"/>
                        </a:spcBef>
                        <a:spcAft>
                          <a:spcPts val="0"/>
                        </a:spcAft>
                        <a:buClrTx/>
                        <a:buSzTx/>
                        <a:buFont typeface="Wingdings"/>
                        <a:buChar char="ü"/>
                        <a:tabLst/>
                        <a:defRPr/>
                      </a:pPr>
                      <a:r>
                        <a:rPr lang="hr-HR" sz="1600" kern="1200" dirty="0">
                          <a:solidFill>
                            <a:schemeClr val="dk1"/>
                          </a:solidFill>
                          <a:effectLst/>
                          <a:latin typeface="+mn-lt"/>
                          <a:ea typeface="+mn-ea"/>
                          <a:cs typeface="+mn-cs"/>
                        </a:rPr>
                        <a:t>uvjerenje/potvrda centra za socijalnu skrb ili Korisnika Ugovora o dodjeli bespovratnih sredstava ili partnera iz kojeg je vidljivo da je pripadnik ciljane skupine</a:t>
                      </a:r>
                    </a:p>
                  </a:txBody>
                  <a:tcPr/>
                </a:tc>
                <a:extLst>
                  <a:ext uri="{0D108BD9-81ED-4DB2-BD59-A6C34878D82A}">
                    <a16:rowId xmlns:a16="http://schemas.microsoft.com/office/drawing/2014/main" val="10002"/>
                  </a:ext>
                </a:extLst>
              </a:tr>
              <a:tr h="643997">
                <a:tc>
                  <a:txBody>
                    <a:bodyPr/>
                    <a:lstStyle/>
                    <a:p>
                      <a:pPr lvl="0" algn="just">
                        <a:buNone/>
                      </a:pPr>
                      <a:r>
                        <a:rPr lang="hr-HR" sz="1600" b="0" i="0" u="none" strike="noStrike" noProof="0" dirty="0"/>
                        <a:t>Žrtve trgovanja ljudima</a:t>
                      </a:r>
                      <a:endParaRPr lang="sr-Latn-RS" dirty="0"/>
                    </a:p>
                  </a:txBody>
                  <a:tcPr/>
                </a:tc>
                <a:tc>
                  <a:txBody>
                    <a:bodyPr/>
                    <a:lstStyle/>
                    <a:p>
                      <a:pPr marL="342900" lvl="0" indent="-342900" algn="just">
                        <a:spcAft>
                          <a:spcPts val="0"/>
                        </a:spcAft>
                        <a:buFont typeface="Wingdings" panose="05000000000000000000" pitchFamily="2" charset="2"/>
                        <a:buChar char="ü"/>
                      </a:pPr>
                      <a:r>
                        <a:rPr lang="hr-HR" sz="1600" dirty="0">
                          <a:effectLst/>
                          <a:latin typeface="Calibri" panose="020F0502020204030204" pitchFamily="34" charset="0"/>
                          <a:ea typeface="Times New Roman" panose="02020603050405020304" pitchFamily="18" charset="0"/>
                          <a:cs typeface="Calibri" panose="020F0502020204030204" pitchFamily="34" charset="0"/>
                        </a:rPr>
                        <a:t>uvjerenje/potvrda centra za socijalnu skrb iz kojeg je vidljivo da je pripadnik ciljane skupine</a:t>
                      </a:r>
                      <a:endParaRPr lang="hr-H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853374">
                <a:tc>
                  <a:txBody>
                    <a:bodyPr/>
                    <a:lstStyle/>
                    <a:p>
                      <a:pPr lvl="0" algn="just">
                        <a:buNone/>
                      </a:pPr>
                      <a:r>
                        <a:rPr lang="hr-HR" sz="1600" b="0" i="0" u="none" strike="noStrike" noProof="0" dirty="0"/>
                        <a:t>Članovi obitelji/udomiteljskih obitelji svih ranjivih skupina Poziva</a:t>
                      </a:r>
                      <a:endParaRPr lang="sr-Latn-RS" dirty="0"/>
                    </a:p>
                  </a:txBody>
                  <a:tcPr/>
                </a:tc>
                <a:tc>
                  <a:txBody>
                    <a:bodyPr/>
                    <a:lstStyle/>
                    <a:p>
                      <a:pPr marL="0" lvl="0" indent="0" algn="just">
                        <a:lnSpc>
                          <a:spcPct val="100000"/>
                        </a:lnSpc>
                        <a:spcBef>
                          <a:spcPts val="0"/>
                        </a:spcBef>
                        <a:spcAft>
                          <a:spcPts val="0"/>
                        </a:spcAft>
                        <a:buNone/>
                      </a:pPr>
                      <a:r>
                        <a:rPr lang="hr-HR" sz="1600" b="0" i="0" u="none" strike="noStrike" noProof="0" dirty="0"/>
                        <a:t>-     </a:t>
                      </a:r>
                      <a:r>
                        <a:rPr lang="hr-HR" sz="1600" b="0" i="0" u="sng" strike="noStrike" noProof="0" dirty="0"/>
                        <a:t>za članove obitelji:</a:t>
                      </a:r>
                      <a:endParaRPr lang="sr-Latn-RS" u="sng" dirty="0"/>
                    </a:p>
                    <a:p>
                      <a:pPr marL="285750" lvl="0" indent="-285750" algn="just">
                        <a:lnSpc>
                          <a:spcPct val="100000"/>
                        </a:lnSpc>
                        <a:spcBef>
                          <a:spcPts val="0"/>
                        </a:spcBef>
                        <a:spcAft>
                          <a:spcPts val="0"/>
                        </a:spcAft>
                        <a:buFont typeface="Wingdings"/>
                        <a:buChar char="ü"/>
                      </a:pPr>
                      <a:r>
                        <a:rPr lang="hr-HR" sz="1600" b="0" i="0" u="none" strike="noStrike" noProof="0" dirty="0"/>
                        <a:t>uvjerenje/potvrda centra za socijalnu skrb iz kojeg je vidljivo da je član obitelji pripadnika ciljane skupine</a:t>
                      </a:r>
                      <a:endParaRPr lang="hr-HR" dirty="0"/>
                    </a:p>
                    <a:p>
                      <a:pPr marL="0" lvl="0" indent="0" algn="just">
                        <a:lnSpc>
                          <a:spcPct val="100000"/>
                        </a:lnSpc>
                        <a:spcBef>
                          <a:spcPts val="0"/>
                        </a:spcBef>
                        <a:spcAft>
                          <a:spcPts val="0"/>
                        </a:spcAft>
                        <a:buNone/>
                      </a:pPr>
                      <a:r>
                        <a:rPr lang="hr-HR" sz="1600" b="0" i="0" u="none" strike="noStrike" noProof="0" dirty="0"/>
                        <a:t>-      </a:t>
                      </a:r>
                      <a:r>
                        <a:rPr lang="hr-HR" sz="1600" b="0" i="0" u="sng" strike="noStrike" noProof="0" dirty="0"/>
                        <a:t>za članove udomiteljske obitelji:</a:t>
                      </a:r>
                      <a:endParaRPr lang="hr-HR" u="sng" dirty="0"/>
                    </a:p>
                    <a:p>
                      <a:pPr marL="285750" lvl="0" indent="-285750" algn="just">
                        <a:lnSpc>
                          <a:spcPct val="100000"/>
                        </a:lnSpc>
                        <a:spcBef>
                          <a:spcPts val="0"/>
                        </a:spcBef>
                        <a:spcAft>
                          <a:spcPts val="0"/>
                        </a:spcAft>
                        <a:buFont typeface="Wingdings"/>
                        <a:buChar char="ü"/>
                      </a:pPr>
                      <a:r>
                        <a:rPr lang="hr-HR" sz="1600" b="0" i="0" u="none" strike="noStrike" noProof="0" dirty="0"/>
                        <a:t>potvrda/uvjerenje centra za socijalnu skrb na čijem području udomitelj ima prebivalište iz koje je vidljivo da je udomitelj evidentiran u Registru udomitelja ili da je član udomiteljske obitelji evidentiran u Registru udomitelja.</a:t>
                      </a:r>
                      <a:endParaRPr lang="hr-HR" dirty="0"/>
                    </a:p>
                  </a:txBody>
                  <a:tcPr/>
                </a:tc>
                <a:extLst>
                  <a:ext uri="{0D108BD9-81ED-4DB2-BD59-A6C34878D82A}">
                    <a16:rowId xmlns:a16="http://schemas.microsoft.com/office/drawing/2014/main" val="3816115222"/>
                  </a:ext>
                </a:extLst>
              </a:tr>
            </a:tbl>
          </a:graphicData>
        </a:graphic>
      </p:graphicFrame>
      <p:sp>
        <p:nvSpPr>
          <p:cNvPr id="13" name="Rezervirano mjesto broja slajda 12">
            <a:extLst>
              <a:ext uri="{FF2B5EF4-FFF2-40B4-BE49-F238E27FC236}">
                <a16:creationId xmlns:a16="http://schemas.microsoft.com/office/drawing/2014/main" id="{27DB0F1A-E925-4817-9171-064A72E785FC}"/>
              </a:ext>
            </a:extLst>
          </p:cNvPr>
          <p:cNvSpPr>
            <a:spLocks noGrp="1"/>
          </p:cNvSpPr>
          <p:nvPr>
            <p:ph type="sldNum" sz="quarter" idx="12"/>
          </p:nvPr>
        </p:nvSpPr>
        <p:spPr/>
        <p:txBody>
          <a:bodyPr/>
          <a:lstStyle/>
          <a:p>
            <a:pPr>
              <a:defRPr/>
            </a:pPr>
            <a:fld id="{D4131CC9-1563-1E4A-B7DF-AD4D962400AD}" type="slidenum">
              <a:rPr lang="en-US" smtClean="0"/>
              <a:pPr>
                <a:defRPr/>
              </a:pPr>
              <a:t>11</a:t>
            </a:fld>
            <a:endParaRPr lang="en-US" dirty="0"/>
          </a:p>
        </p:txBody>
      </p:sp>
    </p:spTree>
    <p:extLst>
      <p:ext uri="{BB962C8B-B14F-4D97-AF65-F5344CB8AC3E}">
        <p14:creationId xmlns:p14="http://schemas.microsoft.com/office/powerpoint/2010/main" val="529485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nvSpPr>
        <p:spPr bwMode="auto">
          <a:xfrm>
            <a:off x="498475" y="2794000"/>
            <a:ext cx="7107238" cy="324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263525" indent="-263525" eaLnBrk="0" fontAlgn="auto" hangingPunct="0">
              <a:spcBef>
                <a:spcPct val="20000"/>
              </a:spcBef>
              <a:spcAft>
                <a:spcPts val="0"/>
              </a:spcAft>
              <a:buFont typeface="Arial" charset="0"/>
              <a:buChar char="•"/>
              <a:defRPr/>
            </a:pPr>
            <a:endParaRPr lang="ta-IN" sz="3200" dirty="0">
              <a:solidFill>
                <a:schemeClr val="accent6"/>
              </a:solidFill>
              <a:latin typeface="Myriad Pro Light SemiExt"/>
              <a:ea typeface="+mn-ea"/>
              <a:cs typeface="Myriad Pro Light SemiExt"/>
            </a:endParaRPr>
          </a:p>
        </p:txBody>
      </p:sp>
      <p:sp>
        <p:nvSpPr>
          <p:cNvPr id="16388" name="Title 9"/>
          <p:cNvSpPr>
            <a:spLocks noGrp="1"/>
          </p:cNvSpPr>
          <p:nvPr>
            <p:ph type="title"/>
          </p:nvPr>
        </p:nvSpPr>
        <p:spPr>
          <a:xfrm>
            <a:off x="498475" y="0"/>
            <a:ext cx="8084957" cy="1143000"/>
          </a:xfrm>
        </p:spPr>
        <p:txBody>
          <a:bodyPr/>
          <a:lstStyle/>
          <a:p>
            <a:pPr lvl="1"/>
            <a:r>
              <a:rPr lang="hr-HR" sz="2800" b="1" kern="1200" dirty="0">
                <a:effectLst>
                  <a:outerShdw blurRad="38100" dist="38100" dir="2700000" algn="tl">
                    <a:srgbClr val="000000">
                      <a:alpha val="43137"/>
                    </a:srgbClr>
                  </a:outerShdw>
                </a:effectLst>
                <a:latin typeface="+mn-lt"/>
                <a:cs typeface="Myriad Pro Light SemiExt" charset="0"/>
              </a:rPr>
              <a:t>Pokazatelji</a:t>
            </a:r>
          </a:p>
        </p:txBody>
      </p:sp>
      <p:graphicFrame>
        <p:nvGraphicFramePr>
          <p:cNvPr id="10" name="Table 9"/>
          <p:cNvGraphicFramePr>
            <a:graphicFrameLocks noGrp="1"/>
          </p:cNvGraphicFramePr>
          <p:nvPr>
            <p:extLst>
              <p:ext uri="{D42A27DB-BD31-4B8C-83A1-F6EECF244321}">
                <p14:modId xmlns:p14="http://schemas.microsoft.com/office/powerpoint/2010/main" val="4083530641"/>
              </p:ext>
            </p:extLst>
          </p:nvPr>
        </p:nvGraphicFramePr>
        <p:xfrm>
          <a:off x="498475" y="788563"/>
          <a:ext cx="8084957" cy="2926080"/>
        </p:xfrm>
        <a:graphic>
          <a:graphicData uri="http://schemas.openxmlformats.org/drawingml/2006/table">
            <a:tbl>
              <a:tblPr firstRow="1" bandRow="1">
                <a:tableStyleId>{5C22544A-7EE6-4342-B048-85BDC9FD1C3A}</a:tableStyleId>
              </a:tblPr>
              <a:tblGrid>
                <a:gridCol w="2961614">
                  <a:extLst>
                    <a:ext uri="{9D8B030D-6E8A-4147-A177-3AD203B41FA5}">
                      <a16:colId xmlns:a16="http://schemas.microsoft.com/office/drawing/2014/main" val="16434168"/>
                    </a:ext>
                  </a:extLst>
                </a:gridCol>
                <a:gridCol w="5123343">
                  <a:extLst>
                    <a:ext uri="{9D8B030D-6E8A-4147-A177-3AD203B41FA5}">
                      <a16:colId xmlns:a16="http://schemas.microsoft.com/office/drawing/2014/main" val="20002"/>
                    </a:ext>
                  </a:extLst>
                </a:gridCol>
              </a:tblGrid>
              <a:tr h="544962">
                <a:tc>
                  <a:txBody>
                    <a:bodyPr/>
                    <a:lstStyle/>
                    <a:p>
                      <a:pPr lvl="0" algn="ctr">
                        <a:buNone/>
                      </a:pPr>
                      <a:r>
                        <a:rPr lang="hr-HR" dirty="0"/>
                        <a:t>PRIPADNICI RANJIVIH SKUPINA</a:t>
                      </a:r>
                      <a:endParaRPr lang="sr-Latn-RS" dirty="0"/>
                    </a:p>
                  </a:txBody>
                  <a:tcPr/>
                </a:tc>
                <a:tc>
                  <a:txBody>
                    <a:bodyPr/>
                    <a:lstStyle/>
                    <a:p>
                      <a:pPr algn="ctr"/>
                      <a:r>
                        <a:rPr lang="hr-HR" dirty="0"/>
                        <a:t>DOKAZNI DOKUMENTI</a:t>
                      </a:r>
                    </a:p>
                  </a:txBody>
                  <a:tcPr/>
                </a:tc>
                <a:extLst>
                  <a:ext uri="{0D108BD9-81ED-4DB2-BD59-A6C34878D82A}">
                    <a16:rowId xmlns:a16="http://schemas.microsoft.com/office/drawing/2014/main" val="10000"/>
                  </a:ext>
                </a:extLst>
              </a:tr>
              <a:tr h="845586">
                <a:tc>
                  <a:txBody>
                    <a:bodyPr/>
                    <a:lstStyle/>
                    <a:p>
                      <a:pPr lvl="0" algn="just">
                        <a:buNone/>
                      </a:pPr>
                      <a:r>
                        <a:rPr lang="hr-HR" sz="1600" b="0" i="0" u="none" strike="noStrike" noProof="0" dirty="0"/>
                        <a:t>Stručnjaci/osobe koje rade s pripadnicima ciljanih skupina za organiziranje i pružanje izvaninstitucijskih socijalnih usluga </a:t>
                      </a:r>
                    </a:p>
                  </a:txBody>
                  <a:tcPr/>
                </a:tc>
                <a:tc>
                  <a:txBody>
                    <a:bodyPr/>
                    <a:lstStyle/>
                    <a:p>
                      <a:pPr marL="285750" lvl="0" indent="-285750" algn="just">
                        <a:lnSpc>
                          <a:spcPct val="100000"/>
                        </a:lnSpc>
                        <a:spcBef>
                          <a:spcPts val="0"/>
                        </a:spcBef>
                        <a:spcAft>
                          <a:spcPts val="0"/>
                        </a:spcAft>
                        <a:buFont typeface="Wingdings"/>
                        <a:buChar char="ü"/>
                      </a:pPr>
                      <a:r>
                        <a:rPr lang="hr-HR" sz="1600" b="0" i="0" u="none" strike="noStrike" noProof="0" dirty="0">
                          <a:latin typeface="Calibri"/>
                        </a:rPr>
                        <a:t>izjava institucije/poslodavca ili druge pravne osobe iz koje je vidljivo da osoba radi s pripadnicima ciljanih skupina</a:t>
                      </a:r>
                      <a:endParaRPr lang="hr-HR" dirty="0"/>
                    </a:p>
                    <a:p>
                      <a:pPr marL="285750" lvl="0" indent="-285750" algn="just">
                        <a:lnSpc>
                          <a:spcPct val="100000"/>
                        </a:lnSpc>
                        <a:spcBef>
                          <a:spcPts val="0"/>
                        </a:spcBef>
                        <a:spcAft>
                          <a:spcPts val="0"/>
                        </a:spcAft>
                        <a:buFont typeface="Wingdings"/>
                        <a:buChar char="ü"/>
                      </a:pPr>
                      <a:r>
                        <a:rPr lang="hr-HR" sz="1600" b="0" i="0" u="none" strike="noStrike" noProof="0" dirty="0">
                          <a:latin typeface="Calibri"/>
                        </a:rPr>
                        <a:t>za udomiteljske obitelji - potvrda/uvjerenje centra za socijalnu skrb na čijem području udomitelj ima prebivalište iz koje je vidljivo da je udomitelj evidentiran u Registru udomitelja ili da je član udomiteljske obitelji evidentiran u Registru udomitelja</a:t>
                      </a:r>
                      <a:endParaRPr lang="hr-HR" dirty="0"/>
                    </a:p>
                    <a:p>
                      <a:pPr marL="285750" lvl="0" indent="-285750" algn="just">
                        <a:lnSpc>
                          <a:spcPct val="100000"/>
                        </a:lnSpc>
                        <a:spcBef>
                          <a:spcPts val="0"/>
                        </a:spcBef>
                        <a:spcAft>
                          <a:spcPts val="0"/>
                        </a:spcAft>
                        <a:buFont typeface="Wingdings"/>
                        <a:buChar char="ü"/>
                      </a:pPr>
                      <a:endParaRPr lang="hr-HR" sz="1600" b="0" i="0" u="none" strike="noStrike" noProof="0" dirty="0">
                        <a:latin typeface="Calibri"/>
                      </a:endParaRPr>
                    </a:p>
                  </a:txBody>
                  <a:tcPr/>
                </a:tc>
                <a:extLst>
                  <a:ext uri="{0D108BD9-81ED-4DB2-BD59-A6C34878D82A}">
                    <a16:rowId xmlns:a16="http://schemas.microsoft.com/office/drawing/2014/main" val="10001"/>
                  </a:ext>
                </a:extLst>
              </a:tr>
            </a:tbl>
          </a:graphicData>
        </a:graphic>
      </p:graphicFrame>
      <p:sp>
        <p:nvSpPr>
          <p:cNvPr id="13" name="Rezervirano mjesto broja slajda 12">
            <a:extLst>
              <a:ext uri="{FF2B5EF4-FFF2-40B4-BE49-F238E27FC236}">
                <a16:creationId xmlns:a16="http://schemas.microsoft.com/office/drawing/2014/main" id="{27DB0F1A-E925-4817-9171-064A72E785FC}"/>
              </a:ext>
            </a:extLst>
          </p:cNvPr>
          <p:cNvSpPr>
            <a:spLocks noGrp="1"/>
          </p:cNvSpPr>
          <p:nvPr>
            <p:ph type="sldNum" sz="quarter" idx="12"/>
          </p:nvPr>
        </p:nvSpPr>
        <p:spPr/>
        <p:txBody>
          <a:bodyPr/>
          <a:lstStyle/>
          <a:p>
            <a:pPr>
              <a:defRPr/>
            </a:pPr>
            <a:fld id="{D4131CC9-1563-1E4A-B7DF-AD4D962400AD}" type="slidenum">
              <a:rPr lang="en-US" smtClean="0"/>
              <a:pPr>
                <a:defRPr/>
              </a:pPr>
              <a:t>12</a:t>
            </a:fld>
            <a:endParaRPr lang="en-US" dirty="0"/>
          </a:p>
        </p:txBody>
      </p:sp>
    </p:spTree>
    <p:extLst>
      <p:ext uri="{BB962C8B-B14F-4D97-AF65-F5344CB8AC3E}">
        <p14:creationId xmlns:p14="http://schemas.microsoft.com/office/powerpoint/2010/main" val="988145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2800" b="1" dirty="0">
                <a:effectLst>
                  <a:outerShdw blurRad="38100" dist="38100" dir="2700000" algn="tl">
                    <a:srgbClr val="000000">
                      <a:alpha val="43137"/>
                    </a:srgbClr>
                  </a:outerShdw>
                </a:effectLst>
                <a:ea typeface="+mj-lt"/>
                <a:cs typeface="+mj-lt"/>
              </a:rPr>
              <a:t>Pokazatelji</a:t>
            </a:r>
            <a:endParaRPr lang="hr-HR" sz="2800"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524021" y="960160"/>
            <a:ext cx="8095958" cy="5249086"/>
          </a:xfrm>
        </p:spPr>
        <p:txBody>
          <a:bodyPr/>
          <a:lstStyle/>
          <a:p>
            <a:pPr marL="0" indent="0" algn="just">
              <a:buNone/>
            </a:pPr>
            <a:endParaRPr lang="hr-HR" sz="1200" b="1" dirty="0">
              <a:latin typeface="Myriad Pro Light SemiExt"/>
            </a:endParaRPr>
          </a:p>
          <a:p>
            <a:pPr marL="0" indent="0" algn="ctr">
              <a:buNone/>
            </a:pPr>
            <a:r>
              <a:rPr lang="hr-HR" b="1" dirty="0">
                <a:solidFill>
                  <a:srgbClr val="FF0000"/>
                </a:solidFill>
              </a:rPr>
              <a:t>VAŽNO!!!</a:t>
            </a:r>
          </a:p>
          <a:p>
            <a:pPr marL="0" indent="0" algn="ctr">
              <a:buNone/>
            </a:pPr>
            <a:endParaRPr lang="hr-HR" sz="1100" b="1" dirty="0">
              <a:solidFill>
                <a:srgbClr val="FF0000"/>
              </a:solidFill>
            </a:endParaRPr>
          </a:p>
          <a:p>
            <a:pPr marL="0" indent="0" algn="just">
              <a:buNone/>
            </a:pPr>
            <a:r>
              <a:rPr lang="hr-HR" sz="2400" dirty="0">
                <a:solidFill>
                  <a:srgbClr val="FF0000"/>
                </a:solidFill>
                <a:ea typeface="+mn-lt"/>
                <a:cs typeface="+mn-lt"/>
              </a:rPr>
              <a:t>Da bi projektni prijedlog bio prihvatljiv, </a:t>
            </a:r>
            <a:r>
              <a:rPr lang="hr-HR" sz="2400" b="1" dirty="0">
                <a:solidFill>
                  <a:srgbClr val="FF0000"/>
                </a:solidFill>
                <a:ea typeface="+mn-lt"/>
                <a:cs typeface="+mn-lt"/>
              </a:rPr>
              <a:t>mora obuhvatiti minimalno šest obveznih pokazatelja,</a:t>
            </a:r>
            <a:r>
              <a:rPr lang="hr-HR" sz="2400" dirty="0">
                <a:solidFill>
                  <a:srgbClr val="FF0000"/>
                </a:solidFill>
                <a:ea typeface="+mn-lt"/>
                <a:cs typeface="+mn-lt"/>
              </a:rPr>
              <a:t> prema specifičnim ciljevima: </a:t>
            </a:r>
            <a:r>
              <a:rPr lang="hr-HR" sz="2400" b="1" dirty="0">
                <a:solidFill>
                  <a:srgbClr val="FF0000"/>
                </a:solidFill>
                <a:ea typeface="+mn-lt"/>
                <a:cs typeface="+mn-lt"/>
              </a:rPr>
              <a:t>sve navedene pokazatelje za specifične ciljeve 2 i 3 te za specifični cilj 1 minimalno tri pokazatelja</a:t>
            </a:r>
            <a:r>
              <a:rPr lang="hr-HR" sz="2400" dirty="0">
                <a:solidFill>
                  <a:srgbClr val="FF0000"/>
                </a:solidFill>
                <a:ea typeface="+mn-lt"/>
                <a:cs typeface="+mn-lt"/>
              </a:rPr>
              <a:t>, od kojih su dva SO 206 Broj pružatelja socijalnih usluga i SR 204 Broj osoba koje su primile pomoć kroz socijalne usluge u zajednici, pružene kroz projekte.</a:t>
            </a:r>
            <a:endParaRPr lang="hr-HR" sz="2400" dirty="0">
              <a:solidFill>
                <a:srgbClr val="FF0000"/>
              </a:solidFill>
              <a:cs typeface="+mn-lt"/>
            </a:endParaRPr>
          </a:p>
          <a:p>
            <a:pPr marL="0" indent="0" algn="just">
              <a:buNone/>
            </a:pPr>
            <a:r>
              <a:rPr lang="hr-HR" sz="2400" b="1" dirty="0">
                <a:ea typeface="+mn-lt"/>
                <a:cs typeface="+mn-lt"/>
              </a:rPr>
              <a:t>Pokazatelje je potrebno realno kvantificirati, odnosno potrebno je utvrditi polazišnu i ciljnu vrijednost koja će se postići projektom.</a:t>
            </a:r>
            <a:r>
              <a:rPr lang="hr-HR" sz="2400" dirty="0">
                <a:ea typeface="+mn-lt"/>
                <a:cs typeface="+mn-lt"/>
              </a:rPr>
              <a:t> Za sve pokazatelje polazišna vrijednost je 0. Iznimno je važno realno planirati ciljne vrijednosti.</a:t>
            </a:r>
            <a:endParaRPr lang="hr-HR" sz="2400" dirty="0"/>
          </a:p>
          <a:p>
            <a:pPr algn="just">
              <a:buFont typeface="Wingdings" charset="0"/>
              <a:buChar char="Ø"/>
            </a:pPr>
            <a:endParaRPr lang="hr-HR" sz="2400" dirty="0">
              <a:solidFill>
                <a:srgbClr val="FF0000"/>
              </a:solidFill>
              <a:cs typeface="Calibri"/>
            </a:endParaRPr>
          </a:p>
          <a:p>
            <a:pPr algn="ctr">
              <a:buFont typeface="Wingdings" charset="0"/>
              <a:buChar char="Ø"/>
            </a:pPr>
            <a:endParaRPr lang="hr-HR" sz="2400" b="1" i="1" dirty="0">
              <a:solidFill>
                <a:srgbClr val="FF0000"/>
              </a:solidFill>
              <a:cs typeface="Calibri"/>
            </a:endParaRPr>
          </a:p>
          <a:p>
            <a:pPr marL="0" indent="0" algn="ctr">
              <a:buNone/>
            </a:pPr>
            <a:endParaRPr lang="hr-HR" sz="2400" dirty="0">
              <a:solidFill>
                <a:srgbClr val="FF0000"/>
              </a:solidFill>
            </a:endParaRPr>
          </a:p>
          <a:p>
            <a:pPr marL="0" indent="0" algn="ctr">
              <a:buNone/>
            </a:pPr>
            <a:endParaRPr lang="hr-HR" sz="2400" dirty="0">
              <a:solidFill>
                <a:srgbClr val="FF0000"/>
              </a:solidFill>
            </a:endParaRPr>
          </a:p>
          <a:p>
            <a:pPr algn="ctr">
              <a:buFont typeface="Wingdings" panose="05000000000000000000" pitchFamily="2" charset="2"/>
              <a:buChar char="Ø"/>
            </a:pPr>
            <a:endParaRPr lang="hr-HR" sz="2400" b="1" dirty="0">
              <a:solidFill>
                <a:srgbClr val="FF0000"/>
              </a:solidFill>
            </a:endParaRPr>
          </a:p>
          <a:p>
            <a:pPr marL="0" indent="0" algn="ctr">
              <a:buNone/>
            </a:pPr>
            <a:endParaRPr lang="hr-HR" sz="1100" dirty="0">
              <a:solidFill>
                <a:srgbClr val="FF0000"/>
              </a:solidFill>
            </a:endParaRPr>
          </a:p>
          <a:p>
            <a:pPr marL="0" indent="0" algn="ctr">
              <a:buNone/>
            </a:pPr>
            <a:endParaRPr lang="hr-HR" dirty="0">
              <a:solidFill>
                <a:srgbClr val="FF0000"/>
              </a:solidFill>
            </a:endParaRPr>
          </a:p>
          <a:p>
            <a:pPr marL="0" indent="0" algn="ctr">
              <a:buNone/>
            </a:pPr>
            <a:endParaRPr lang="hr-HR" dirty="0">
              <a:solidFill>
                <a:srgbClr val="FF0000"/>
              </a:solidFill>
            </a:endParaRPr>
          </a:p>
          <a:p>
            <a:pPr marL="0" indent="0" algn="ctr">
              <a:buNone/>
            </a:pPr>
            <a:endParaRPr lang="hr-HR" dirty="0">
              <a:solidFill>
                <a:srgbClr val="FF0000"/>
              </a:solidFill>
            </a:endParaRPr>
          </a:p>
        </p:txBody>
      </p:sp>
      <p:sp>
        <p:nvSpPr>
          <p:cNvPr id="13" name="Rezervirano mjesto broja slajda 12">
            <a:extLst>
              <a:ext uri="{FF2B5EF4-FFF2-40B4-BE49-F238E27FC236}">
                <a16:creationId xmlns:a16="http://schemas.microsoft.com/office/drawing/2014/main" id="{37868400-5F4B-48E3-B00C-ED8D98CBCC48}"/>
              </a:ext>
            </a:extLst>
          </p:cNvPr>
          <p:cNvSpPr>
            <a:spLocks noGrp="1"/>
          </p:cNvSpPr>
          <p:nvPr>
            <p:ph type="sldNum" sz="quarter" idx="12"/>
          </p:nvPr>
        </p:nvSpPr>
        <p:spPr/>
        <p:txBody>
          <a:bodyPr/>
          <a:lstStyle/>
          <a:p>
            <a:pPr>
              <a:defRPr/>
            </a:pPr>
            <a:fld id="{D4131CC9-1563-1E4A-B7DF-AD4D962400AD}" type="slidenum">
              <a:rPr lang="en-US" smtClean="0"/>
              <a:pPr>
                <a:defRPr/>
              </a:pPr>
              <a:t>13</a:t>
            </a:fld>
            <a:endParaRPr lang="en-US" dirty="0"/>
          </a:p>
        </p:txBody>
      </p:sp>
    </p:spTree>
    <p:extLst>
      <p:ext uri="{BB962C8B-B14F-4D97-AF65-F5344CB8AC3E}">
        <p14:creationId xmlns:p14="http://schemas.microsoft.com/office/powerpoint/2010/main" val="2174731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2800" b="1" dirty="0">
                <a:effectLst>
                  <a:outerShdw blurRad="38100" dist="38100" dir="2700000" algn="tl">
                    <a:srgbClr val="000000">
                      <a:alpha val="43137"/>
                    </a:srgbClr>
                  </a:outerShdw>
                </a:effectLst>
                <a:ea typeface="+mj-lt"/>
                <a:cs typeface="+mj-lt"/>
              </a:rPr>
              <a:t>Pokazatelji</a:t>
            </a:r>
            <a:endParaRPr lang="hr-HR" sz="2800"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524021" y="1100119"/>
            <a:ext cx="8095958" cy="5179105"/>
          </a:xfrm>
        </p:spPr>
        <p:txBody>
          <a:bodyPr/>
          <a:lstStyle/>
          <a:p>
            <a:pPr marL="0" indent="0" algn="just">
              <a:buNone/>
            </a:pPr>
            <a:endParaRPr lang="hr-HR" sz="1200" b="1" dirty="0">
              <a:latin typeface="Myriad Pro Light SemiExt"/>
            </a:endParaRPr>
          </a:p>
          <a:p>
            <a:pPr algn="just">
              <a:buFont typeface="Wingdings" charset="0"/>
              <a:buChar char="Ø"/>
            </a:pPr>
            <a:r>
              <a:rPr lang="hr-HR" sz="2000" b="1" dirty="0">
                <a:effectLst>
                  <a:outerShdw blurRad="38100" dist="38100" dir="2700000" algn="tl">
                    <a:srgbClr val="000000">
                      <a:alpha val="43137"/>
                    </a:srgbClr>
                  </a:outerShdw>
                </a:effectLst>
                <a:ea typeface="+mn-lt"/>
                <a:cs typeface="+mn-lt"/>
              </a:rPr>
              <a:t>Obavezni pokazatelji za specifični cilj 1</a:t>
            </a:r>
            <a:r>
              <a:rPr lang="hr-HR" sz="2000" b="1" dirty="0">
                <a:ea typeface="+mn-lt"/>
                <a:cs typeface="+mn-lt"/>
              </a:rPr>
              <a:t>:</a:t>
            </a:r>
            <a:r>
              <a:rPr lang="hr-HR" sz="2000" dirty="0">
                <a:ea typeface="+mn-lt"/>
                <a:cs typeface="+mn-lt"/>
              </a:rPr>
              <a:t> CO16 Sudionici s invaliditetom i/ili CO07 Stariji od 54 godine i/ili CO06 Mlađi od 25 godina i/ili CO17 Druge osobe u nepovoljnom položaju i SO206 Broj pružatelja socijalnih usluga i SR204 Broj osoba koje su primile pomoć kroz socijalne usluge u zajednici, pružene kroz projekte</a:t>
            </a:r>
            <a:endParaRPr lang="hr-HR" sz="2000" dirty="0"/>
          </a:p>
          <a:p>
            <a:pPr algn="just">
              <a:buFont typeface="Wingdings" charset="0"/>
              <a:buChar char="Ø"/>
            </a:pPr>
            <a:r>
              <a:rPr lang="hr-HR" sz="2000" b="1" dirty="0">
                <a:effectLst>
                  <a:outerShdw blurRad="38100" dist="38100" dir="2700000" algn="tl">
                    <a:srgbClr val="000000">
                      <a:alpha val="43137"/>
                    </a:srgbClr>
                  </a:outerShdw>
                </a:effectLst>
                <a:ea typeface="+mn-lt"/>
                <a:cs typeface="+mn-lt"/>
              </a:rPr>
              <a:t>Obavezni pokazatelji za specifični cilj 2:</a:t>
            </a:r>
            <a:r>
              <a:rPr lang="hr-HR" sz="2000" b="1" dirty="0">
                <a:ea typeface="+mn-lt"/>
                <a:cs typeface="+mn-lt"/>
              </a:rPr>
              <a:t> </a:t>
            </a:r>
            <a:r>
              <a:rPr lang="hr-HR" sz="2000" dirty="0">
                <a:ea typeface="+mn-lt"/>
                <a:cs typeface="+mn-lt"/>
              </a:rPr>
              <a:t>SO203 Stručnjaci koji sudjeluju u osposobljavanju i SR206 Broj stručnjaka osposobljenih u području socijalnih usluga</a:t>
            </a:r>
            <a:endParaRPr lang="hr-HR" sz="2000" dirty="0"/>
          </a:p>
          <a:p>
            <a:pPr algn="just">
              <a:buFont typeface="Wingdings" charset="0"/>
              <a:buChar char="Ø"/>
            </a:pPr>
            <a:r>
              <a:rPr lang="hr-HR" sz="2000" b="1" dirty="0">
                <a:effectLst>
                  <a:outerShdw blurRad="38100" dist="38100" dir="2700000" algn="tl">
                    <a:srgbClr val="000000">
                      <a:alpha val="43137"/>
                    </a:srgbClr>
                  </a:outerShdw>
                </a:effectLst>
                <a:ea typeface="+mn-lt"/>
                <a:cs typeface="+mn-lt"/>
              </a:rPr>
              <a:t>Obavezni pokazatelji za specifični cilj 3:</a:t>
            </a:r>
            <a:r>
              <a:rPr lang="hr-HR" sz="2000" dirty="0">
                <a:effectLst>
                  <a:outerShdw blurRad="38100" dist="38100" dir="2700000" algn="tl">
                    <a:srgbClr val="000000">
                      <a:alpha val="43137"/>
                    </a:srgbClr>
                  </a:outerShdw>
                </a:effectLst>
                <a:ea typeface="+mn-lt"/>
                <a:cs typeface="+mn-lt"/>
              </a:rPr>
              <a:t> </a:t>
            </a:r>
            <a:r>
              <a:rPr lang="hr-HR" sz="2000" dirty="0">
                <a:ea typeface="+mn-lt"/>
                <a:cs typeface="+mn-lt"/>
              </a:rPr>
              <a:t>SO201 Broj aktivnosti za podizanje svijesti/javne kampanje</a:t>
            </a:r>
            <a:endParaRPr lang="hr-HR" dirty="0"/>
          </a:p>
          <a:p>
            <a:pPr algn="just">
              <a:buFont typeface="Wingdings" charset="0"/>
              <a:buChar char="Ø"/>
            </a:pPr>
            <a:r>
              <a:rPr lang="hr-HR" sz="2000" b="1" dirty="0">
                <a:effectLst>
                  <a:outerShdw blurRad="38100" dist="38100" dir="2700000" algn="tl">
                    <a:srgbClr val="000000">
                      <a:alpha val="43137"/>
                    </a:srgbClr>
                  </a:outerShdw>
                </a:effectLst>
                <a:ea typeface="+mn-lt"/>
                <a:cs typeface="+mn-lt"/>
              </a:rPr>
              <a:t>Pokazatelj</a:t>
            </a:r>
            <a:r>
              <a:rPr lang="hr-HR" sz="2000" dirty="0">
                <a:ea typeface="+mn-lt"/>
                <a:cs typeface="+mn-lt"/>
              </a:rPr>
              <a:t> </a:t>
            </a:r>
            <a:r>
              <a:rPr lang="hr-HR" sz="2000" b="1" dirty="0">
                <a:effectLst>
                  <a:outerShdw blurRad="38100" dist="38100" dir="2700000" algn="tl">
                    <a:srgbClr val="000000">
                      <a:alpha val="43137"/>
                    </a:srgbClr>
                  </a:outerShdw>
                </a:effectLst>
                <a:ea typeface="+mn-lt"/>
                <a:cs typeface="+mn-lt"/>
              </a:rPr>
              <a:t>UP.02.2.2.12-01 Broj članova obitelji/udomiteljskih obitelji</a:t>
            </a:r>
            <a:r>
              <a:rPr lang="hr-HR" sz="2000" b="1" dirty="0">
                <a:ea typeface="+mn-lt"/>
                <a:cs typeface="+mn-lt"/>
              </a:rPr>
              <a:t> </a:t>
            </a:r>
            <a:r>
              <a:rPr lang="hr-HR" sz="2000" dirty="0">
                <a:ea typeface="+mn-lt"/>
                <a:cs typeface="+mn-lt"/>
              </a:rPr>
              <a:t>uključenih u projektne aktivnosti </a:t>
            </a:r>
            <a:r>
              <a:rPr lang="hr-HR" sz="2000" b="1" dirty="0">
                <a:ea typeface="+mn-lt"/>
                <a:cs typeface="+mn-lt"/>
              </a:rPr>
              <a:t>je neobavezan</a:t>
            </a:r>
            <a:r>
              <a:rPr lang="hr-HR" sz="2000" dirty="0">
                <a:ea typeface="+mn-lt"/>
                <a:cs typeface="+mn-lt"/>
              </a:rPr>
              <a:t>, uključuje se ukoliko korisnik pored gore navedenih pokazatelja za pojedinu ciljnu skupinu dodatno planira provoditi i aktivnosti s članovima obitelji/udomiteljskih obitelji</a:t>
            </a:r>
            <a:endParaRPr lang="hr-HR" sz="2000" dirty="0">
              <a:solidFill>
                <a:srgbClr val="000000"/>
              </a:solidFill>
              <a:cs typeface="Calibri"/>
            </a:endParaRPr>
          </a:p>
          <a:p>
            <a:pPr marL="0" indent="0" algn="ctr">
              <a:buNone/>
            </a:pPr>
            <a:endParaRPr lang="hr-HR" b="1" dirty="0">
              <a:solidFill>
                <a:srgbClr val="FF0000"/>
              </a:solidFill>
            </a:endParaRPr>
          </a:p>
          <a:p>
            <a:pPr marL="0" indent="0" algn="ctr">
              <a:buNone/>
            </a:pPr>
            <a:endParaRPr lang="hr-HR" sz="1100" b="1" dirty="0">
              <a:solidFill>
                <a:srgbClr val="FF0000"/>
              </a:solidFill>
            </a:endParaRPr>
          </a:p>
          <a:p>
            <a:pPr marL="0" indent="0" algn="ctr">
              <a:buNone/>
            </a:pPr>
            <a:endParaRPr lang="hr-HR" sz="2400" dirty="0">
              <a:solidFill>
                <a:srgbClr val="FF0000"/>
              </a:solidFill>
            </a:endParaRPr>
          </a:p>
          <a:p>
            <a:pPr marL="0" indent="0" algn="ctr">
              <a:buNone/>
            </a:pPr>
            <a:endParaRPr lang="hr-HR" sz="2400" dirty="0">
              <a:solidFill>
                <a:srgbClr val="FF0000"/>
              </a:solidFill>
            </a:endParaRPr>
          </a:p>
          <a:p>
            <a:pPr algn="ctr">
              <a:buFont typeface="Wingdings" panose="05000000000000000000" pitchFamily="2" charset="2"/>
              <a:buChar char="Ø"/>
            </a:pPr>
            <a:endParaRPr lang="hr-HR" sz="2400" b="1" dirty="0">
              <a:solidFill>
                <a:srgbClr val="FF0000"/>
              </a:solidFill>
            </a:endParaRPr>
          </a:p>
          <a:p>
            <a:pPr marL="0" indent="0" algn="ctr">
              <a:buNone/>
            </a:pPr>
            <a:endParaRPr lang="hr-HR" sz="1100" dirty="0">
              <a:solidFill>
                <a:srgbClr val="FF0000"/>
              </a:solidFill>
            </a:endParaRPr>
          </a:p>
          <a:p>
            <a:pPr marL="0" indent="0" algn="ctr">
              <a:buNone/>
            </a:pPr>
            <a:endParaRPr lang="hr-HR" dirty="0">
              <a:solidFill>
                <a:srgbClr val="FF0000"/>
              </a:solidFill>
            </a:endParaRPr>
          </a:p>
          <a:p>
            <a:pPr marL="0" indent="0" algn="ctr">
              <a:buNone/>
            </a:pPr>
            <a:endParaRPr lang="hr-HR" dirty="0">
              <a:solidFill>
                <a:srgbClr val="FF0000"/>
              </a:solidFill>
            </a:endParaRPr>
          </a:p>
          <a:p>
            <a:pPr marL="0" indent="0" algn="ctr">
              <a:buNone/>
            </a:pPr>
            <a:endParaRPr lang="hr-HR" dirty="0">
              <a:solidFill>
                <a:srgbClr val="FF0000"/>
              </a:solidFill>
            </a:endParaRPr>
          </a:p>
        </p:txBody>
      </p:sp>
      <p:sp>
        <p:nvSpPr>
          <p:cNvPr id="13" name="Rezervirano mjesto broja slajda 12">
            <a:extLst>
              <a:ext uri="{FF2B5EF4-FFF2-40B4-BE49-F238E27FC236}">
                <a16:creationId xmlns:a16="http://schemas.microsoft.com/office/drawing/2014/main" id="{37868400-5F4B-48E3-B00C-ED8D98CBCC48}"/>
              </a:ext>
            </a:extLst>
          </p:cNvPr>
          <p:cNvSpPr>
            <a:spLocks noGrp="1"/>
          </p:cNvSpPr>
          <p:nvPr>
            <p:ph type="sldNum" sz="quarter" idx="12"/>
          </p:nvPr>
        </p:nvSpPr>
        <p:spPr/>
        <p:txBody>
          <a:bodyPr/>
          <a:lstStyle/>
          <a:p>
            <a:pPr>
              <a:defRPr/>
            </a:pPr>
            <a:fld id="{D4131CC9-1563-1E4A-B7DF-AD4D962400AD}" type="slidenum">
              <a:rPr lang="en-US" smtClean="0"/>
              <a:pPr>
                <a:defRPr/>
              </a:pPr>
              <a:t>14</a:t>
            </a:fld>
            <a:endParaRPr lang="en-US" dirty="0"/>
          </a:p>
        </p:txBody>
      </p:sp>
    </p:spTree>
    <p:extLst>
      <p:ext uri="{BB962C8B-B14F-4D97-AF65-F5344CB8AC3E}">
        <p14:creationId xmlns:p14="http://schemas.microsoft.com/office/powerpoint/2010/main" val="2627262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95958" cy="1143000"/>
          </a:xfrm>
        </p:spPr>
        <p:txBody>
          <a:bodyPr/>
          <a:lstStyle/>
          <a:p>
            <a:r>
              <a:rPr lang="hr-HR" sz="4800" dirty="0"/>
              <a:t>	</a:t>
            </a:r>
            <a:r>
              <a:rPr lang="hr-HR" sz="3200" b="1" dirty="0">
                <a:effectLst>
                  <a:outerShdw blurRad="38100" dist="38100" dir="2700000" algn="tl">
                    <a:srgbClr val="000000">
                      <a:alpha val="43137"/>
                    </a:srgbClr>
                  </a:outerShdw>
                </a:effectLst>
              </a:rPr>
              <a:t>Uvjeti za prijavitelje</a:t>
            </a:r>
          </a:p>
        </p:txBody>
      </p:sp>
      <p:sp>
        <p:nvSpPr>
          <p:cNvPr id="3" name="Content Placeholder 2"/>
          <p:cNvSpPr>
            <a:spLocks noGrp="1"/>
          </p:cNvSpPr>
          <p:nvPr>
            <p:ph sz="half" idx="1"/>
          </p:nvPr>
        </p:nvSpPr>
        <p:spPr>
          <a:xfrm>
            <a:off x="524021" y="1006813"/>
            <a:ext cx="8095958" cy="4980830"/>
          </a:xfrm>
        </p:spPr>
        <p:txBody>
          <a:bodyPr/>
          <a:lstStyle/>
          <a:p>
            <a:pPr marL="0" indent="0" algn="just">
              <a:buNone/>
            </a:pPr>
            <a:endParaRPr lang="hr-HR" sz="1200" b="1" dirty="0">
              <a:latin typeface="Myriad Pro Light SemiExt"/>
            </a:endParaRPr>
          </a:p>
          <a:p>
            <a:pPr marL="0" indent="0" algn="ctr">
              <a:buNone/>
            </a:pPr>
            <a:r>
              <a:rPr lang="hr-HR" b="1" dirty="0">
                <a:solidFill>
                  <a:srgbClr val="FF0000"/>
                </a:solidFill>
              </a:rPr>
              <a:t>VAŽNO!!!</a:t>
            </a:r>
          </a:p>
          <a:p>
            <a:pPr marL="0" indent="0" algn="ctr">
              <a:buNone/>
            </a:pPr>
            <a:endParaRPr lang="hr-HR" sz="1100" b="1" dirty="0">
              <a:solidFill>
                <a:srgbClr val="FF0000"/>
              </a:solidFill>
            </a:endParaRPr>
          </a:p>
          <a:p>
            <a:pPr algn="just">
              <a:buFont typeface="Wingdings" panose="05000000000000000000" pitchFamily="2" charset="2"/>
              <a:buChar char="Ø"/>
            </a:pPr>
            <a:r>
              <a:rPr lang="hr-HR" sz="2000" dirty="0">
                <a:solidFill>
                  <a:srgbClr val="FF0000"/>
                </a:solidFill>
                <a:ea typeface="+mn-lt"/>
                <a:cs typeface="+mn-lt"/>
              </a:rPr>
              <a:t>Prijavitelj se može prijaviti na Poziv </a:t>
            </a:r>
            <a:r>
              <a:rPr lang="hr-HR" sz="2000" b="1" dirty="0">
                <a:solidFill>
                  <a:srgbClr val="FF0000"/>
                </a:solidFill>
                <a:ea typeface="+mn-lt"/>
                <a:cs typeface="+mn-lt"/>
              </a:rPr>
              <a:t>samostalno ili u projektnom partnerstvu.</a:t>
            </a:r>
            <a:r>
              <a:rPr lang="hr-HR" sz="2000" dirty="0">
                <a:solidFill>
                  <a:srgbClr val="FF0000"/>
                </a:solidFill>
                <a:ea typeface="+mn-lt"/>
                <a:cs typeface="+mn-lt"/>
              </a:rPr>
              <a:t> Projektno partnerstvo čini najviše </a:t>
            </a:r>
            <a:r>
              <a:rPr lang="hr-HR" sz="2000" b="1" dirty="0">
                <a:solidFill>
                  <a:srgbClr val="FF0000"/>
                </a:solidFill>
                <a:ea typeface="+mn-lt"/>
                <a:cs typeface="+mn-lt"/>
              </a:rPr>
              <a:t>šest pravnih osoba (prijavitelj i pet projektnih partnera)</a:t>
            </a:r>
            <a:r>
              <a:rPr lang="hr-HR" sz="2000" dirty="0">
                <a:solidFill>
                  <a:srgbClr val="FF0000"/>
                </a:solidFill>
                <a:ea typeface="+mn-lt"/>
                <a:cs typeface="+mn-lt"/>
              </a:rPr>
              <a:t>.</a:t>
            </a:r>
          </a:p>
          <a:p>
            <a:pPr algn="just">
              <a:buFont typeface="Wingdings" panose="05000000000000000000" pitchFamily="2" charset="2"/>
              <a:buChar char="Ø"/>
            </a:pPr>
            <a:r>
              <a:rPr lang="hr-HR" sz="2000" dirty="0">
                <a:solidFill>
                  <a:srgbClr val="FF0000"/>
                </a:solidFill>
                <a:ea typeface="ＭＳ Ｐゴシック"/>
              </a:rPr>
              <a:t>Prijavitelj </a:t>
            </a:r>
            <a:r>
              <a:rPr lang="hr-HR" sz="2000" b="1" dirty="0">
                <a:solidFill>
                  <a:srgbClr val="FF0000"/>
                </a:solidFill>
                <a:ea typeface="ＭＳ Ｐゴシック"/>
              </a:rPr>
              <a:t>ne može </a:t>
            </a:r>
            <a:r>
              <a:rPr lang="hr-HR" sz="2000" dirty="0">
                <a:solidFill>
                  <a:srgbClr val="FF0000"/>
                </a:solidFill>
                <a:ea typeface="ＭＳ Ｐゴシック"/>
              </a:rPr>
              <a:t>dostaviti više od jednog projektnog prijedloga.</a:t>
            </a:r>
          </a:p>
          <a:p>
            <a:pPr algn="just">
              <a:buFont typeface="Wingdings" panose="05000000000000000000" pitchFamily="2" charset="2"/>
              <a:buChar char="Ø"/>
            </a:pPr>
            <a:r>
              <a:rPr lang="hr-HR" sz="2000" dirty="0">
                <a:solidFill>
                  <a:srgbClr val="FF0000"/>
                </a:solidFill>
                <a:ea typeface="+mn-lt"/>
                <a:cs typeface="+mn-lt"/>
              </a:rPr>
              <a:t>Prijavitelj istovremeno može biti partner u drugom projektnom prijedlogu.</a:t>
            </a:r>
            <a:endParaRPr lang="hr-HR" sz="2000" dirty="0">
              <a:solidFill>
                <a:srgbClr val="FF0000"/>
              </a:solidFill>
              <a:cs typeface="Calibri"/>
            </a:endParaRPr>
          </a:p>
          <a:p>
            <a:pPr algn="just">
              <a:buFont typeface="Wingdings" panose="05000000000000000000" pitchFamily="2" charset="2"/>
              <a:buChar char="Ø"/>
            </a:pPr>
            <a:r>
              <a:rPr lang="hr-HR" sz="2000" dirty="0">
                <a:solidFill>
                  <a:srgbClr val="FF0000"/>
                </a:solidFill>
                <a:ea typeface="+mn-lt"/>
                <a:cs typeface="+mn-lt"/>
              </a:rPr>
              <a:t>Partneri mogu sudjelovati u više od jednog projektnog prijedloga.</a:t>
            </a:r>
            <a:endParaRPr lang="hr-HR" sz="2000" dirty="0">
              <a:solidFill>
                <a:srgbClr val="FF0000"/>
              </a:solidFill>
              <a:cs typeface="Calibri"/>
            </a:endParaRPr>
          </a:p>
          <a:p>
            <a:pPr algn="just">
              <a:buFont typeface="Wingdings" panose="05000000000000000000" pitchFamily="2" charset="2"/>
              <a:buChar char="Ø"/>
            </a:pPr>
            <a:r>
              <a:rPr lang="hr-HR" sz="2000" b="1" dirty="0">
                <a:solidFill>
                  <a:srgbClr val="FF0000"/>
                </a:solidFill>
                <a:ea typeface="+mn-lt"/>
                <a:cs typeface="+mn-lt"/>
              </a:rPr>
              <a:t>Prijavitelj je u sklopu Izjave</a:t>
            </a:r>
            <a:r>
              <a:rPr lang="hr-HR" sz="2000" dirty="0">
                <a:solidFill>
                  <a:srgbClr val="FF0000"/>
                </a:solidFill>
                <a:ea typeface="+mn-lt"/>
                <a:cs typeface="+mn-lt"/>
              </a:rPr>
              <a:t> prijavitelja o istinitosti podataka, izbjegavanju dvostrukog financiranja i ispunjavanju preduvjeta za sudjelovanje u postupku dodjele bespovratnih sredstava </a:t>
            </a:r>
            <a:r>
              <a:rPr lang="hr-HR" sz="2000" b="1" dirty="0">
                <a:solidFill>
                  <a:srgbClr val="FF0000"/>
                </a:solidFill>
                <a:ea typeface="+mn-lt"/>
                <a:cs typeface="+mn-lt"/>
              </a:rPr>
              <a:t>(Obrazac 2) obvezan navesti Komponentu za koju podnosi prijavu</a:t>
            </a:r>
            <a:r>
              <a:rPr lang="hr-HR" sz="2000" dirty="0">
                <a:solidFill>
                  <a:srgbClr val="FF0000"/>
                </a:solidFill>
                <a:ea typeface="+mn-lt"/>
                <a:cs typeface="+mn-lt"/>
              </a:rPr>
              <a:t>.</a:t>
            </a:r>
            <a:endParaRPr lang="hr-HR" sz="2000" dirty="0">
              <a:solidFill>
                <a:srgbClr val="FF0000"/>
              </a:solidFill>
              <a:cs typeface="Calibri"/>
            </a:endParaRPr>
          </a:p>
          <a:p>
            <a:pPr marL="0" indent="0" algn="ctr">
              <a:buNone/>
            </a:pPr>
            <a:endParaRPr lang="hr-HR" sz="1100" dirty="0">
              <a:solidFill>
                <a:srgbClr val="FF0000"/>
              </a:solidFill>
            </a:endParaRPr>
          </a:p>
          <a:p>
            <a:pPr marL="0" indent="0" algn="ctr">
              <a:buNone/>
            </a:pPr>
            <a:endParaRPr lang="hr-HR" dirty="0">
              <a:solidFill>
                <a:srgbClr val="FF0000"/>
              </a:solidFill>
            </a:endParaRPr>
          </a:p>
          <a:p>
            <a:pPr marL="0" indent="0" algn="ctr">
              <a:buNone/>
            </a:pPr>
            <a:endParaRPr lang="hr-HR" dirty="0">
              <a:solidFill>
                <a:srgbClr val="FF0000"/>
              </a:solidFill>
            </a:endParaRPr>
          </a:p>
          <a:p>
            <a:pPr marL="0" indent="0" algn="ctr">
              <a:buNone/>
            </a:pPr>
            <a:endParaRPr lang="hr-HR" dirty="0">
              <a:solidFill>
                <a:srgbClr val="FF0000"/>
              </a:solidFill>
            </a:endParaRPr>
          </a:p>
        </p:txBody>
      </p:sp>
      <p:sp>
        <p:nvSpPr>
          <p:cNvPr id="13" name="Rezervirano mjesto broja slajda 12">
            <a:extLst>
              <a:ext uri="{FF2B5EF4-FFF2-40B4-BE49-F238E27FC236}">
                <a16:creationId xmlns:a16="http://schemas.microsoft.com/office/drawing/2014/main" id="{37868400-5F4B-48E3-B00C-ED8D98CBCC48}"/>
              </a:ext>
            </a:extLst>
          </p:cNvPr>
          <p:cNvSpPr>
            <a:spLocks noGrp="1"/>
          </p:cNvSpPr>
          <p:nvPr>
            <p:ph type="sldNum" sz="quarter" idx="12"/>
          </p:nvPr>
        </p:nvSpPr>
        <p:spPr/>
        <p:txBody>
          <a:bodyPr/>
          <a:lstStyle/>
          <a:p>
            <a:pPr>
              <a:defRPr/>
            </a:pPr>
            <a:fld id="{D4131CC9-1563-1E4A-B7DF-AD4D962400AD}" type="slidenum">
              <a:rPr lang="en-US" smtClean="0"/>
              <a:pPr>
                <a:defRPr/>
              </a:pPr>
              <a:t>15</a:t>
            </a:fld>
            <a:endParaRPr lang="en-US" dirty="0"/>
          </a:p>
        </p:txBody>
      </p:sp>
    </p:spTree>
    <p:extLst>
      <p:ext uri="{BB962C8B-B14F-4D97-AF65-F5344CB8AC3E}">
        <p14:creationId xmlns:p14="http://schemas.microsoft.com/office/powerpoint/2010/main" val="1356094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209" y="161556"/>
            <a:ext cx="8229600" cy="643268"/>
          </a:xfrm>
        </p:spPr>
        <p:txBody>
          <a:bodyPr/>
          <a:lstStyle/>
          <a:p>
            <a:r>
              <a:rPr lang="hr-HR" sz="7200" dirty="0"/>
              <a:t>	</a:t>
            </a:r>
            <a:r>
              <a:rPr lang="hr-HR" sz="3200" b="1" dirty="0">
                <a:effectLst>
                  <a:outerShdw blurRad="38100" dist="38100" dir="2700000" algn="tl">
                    <a:srgbClr val="000000">
                      <a:alpha val="43137"/>
                    </a:srgbClr>
                  </a:outerShdw>
                </a:effectLst>
              </a:rPr>
              <a:t>Uvjeti za prijavitelje</a:t>
            </a:r>
            <a:endParaRPr lang="hr-HR" sz="3200" dirty="0"/>
          </a:p>
        </p:txBody>
      </p:sp>
      <p:sp>
        <p:nvSpPr>
          <p:cNvPr id="3" name="Content Placeholder 2"/>
          <p:cNvSpPr>
            <a:spLocks noGrp="1"/>
          </p:cNvSpPr>
          <p:nvPr>
            <p:ph sz="half" idx="1"/>
          </p:nvPr>
        </p:nvSpPr>
        <p:spPr>
          <a:xfrm>
            <a:off x="654447" y="970194"/>
            <a:ext cx="7617125" cy="5265214"/>
          </a:xfrm>
        </p:spPr>
        <p:txBody>
          <a:bodyPr/>
          <a:lstStyle/>
          <a:p>
            <a:pPr marL="0" indent="0">
              <a:buNone/>
            </a:pPr>
            <a:endParaRPr lang="hr-HR" sz="800" b="1" dirty="0"/>
          </a:p>
          <a:p>
            <a:pPr marL="0" indent="0">
              <a:buNone/>
            </a:pPr>
            <a:r>
              <a:rPr lang="hr-HR" b="1" dirty="0">
                <a:ea typeface="ＭＳ Ｐゴシック"/>
              </a:rPr>
              <a:t>Prihvatljivi prijavitelji</a:t>
            </a:r>
            <a:endParaRPr lang="hr-HR" b="1" i="1" dirty="0">
              <a:ea typeface="ＭＳ Ｐゴシック"/>
            </a:endParaRPr>
          </a:p>
          <a:p>
            <a:pPr algn="just">
              <a:buNone/>
            </a:pPr>
            <a:endParaRPr lang="hr-HR" sz="2000" b="1" u="sng" dirty="0">
              <a:solidFill>
                <a:srgbClr val="FF0000"/>
              </a:solidFill>
              <a:ea typeface="+mn-lt"/>
              <a:cs typeface="+mn-lt"/>
            </a:endParaRPr>
          </a:p>
          <a:p>
            <a:pPr algn="just">
              <a:buNone/>
            </a:pPr>
            <a:r>
              <a:rPr lang="hr-HR" sz="2000" b="1" u="sng" dirty="0">
                <a:solidFill>
                  <a:srgbClr val="FF0000"/>
                </a:solidFill>
                <a:ea typeface="+mn-lt"/>
                <a:cs typeface="+mn-lt"/>
              </a:rPr>
              <a:t>U okviru komponente 1</a:t>
            </a:r>
            <a:r>
              <a:rPr lang="hr-HR" sz="2000" dirty="0">
                <a:solidFill>
                  <a:srgbClr val="FF0000"/>
                </a:solidFill>
                <a:ea typeface="+mn-lt"/>
                <a:cs typeface="+mn-lt"/>
              </a:rPr>
              <a:t>: </a:t>
            </a:r>
            <a:endParaRPr lang="hr-HR" dirty="0">
              <a:solidFill>
                <a:srgbClr val="FF0000"/>
              </a:solidFill>
            </a:endParaRPr>
          </a:p>
          <a:p>
            <a:pPr algn="just">
              <a:buNone/>
            </a:pPr>
            <a:r>
              <a:rPr lang="hr-HR" sz="2000" dirty="0">
                <a:ea typeface="+mn-lt"/>
                <a:cs typeface="+mn-lt"/>
              </a:rPr>
              <a:t>Ustanova socijalne skrbi upisana u Upisnik ustanova socijalne skrbi:</a:t>
            </a:r>
            <a:endParaRPr lang="hr-HR" dirty="0"/>
          </a:p>
          <a:p>
            <a:pPr algn="just"/>
            <a:r>
              <a:rPr lang="hr-HR" sz="2000" dirty="0">
                <a:ea typeface="+mn-lt"/>
                <a:cs typeface="+mn-lt"/>
              </a:rPr>
              <a:t>centar za socijalnu skrb.</a:t>
            </a:r>
            <a:endParaRPr lang="hr-HR" dirty="0"/>
          </a:p>
          <a:p>
            <a:pPr algn="just">
              <a:buNone/>
            </a:pPr>
            <a:endParaRPr lang="hr-HR" sz="2000" b="1" u="sng" dirty="0">
              <a:solidFill>
                <a:srgbClr val="FF0000"/>
              </a:solidFill>
              <a:ea typeface="+mn-lt"/>
              <a:cs typeface="+mn-lt"/>
            </a:endParaRPr>
          </a:p>
          <a:p>
            <a:pPr algn="just">
              <a:buNone/>
            </a:pPr>
            <a:r>
              <a:rPr lang="hr-HR" sz="2000" b="1" u="sng" dirty="0">
                <a:solidFill>
                  <a:srgbClr val="FF0000"/>
                </a:solidFill>
                <a:ea typeface="+mn-lt"/>
                <a:cs typeface="+mn-lt"/>
              </a:rPr>
              <a:t>U okviru komponente 2</a:t>
            </a:r>
            <a:r>
              <a:rPr lang="hr-HR" sz="2000" dirty="0">
                <a:solidFill>
                  <a:srgbClr val="FF0000"/>
                </a:solidFill>
                <a:ea typeface="+mn-lt"/>
                <a:cs typeface="+mn-lt"/>
              </a:rPr>
              <a:t>:</a:t>
            </a:r>
            <a:endParaRPr lang="hr-HR" dirty="0">
              <a:solidFill>
                <a:srgbClr val="FF0000"/>
              </a:solidFill>
            </a:endParaRPr>
          </a:p>
          <a:p>
            <a:pPr algn="just"/>
            <a:r>
              <a:rPr lang="hr-HR" sz="2000" dirty="0">
                <a:ea typeface="+mn-lt"/>
                <a:cs typeface="+mn-lt"/>
              </a:rPr>
              <a:t>ustanova;</a:t>
            </a:r>
            <a:endParaRPr lang="hr-HR" dirty="0"/>
          </a:p>
          <a:p>
            <a:pPr algn="just"/>
            <a:r>
              <a:rPr lang="hr-HR" sz="2000" dirty="0">
                <a:ea typeface="+mn-lt"/>
                <a:cs typeface="+mn-lt"/>
              </a:rPr>
              <a:t>udruga;</a:t>
            </a:r>
            <a:endParaRPr lang="hr-HR" dirty="0"/>
          </a:p>
          <a:p>
            <a:pPr algn="just"/>
            <a:r>
              <a:rPr lang="hr-HR" sz="2000" dirty="0">
                <a:ea typeface="+mn-lt"/>
                <a:cs typeface="+mn-lt"/>
              </a:rPr>
              <a:t>vjerska zajednica;</a:t>
            </a:r>
            <a:endParaRPr lang="hr-HR" dirty="0"/>
          </a:p>
          <a:p>
            <a:pPr algn="just"/>
            <a:r>
              <a:rPr lang="hr-HR" sz="2000" dirty="0">
                <a:ea typeface="+mn-lt"/>
                <a:cs typeface="+mn-lt"/>
              </a:rPr>
              <a:t>pravna osoba Katoličke Crkve u Republici Hrvatskoj;</a:t>
            </a:r>
            <a:endParaRPr lang="hr-HR" dirty="0"/>
          </a:p>
          <a:p>
            <a:pPr algn="just"/>
            <a:r>
              <a:rPr lang="hr-HR" sz="2000" dirty="0">
                <a:ea typeface="+mn-lt"/>
                <a:cs typeface="+mn-lt"/>
              </a:rPr>
              <a:t>zadruga.</a:t>
            </a:r>
            <a:endParaRPr lang="hr-HR" b="1" dirty="0">
              <a:cs typeface="+mn-lt"/>
            </a:endParaRPr>
          </a:p>
          <a:p>
            <a:pPr marL="0" indent="0" algn="just">
              <a:buNone/>
            </a:pPr>
            <a:endParaRPr lang="hr-HR" sz="2000" i="1" dirty="0"/>
          </a:p>
        </p:txBody>
      </p:sp>
      <p:sp>
        <p:nvSpPr>
          <p:cNvPr id="13" name="Rezervirano mjesto broja slajda 12">
            <a:extLst>
              <a:ext uri="{FF2B5EF4-FFF2-40B4-BE49-F238E27FC236}">
                <a16:creationId xmlns:a16="http://schemas.microsoft.com/office/drawing/2014/main" id="{B74888DB-DC6E-479B-B582-60E2583B4358}"/>
              </a:ext>
            </a:extLst>
          </p:cNvPr>
          <p:cNvSpPr>
            <a:spLocks noGrp="1"/>
          </p:cNvSpPr>
          <p:nvPr>
            <p:ph type="sldNum" sz="quarter" idx="12"/>
          </p:nvPr>
        </p:nvSpPr>
        <p:spPr/>
        <p:txBody>
          <a:bodyPr/>
          <a:lstStyle/>
          <a:p>
            <a:pPr>
              <a:defRPr/>
            </a:pPr>
            <a:fld id="{D4131CC9-1563-1E4A-B7DF-AD4D962400AD}" type="slidenum">
              <a:rPr lang="en-US" smtClean="0"/>
              <a:pPr>
                <a:defRPr/>
              </a:pPr>
              <a:t>16</a:t>
            </a:fld>
            <a:endParaRPr lang="en-US" dirty="0"/>
          </a:p>
        </p:txBody>
      </p:sp>
    </p:spTree>
    <p:extLst>
      <p:ext uri="{BB962C8B-B14F-4D97-AF65-F5344CB8AC3E}">
        <p14:creationId xmlns:p14="http://schemas.microsoft.com/office/powerpoint/2010/main" val="771623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209" y="161556"/>
            <a:ext cx="8229600" cy="643268"/>
          </a:xfrm>
        </p:spPr>
        <p:txBody>
          <a:bodyPr/>
          <a:lstStyle/>
          <a:p>
            <a:r>
              <a:rPr lang="hr-HR" sz="7200" dirty="0"/>
              <a:t>	</a:t>
            </a:r>
            <a:r>
              <a:rPr lang="hr-HR" sz="3200" b="1" dirty="0">
                <a:effectLst>
                  <a:outerShdw blurRad="38100" dist="38100" dir="2700000" algn="tl">
                    <a:srgbClr val="000000">
                      <a:alpha val="43137"/>
                    </a:srgbClr>
                  </a:outerShdw>
                </a:effectLst>
              </a:rPr>
              <a:t>Uvjeti za prijavitelje</a:t>
            </a:r>
            <a:endParaRPr lang="hr-HR" sz="3200" dirty="0"/>
          </a:p>
        </p:txBody>
      </p:sp>
      <p:sp>
        <p:nvSpPr>
          <p:cNvPr id="3" name="Content Placeholder 2"/>
          <p:cNvSpPr>
            <a:spLocks noGrp="1"/>
          </p:cNvSpPr>
          <p:nvPr>
            <p:ph sz="half" idx="1"/>
          </p:nvPr>
        </p:nvSpPr>
        <p:spPr>
          <a:xfrm>
            <a:off x="654447" y="970194"/>
            <a:ext cx="7617125" cy="5265214"/>
          </a:xfrm>
        </p:spPr>
        <p:txBody>
          <a:bodyPr/>
          <a:lstStyle/>
          <a:p>
            <a:pPr marL="0" indent="0">
              <a:buNone/>
            </a:pPr>
            <a:endParaRPr lang="hr-HR" sz="800" b="1" dirty="0"/>
          </a:p>
          <a:p>
            <a:pPr marL="0" indent="0">
              <a:buNone/>
            </a:pPr>
            <a:r>
              <a:rPr lang="hr-HR" b="1" dirty="0">
                <a:ea typeface="ＭＳ Ｐゴシック"/>
              </a:rPr>
              <a:t>Prihvatljivi prijavitelji</a:t>
            </a:r>
            <a:endParaRPr lang="hr-HR" b="1" i="1" dirty="0">
              <a:ea typeface="ＭＳ Ｐゴシック"/>
            </a:endParaRPr>
          </a:p>
          <a:p>
            <a:pPr marL="0" indent="0" algn="just">
              <a:buNone/>
            </a:pPr>
            <a:r>
              <a:rPr lang="hr-HR" sz="2000" b="1" dirty="0">
                <a:solidFill>
                  <a:srgbClr val="FF0000"/>
                </a:solidFill>
                <a:ea typeface="+mn-lt"/>
                <a:cs typeface="+mn-lt"/>
              </a:rPr>
              <a:t>                                                    </a:t>
            </a:r>
            <a:endParaRPr lang="hr-HR" dirty="0">
              <a:solidFill>
                <a:srgbClr val="FF0000"/>
              </a:solidFill>
              <a:cs typeface="+mn-lt"/>
            </a:endParaRPr>
          </a:p>
          <a:p>
            <a:pPr marL="0" indent="0" algn="just">
              <a:buNone/>
            </a:pPr>
            <a:r>
              <a:rPr lang="hr-HR" b="1" dirty="0">
                <a:solidFill>
                  <a:srgbClr val="FF0000"/>
                </a:solidFill>
                <a:ea typeface="+mn-lt"/>
                <a:cs typeface="+mn-lt"/>
              </a:rPr>
              <a:t>                                      VAŽNO!!!</a:t>
            </a:r>
            <a:endParaRPr lang="hr-HR" dirty="0">
              <a:solidFill>
                <a:srgbClr val="FF0000"/>
              </a:solidFill>
            </a:endParaRPr>
          </a:p>
          <a:p>
            <a:pPr algn="ctr">
              <a:buFont typeface="Wingdings" charset="0"/>
              <a:buChar char="Ø"/>
            </a:pPr>
            <a:r>
              <a:rPr lang="hr-HR" sz="2400" i="1" dirty="0">
                <a:solidFill>
                  <a:srgbClr val="FF0000"/>
                </a:solidFill>
                <a:ea typeface="ＭＳ Ｐゴシック"/>
              </a:rPr>
              <a:t>Svi prijavitelji unutar komponente 2 moraju u trenutku podnošenja prijave pružati uslugu smještaja i/ili organiziranog stanovanja.</a:t>
            </a:r>
            <a:endParaRPr lang="hr-HR" sz="2400" i="1" dirty="0">
              <a:solidFill>
                <a:srgbClr val="FF0000"/>
              </a:solidFill>
              <a:cs typeface="Calibri"/>
            </a:endParaRPr>
          </a:p>
          <a:p>
            <a:pPr marL="0" indent="0" algn="just">
              <a:buNone/>
            </a:pPr>
            <a:endParaRPr lang="hr-HR" sz="1800" i="1" dirty="0">
              <a:solidFill>
                <a:srgbClr val="000000"/>
              </a:solidFill>
              <a:ea typeface="ＭＳ Ｐゴシック"/>
              <a:cs typeface="Calibri"/>
            </a:endParaRPr>
          </a:p>
          <a:p>
            <a:pPr marL="0" indent="0" algn="just">
              <a:buNone/>
            </a:pPr>
            <a:r>
              <a:rPr lang="hr-HR" sz="1800" i="1" dirty="0">
                <a:solidFill>
                  <a:srgbClr val="000000"/>
                </a:solidFill>
                <a:ea typeface="ＭＳ Ｐゴシック"/>
                <a:cs typeface="Calibri"/>
              </a:rPr>
              <a:t>Za</a:t>
            </a:r>
            <a:r>
              <a:rPr lang="hr-HR" sz="1800" i="1" dirty="0">
                <a:ea typeface="+mn-lt"/>
                <a:cs typeface="+mn-lt"/>
              </a:rPr>
              <a:t> potrebe utvrđivanja navedene okolnosti PT2 će tijekom postupka dodjele zatražiti ministarstvo nadležno za poslove socijalne skrbi potvrdu o istome. </a:t>
            </a:r>
            <a:endParaRPr lang="hr-HR" sz="1800" i="1" dirty="0">
              <a:cs typeface="+mn-lt"/>
            </a:endParaRPr>
          </a:p>
          <a:p>
            <a:pPr marL="0" indent="0" algn="just">
              <a:buNone/>
            </a:pPr>
            <a:r>
              <a:rPr lang="hr-HR" sz="1800" i="1" dirty="0">
                <a:ea typeface="+mn-lt"/>
                <a:cs typeface="+mn-lt"/>
              </a:rPr>
              <a:t>Ministarstvo nadležno za poslove socijalne skrbi navedenu okolnost provjerava u zadnjem godišnjem izvješću/tablici koje svi pružatelji usluga, sukladno </a:t>
            </a:r>
            <a:r>
              <a:rPr lang="hr-HR" sz="1800" b="1" i="1" dirty="0">
                <a:ea typeface="+mn-lt"/>
                <a:cs typeface="+mn-lt"/>
              </a:rPr>
              <a:t>Pravilniku o vođenju evidencije i dokumentacije o pružanju socijalnih usluga te načinu i rokovima za dostavu izvješća, </a:t>
            </a:r>
            <a:r>
              <a:rPr lang="hr-HR" sz="1800" i="1" dirty="0">
                <a:ea typeface="+mn-lt"/>
                <a:cs typeface="+mn-lt"/>
              </a:rPr>
              <a:t>dostavljaju nadležnom ministarstvu, a koja između ostalog sadrži podatke o vrsti usluga i broju korisnika.</a:t>
            </a:r>
            <a:endParaRPr lang="hr-HR" sz="1800" i="1" dirty="0"/>
          </a:p>
          <a:p>
            <a:pPr>
              <a:buFontTx/>
              <a:buChar char="-"/>
            </a:pPr>
            <a:endParaRPr lang="hr-HR" dirty="0"/>
          </a:p>
        </p:txBody>
      </p:sp>
      <p:sp>
        <p:nvSpPr>
          <p:cNvPr id="13" name="Rezervirano mjesto broja slajda 12">
            <a:extLst>
              <a:ext uri="{FF2B5EF4-FFF2-40B4-BE49-F238E27FC236}">
                <a16:creationId xmlns:a16="http://schemas.microsoft.com/office/drawing/2014/main" id="{B74888DB-DC6E-479B-B582-60E2583B4358}"/>
              </a:ext>
            </a:extLst>
          </p:cNvPr>
          <p:cNvSpPr>
            <a:spLocks noGrp="1"/>
          </p:cNvSpPr>
          <p:nvPr>
            <p:ph type="sldNum" sz="quarter" idx="12"/>
          </p:nvPr>
        </p:nvSpPr>
        <p:spPr/>
        <p:txBody>
          <a:bodyPr/>
          <a:lstStyle/>
          <a:p>
            <a:pPr>
              <a:defRPr/>
            </a:pPr>
            <a:fld id="{D4131CC9-1563-1E4A-B7DF-AD4D962400AD}" type="slidenum">
              <a:rPr lang="en-US" smtClean="0"/>
              <a:pPr>
                <a:defRPr/>
              </a:pPr>
              <a:t>17</a:t>
            </a:fld>
            <a:endParaRPr lang="en-US" dirty="0"/>
          </a:p>
        </p:txBody>
      </p:sp>
    </p:spTree>
    <p:extLst>
      <p:ext uri="{BB962C8B-B14F-4D97-AF65-F5344CB8AC3E}">
        <p14:creationId xmlns:p14="http://schemas.microsoft.com/office/powerpoint/2010/main" val="3946480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775" y="140678"/>
            <a:ext cx="8229600" cy="613554"/>
          </a:xfrm>
        </p:spPr>
        <p:txBody>
          <a:bodyPr/>
          <a:lstStyle/>
          <a:p>
            <a:r>
              <a:rPr lang="hr-HR" sz="7200" dirty="0"/>
              <a:t>	</a:t>
            </a:r>
            <a:r>
              <a:rPr lang="hr-HR" sz="3200" b="1" dirty="0">
                <a:effectLst>
                  <a:outerShdw blurRad="38100" dist="38100" dir="2700000" algn="tl">
                    <a:srgbClr val="000000">
                      <a:alpha val="43137"/>
                    </a:srgbClr>
                  </a:outerShdw>
                </a:effectLst>
              </a:rPr>
              <a:t>Uvjeti za prijavitelje</a:t>
            </a:r>
            <a:endParaRPr lang="hr-HR" sz="3200" dirty="0"/>
          </a:p>
        </p:txBody>
      </p:sp>
      <p:sp>
        <p:nvSpPr>
          <p:cNvPr id="3" name="Content Placeholder 2"/>
          <p:cNvSpPr>
            <a:spLocks noGrp="1"/>
          </p:cNvSpPr>
          <p:nvPr>
            <p:ph sz="half" idx="1"/>
          </p:nvPr>
        </p:nvSpPr>
        <p:spPr>
          <a:xfrm>
            <a:off x="546685" y="897078"/>
            <a:ext cx="8014354" cy="5447607"/>
          </a:xfrm>
        </p:spPr>
        <p:txBody>
          <a:bodyPr/>
          <a:lstStyle/>
          <a:p>
            <a:pPr marL="0" indent="0">
              <a:buNone/>
            </a:pPr>
            <a:r>
              <a:rPr lang="hr-HR" sz="2400" b="1" dirty="0">
                <a:ea typeface="ＭＳ Ｐゴシック"/>
              </a:rPr>
              <a:t>Prihvatljivi partneri</a:t>
            </a:r>
          </a:p>
          <a:p>
            <a:pPr algn="just">
              <a:buNone/>
            </a:pPr>
            <a:r>
              <a:rPr lang="hr-HR" sz="2000" b="1" u="sng" dirty="0">
                <a:solidFill>
                  <a:srgbClr val="FF0000"/>
                </a:solidFill>
                <a:ea typeface="+mn-lt"/>
                <a:cs typeface="+mn-lt"/>
              </a:rPr>
              <a:t>U okviru komponente 1:</a:t>
            </a:r>
            <a:endParaRPr lang="hr-HR" sz="2000" b="1" u="sng" dirty="0">
              <a:solidFill>
                <a:srgbClr val="FF0000"/>
              </a:solidFill>
              <a:cs typeface="Calibri"/>
            </a:endParaRPr>
          </a:p>
          <a:p>
            <a:pPr algn="just">
              <a:buNone/>
            </a:pPr>
            <a:r>
              <a:rPr lang="hr-HR" sz="2000" dirty="0">
                <a:ea typeface="+mn-lt"/>
                <a:cs typeface="+mn-lt"/>
              </a:rPr>
              <a:t>1. centar za socijalnu skrb (ustanova socijalne skrbi upisana u Upisnik ustanova socijalne skrbi);</a:t>
            </a:r>
            <a:endParaRPr lang="hr-HR" dirty="0"/>
          </a:p>
          <a:p>
            <a:pPr algn="just">
              <a:buNone/>
            </a:pPr>
            <a:r>
              <a:rPr lang="hr-HR" sz="2000" dirty="0">
                <a:ea typeface="+mn-lt"/>
                <a:cs typeface="+mn-lt"/>
              </a:rPr>
              <a:t>2.  jedinica lokalne ili područne (regionalne) samouprave.</a:t>
            </a:r>
            <a:endParaRPr lang="hr-HR" dirty="0"/>
          </a:p>
          <a:p>
            <a:pPr algn="just">
              <a:buNone/>
            </a:pPr>
            <a:r>
              <a:rPr lang="hr-HR" sz="2000" b="1" u="sng" dirty="0">
                <a:solidFill>
                  <a:srgbClr val="FF0000"/>
                </a:solidFill>
                <a:ea typeface="+mn-lt"/>
                <a:cs typeface="+mn-lt"/>
              </a:rPr>
              <a:t>U okviru komponente 2:</a:t>
            </a:r>
            <a:endParaRPr lang="hr-HR" sz="2000" b="1" u="sng" dirty="0">
              <a:solidFill>
                <a:srgbClr val="FF0000"/>
              </a:solidFill>
              <a:cs typeface="Calibri"/>
            </a:endParaRPr>
          </a:p>
          <a:p>
            <a:pPr algn="just">
              <a:buNone/>
            </a:pPr>
            <a:r>
              <a:rPr lang="hr-HR" sz="2000" dirty="0">
                <a:ea typeface="+mn-lt"/>
                <a:cs typeface="+mn-lt"/>
              </a:rPr>
              <a:t>1.   Ustanova socijalne skrbi upisana u Upisnik ustanova socijalne skrbi:</a:t>
            </a:r>
            <a:endParaRPr lang="hr-HR" dirty="0"/>
          </a:p>
          <a:p>
            <a:pPr algn="just"/>
            <a:r>
              <a:rPr lang="hr-HR" sz="2000" dirty="0">
                <a:ea typeface="+mn-lt"/>
                <a:cs typeface="+mn-lt"/>
              </a:rPr>
              <a:t>dom socijalne skrbi;</a:t>
            </a:r>
            <a:endParaRPr lang="hr-HR" dirty="0"/>
          </a:p>
          <a:p>
            <a:pPr algn="just"/>
            <a:r>
              <a:rPr lang="hr-HR" sz="2000" dirty="0">
                <a:ea typeface="+mn-lt"/>
                <a:cs typeface="+mn-lt"/>
              </a:rPr>
              <a:t>centar za pružanje usluga u zajednici;</a:t>
            </a:r>
            <a:endParaRPr lang="hr-HR" dirty="0"/>
          </a:p>
          <a:p>
            <a:pPr algn="just">
              <a:buNone/>
            </a:pPr>
            <a:r>
              <a:rPr lang="hr-HR" sz="2000" dirty="0">
                <a:ea typeface="+mn-lt"/>
                <a:cs typeface="+mn-lt"/>
              </a:rPr>
              <a:t>2.   Pravna osoba upisana u Evidenciju pravnih osoba i obrtnika koji pružaju socijalne usluge:</a:t>
            </a:r>
            <a:endParaRPr lang="hr-HR" dirty="0"/>
          </a:p>
          <a:p>
            <a:pPr algn="just"/>
            <a:r>
              <a:rPr lang="hr-HR" sz="2000" dirty="0">
                <a:ea typeface="+mn-lt"/>
                <a:cs typeface="+mn-lt"/>
              </a:rPr>
              <a:t>udruga;</a:t>
            </a:r>
            <a:endParaRPr lang="hr-HR" dirty="0"/>
          </a:p>
          <a:p>
            <a:pPr algn="just"/>
            <a:r>
              <a:rPr lang="hr-HR" sz="2000" dirty="0">
                <a:ea typeface="+mn-lt"/>
                <a:cs typeface="+mn-lt"/>
              </a:rPr>
              <a:t>vjerska zajednica;</a:t>
            </a:r>
            <a:endParaRPr lang="hr-HR" dirty="0"/>
          </a:p>
          <a:p>
            <a:pPr algn="just"/>
            <a:r>
              <a:rPr lang="hr-HR" sz="2000" dirty="0">
                <a:ea typeface="+mn-lt"/>
                <a:cs typeface="+mn-lt"/>
              </a:rPr>
              <a:t>pravna osoba Katoličke crkve u Republici Hrvatskoj;</a:t>
            </a:r>
            <a:endParaRPr lang="hr-HR" dirty="0"/>
          </a:p>
          <a:p>
            <a:pPr algn="just"/>
            <a:r>
              <a:rPr lang="hr-HR" sz="2000" dirty="0">
                <a:ea typeface="+mn-lt"/>
                <a:cs typeface="+mn-lt"/>
              </a:rPr>
              <a:t>Zadruga.</a:t>
            </a:r>
            <a:endParaRPr lang="hr-HR" dirty="0"/>
          </a:p>
          <a:p>
            <a:pPr algn="just">
              <a:buNone/>
            </a:pPr>
            <a:endParaRPr lang="hr-HR" sz="2000" dirty="0">
              <a:cs typeface="Calibri"/>
            </a:endParaRPr>
          </a:p>
          <a:p>
            <a:pPr algn="just">
              <a:buNone/>
            </a:pPr>
            <a:endParaRPr lang="hr-HR" dirty="0"/>
          </a:p>
          <a:p>
            <a:pPr algn="just">
              <a:buNone/>
            </a:pPr>
            <a:r>
              <a:rPr lang="hr-HR" sz="2000" dirty="0">
                <a:ea typeface="+mn-lt"/>
                <a:cs typeface="+mn-lt"/>
              </a:rPr>
              <a:t>ustanova;</a:t>
            </a:r>
            <a:endParaRPr lang="hr-HR" dirty="0"/>
          </a:p>
          <a:p>
            <a:pPr algn="just">
              <a:buNone/>
            </a:pPr>
            <a:r>
              <a:rPr lang="hr-HR" sz="2000" dirty="0">
                <a:ea typeface="+mn-lt"/>
                <a:cs typeface="+mn-lt"/>
              </a:rPr>
              <a:t>zadruga;</a:t>
            </a:r>
            <a:endParaRPr lang="hr-HR" dirty="0"/>
          </a:p>
          <a:p>
            <a:pPr algn="just">
              <a:buNone/>
            </a:pPr>
            <a:r>
              <a:rPr lang="hr-HR" sz="2000" dirty="0">
                <a:ea typeface="+mn-lt"/>
                <a:cs typeface="+mn-lt"/>
              </a:rPr>
              <a:t>udruga;</a:t>
            </a:r>
            <a:endParaRPr lang="hr-HR" dirty="0"/>
          </a:p>
          <a:p>
            <a:pPr algn="just">
              <a:buNone/>
            </a:pPr>
            <a:r>
              <a:rPr lang="hr-HR" sz="2000" dirty="0">
                <a:ea typeface="+mn-lt"/>
                <a:cs typeface="+mn-lt"/>
              </a:rPr>
              <a:t>vjerska zajednica;</a:t>
            </a:r>
            <a:endParaRPr lang="hr-HR" dirty="0"/>
          </a:p>
          <a:p>
            <a:pPr algn="just">
              <a:buNone/>
            </a:pPr>
            <a:r>
              <a:rPr lang="hr-HR" sz="2000" dirty="0">
                <a:ea typeface="+mn-lt"/>
                <a:cs typeface="+mn-lt"/>
              </a:rPr>
              <a:t>pravna osoba Katoličke Crkve u Republici Hrvatskoj;</a:t>
            </a:r>
            <a:endParaRPr lang="hr-HR" dirty="0"/>
          </a:p>
          <a:p>
            <a:pPr marL="0" indent="0" algn="just">
              <a:spcBef>
                <a:spcPts val="0"/>
              </a:spcBef>
              <a:buNone/>
            </a:pPr>
            <a:endParaRPr lang="hr-HR" sz="2000" b="1" dirty="0"/>
          </a:p>
          <a:p>
            <a:pPr marL="0" indent="0" algn="just">
              <a:buNone/>
            </a:pPr>
            <a:endParaRPr lang="hr-HR" sz="2000" b="1" dirty="0"/>
          </a:p>
          <a:p>
            <a:pPr>
              <a:buFontTx/>
              <a:buChar char="-"/>
            </a:pPr>
            <a:endParaRPr lang="hr-HR" dirty="0"/>
          </a:p>
        </p:txBody>
      </p:sp>
      <p:sp>
        <p:nvSpPr>
          <p:cNvPr id="13" name="Rezervirano mjesto broja slajda 12">
            <a:extLst>
              <a:ext uri="{FF2B5EF4-FFF2-40B4-BE49-F238E27FC236}">
                <a16:creationId xmlns:a16="http://schemas.microsoft.com/office/drawing/2014/main" id="{06F02DFE-044A-4E2A-BB28-41A6C0F1B869}"/>
              </a:ext>
            </a:extLst>
          </p:cNvPr>
          <p:cNvSpPr>
            <a:spLocks noGrp="1"/>
          </p:cNvSpPr>
          <p:nvPr>
            <p:ph type="sldNum" sz="quarter" idx="12"/>
          </p:nvPr>
        </p:nvSpPr>
        <p:spPr/>
        <p:txBody>
          <a:bodyPr/>
          <a:lstStyle/>
          <a:p>
            <a:pPr>
              <a:defRPr/>
            </a:pPr>
            <a:fld id="{D4131CC9-1563-1E4A-B7DF-AD4D962400AD}" type="slidenum">
              <a:rPr lang="en-US" smtClean="0"/>
              <a:pPr>
                <a:defRPr/>
              </a:pPr>
              <a:t>18</a:t>
            </a:fld>
            <a:endParaRPr lang="en-US" dirty="0"/>
          </a:p>
        </p:txBody>
      </p:sp>
    </p:spTree>
    <p:extLst>
      <p:ext uri="{BB962C8B-B14F-4D97-AF65-F5344CB8AC3E}">
        <p14:creationId xmlns:p14="http://schemas.microsoft.com/office/powerpoint/2010/main" val="65727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775" y="140678"/>
            <a:ext cx="8229600" cy="613554"/>
          </a:xfrm>
        </p:spPr>
        <p:txBody>
          <a:bodyPr/>
          <a:lstStyle/>
          <a:p>
            <a:r>
              <a:rPr lang="hr-HR" sz="7200" dirty="0"/>
              <a:t>	</a:t>
            </a:r>
            <a:r>
              <a:rPr lang="hr-HR" sz="3200" b="1" dirty="0">
                <a:effectLst>
                  <a:outerShdw blurRad="38100" dist="38100" dir="2700000" algn="tl">
                    <a:srgbClr val="000000">
                      <a:alpha val="43137"/>
                    </a:srgbClr>
                  </a:outerShdw>
                </a:effectLst>
              </a:rPr>
              <a:t>Uvjeti za prijavitelje</a:t>
            </a:r>
            <a:endParaRPr lang="hr-HR" sz="3200" dirty="0"/>
          </a:p>
        </p:txBody>
      </p:sp>
      <p:sp>
        <p:nvSpPr>
          <p:cNvPr id="3" name="Content Placeholder 2"/>
          <p:cNvSpPr>
            <a:spLocks noGrp="1"/>
          </p:cNvSpPr>
          <p:nvPr>
            <p:ph sz="half" idx="1"/>
          </p:nvPr>
        </p:nvSpPr>
        <p:spPr>
          <a:xfrm>
            <a:off x="546685" y="897078"/>
            <a:ext cx="8014354" cy="5237669"/>
          </a:xfrm>
        </p:spPr>
        <p:txBody>
          <a:bodyPr/>
          <a:lstStyle/>
          <a:p>
            <a:pPr marL="0" indent="0">
              <a:buNone/>
            </a:pPr>
            <a:endParaRPr lang="hr-HR" sz="2400" b="1" dirty="0">
              <a:ea typeface="ＭＳ Ｐゴシック"/>
            </a:endParaRPr>
          </a:p>
          <a:p>
            <a:pPr marL="0" indent="0">
              <a:buNone/>
            </a:pPr>
            <a:r>
              <a:rPr lang="hr-HR" sz="2400" b="1" dirty="0">
                <a:ea typeface="ＭＳ Ｐゴシック"/>
              </a:rPr>
              <a:t>Prihvatljivi partneri</a:t>
            </a:r>
            <a:endParaRPr lang="hr-HR" dirty="0"/>
          </a:p>
          <a:p>
            <a:pPr algn="just">
              <a:buNone/>
            </a:pPr>
            <a:r>
              <a:rPr lang="hr-HR" sz="2000" b="1" u="sng" dirty="0">
                <a:solidFill>
                  <a:srgbClr val="FF0000"/>
                </a:solidFill>
                <a:ea typeface="+mn-lt"/>
                <a:cs typeface="+mn-lt"/>
              </a:rPr>
              <a:t>U okviru komponente 2:</a:t>
            </a:r>
            <a:endParaRPr lang="hr-HR" sz="2000" b="1" u="sng" dirty="0">
              <a:solidFill>
                <a:srgbClr val="FF0000"/>
              </a:solidFill>
              <a:cs typeface="Calibri"/>
            </a:endParaRPr>
          </a:p>
          <a:p>
            <a:pPr algn="just">
              <a:buNone/>
            </a:pPr>
            <a:r>
              <a:rPr lang="hr-HR" sz="2000" dirty="0">
                <a:ea typeface="+mn-lt"/>
                <a:cs typeface="+mn-lt"/>
              </a:rPr>
              <a:t>3.    Pružatelj usluga za beskućnike</a:t>
            </a:r>
            <a:endParaRPr lang="hr-HR" dirty="0"/>
          </a:p>
          <a:p>
            <a:pPr algn="just"/>
            <a:r>
              <a:rPr lang="hr-HR" sz="2000" dirty="0">
                <a:ea typeface="+mn-lt"/>
                <a:cs typeface="+mn-lt"/>
              </a:rPr>
              <a:t>ustanova;</a:t>
            </a:r>
            <a:endParaRPr lang="hr-HR" dirty="0"/>
          </a:p>
          <a:p>
            <a:pPr algn="just"/>
            <a:r>
              <a:rPr lang="hr-HR" sz="2000" dirty="0">
                <a:ea typeface="+mn-lt"/>
                <a:cs typeface="+mn-lt"/>
              </a:rPr>
              <a:t>zadruga;</a:t>
            </a:r>
            <a:endParaRPr lang="hr-HR" dirty="0"/>
          </a:p>
          <a:p>
            <a:pPr algn="just"/>
            <a:r>
              <a:rPr lang="hr-HR" sz="2000" dirty="0">
                <a:ea typeface="+mn-lt"/>
                <a:cs typeface="+mn-lt"/>
              </a:rPr>
              <a:t>udruga;</a:t>
            </a:r>
            <a:endParaRPr lang="hr-HR" dirty="0"/>
          </a:p>
          <a:p>
            <a:pPr algn="just"/>
            <a:r>
              <a:rPr lang="hr-HR" sz="2000" dirty="0">
                <a:ea typeface="+mn-lt"/>
                <a:cs typeface="+mn-lt"/>
              </a:rPr>
              <a:t>vjerska zajednica;</a:t>
            </a:r>
            <a:endParaRPr lang="hr-HR" dirty="0"/>
          </a:p>
          <a:p>
            <a:pPr algn="just"/>
            <a:r>
              <a:rPr lang="hr-HR" sz="2000" dirty="0">
                <a:ea typeface="+mn-lt"/>
                <a:cs typeface="+mn-lt"/>
              </a:rPr>
              <a:t>pravna osoba Katoličke Crkve u Republici Hrvatskoj</a:t>
            </a:r>
            <a:endParaRPr lang="hr-HR" dirty="0"/>
          </a:p>
          <a:p>
            <a:pPr marL="0" indent="0" algn="just">
              <a:spcBef>
                <a:spcPts val="0"/>
              </a:spcBef>
              <a:buNone/>
            </a:pPr>
            <a:endParaRPr lang="hr-HR" sz="2000" dirty="0">
              <a:ea typeface="+mn-lt"/>
              <a:cs typeface="+mn-lt"/>
            </a:endParaRPr>
          </a:p>
          <a:p>
            <a:pPr marL="0" indent="0" algn="just">
              <a:spcBef>
                <a:spcPts val="0"/>
              </a:spcBef>
              <a:buNone/>
            </a:pPr>
            <a:r>
              <a:rPr lang="hr-HR" sz="2000" dirty="0">
                <a:ea typeface="+mn-lt"/>
                <a:cs typeface="+mn-lt"/>
              </a:rPr>
              <a:t>4.   Jedinica lokalne ili područne (regionalne) samouprave.</a:t>
            </a:r>
            <a:endParaRPr lang="hr-HR" dirty="0"/>
          </a:p>
          <a:p>
            <a:pPr marL="0" indent="0" algn="just">
              <a:buNone/>
            </a:pPr>
            <a:endParaRPr lang="hr-HR" sz="2000" b="1" dirty="0"/>
          </a:p>
          <a:p>
            <a:pPr>
              <a:buFontTx/>
              <a:buChar char="-"/>
            </a:pPr>
            <a:endParaRPr lang="hr-HR" dirty="0"/>
          </a:p>
        </p:txBody>
      </p:sp>
      <p:sp>
        <p:nvSpPr>
          <p:cNvPr id="13" name="Rezervirano mjesto broja slajda 12">
            <a:extLst>
              <a:ext uri="{FF2B5EF4-FFF2-40B4-BE49-F238E27FC236}">
                <a16:creationId xmlns:a16="http://schemas.microsoft.com/office/drawing/2014/main" id="{06F02DFE-044A-4E2A-BB28-41A6C0F1B869}"/>
              </a:ext>
            </a:extLst>
          </p:cNvPr>
          <p:cNvSpPr>
            <a:spLocks noGrp="1"/>
          </p:cNvSpPr>
          <p:nvPr>
            <p:ph type="sldNum" sz="quarter" idx="12"/>
          </p:nvPr>
        </p:nvSpPr>
        <p:spPr/>
        <p:txBody>
          <a:bodyPr/>
          <a:lstStyle/>
          <a:p>
            <a:pPr>
              <a:defRPr/>
            </a:pPr>
            <a:fld id="{D4131CC9-1563-1E4A-B7DF-AD4D962400AD}" type="slidenum">
              <a:rPr lang="en-US" smtClean="0"/>
              <a:pPr>
                <a:defRPr/>
              </a:pPr>
              <a:t>19</a:t>
            </a:fld>
            <a:endParaRPr lang="en-US" dirty="0"/>
          </a:p>
        </p:txBody>
      </p:sp>
    </p:spTree>
    <p:extLst>
      <p:ext uri="{BB962C8B-B14F-4D97-AF65-F5344CB8AC3E}">
        <p14:creationId xmlns:p14="http://schemas.microsoft.com/office/powerpoint/2010/main" val="3823872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141" y="494254"/>
            <a:ext cx="8335925" cy="1520571"/>
          </a:xfrm>
        </p:spPr>
        <p:txBody>
          <a:bodyPr/>
          <a:lstStyle/>
          <a:p>
            <a:r>
              <a:rPr lang="hr-HR" sz="2800" b="1" dirty="0">
                <a:ea typeface="+mj-lt"/>
                <a:cs typeface="+mj-lt"/>
              </a:rPr>
              <a:t>R</a:t>
            </a:r>
            <a:r>
              <a:rPr lang="hr-HR" sz="2800" b="1" dirty="0">
                <a:effectLst>
                  <a:outerShdw blurRad="38100" dist="38100" dir="2700000" algn="tl">
                    <a:srgbClr val="000000">
                      <a:alpha val="43137"/>
                    </a:srgbClr>
                  </a:outerShdw>
                </a:effectLst>
                <a:ea typeface="ＭＳ Ｐゴシック"/>
              </a:rPr>
              <a:t>azvoj, širenje i unaprjeđenje kvalitete izvaninstitucijskih socijalnih usluga kao podrška procesu deinstitucionalizacije </a:t>
            </a:r>
            <a:br>
              <a:rPr lang="en-US" dirty="0"/>
            </a:br>
            <a:r>
              <a:rPr lang="hr-HR" sz="2800" b="1" dirty="0">
                <a:effectLst>
                  <a:outerShdw blurRad="38100" dist="38100" dir="2700000" algn="tl">
                    <a:srgbClr val="000000">
                      <a:alpha val="43137"/>
                    </a:srgbClr>
                  </a:outerShdw>
                </a:effectLst>
                <a:ea typeface="ＭＳ Ｐゴシック"/>
              </a:rPr>
              <a:t>(otvoreni trajni Poziv)</a:t>
            </a:r>
          </a:p>
        </p:txBody>
      </p:sp>
      <p:sp>
        <p:nvSpPr>
          <p:cNvPr id="3" name="Content Placeholder 2"/>
          <p:cNvSpPr>
            <a:spLocks noGrp="1"/>
          </p:cNvSpPr>
          <p:nvPr>
            <p:ph idx="1"/>
          </p:nvPr>
        </p:nvSpPr>
        <p:spPr>
          <a:xfrm>
            <a:off x="457200" y="2143393"/>
            <a:ext cx="8229600" cy="4212957"/>
          </a:xfrm>
        </p:spPr>
        <p:txBody>
          <a:bodyPr/>
          <a:lstStyle/>
          <a:p>
            <a:pPr marL="0" indent="0">
              <a:buNone/>
            </a:pPr>
            <a:r>
              <a:rPr lang="hr-HR" sz="2800" b="1" i="1" dirty="0">
                <a:effectLst>
                  <a:outerShdw blurRad="38100" dist="38100" dir="2700000" algn="tl">
                    <a:srgbClr val="000000">
                      <a:alpha val="43137"/>
                    </a:srgbClr>
                  </a:outerShdw>
                </a:effectLst>
              </a:rPr>
              <a:t>Sadržaj:</a:t>
            </a:r>
          </a:p>
          <a:p>
            <a:r>
              <a:rPr lang="hr-HR" sz="2400" dirty="0"/>
              <a:t>Svrha i ciljevi Poziva</a:t>
            </a:r>
          </a:p>
          <a:p>
            <a:r>
              <a:rPr lang="hr-HR" sz="2400" dirty="0"/>
              <a:t>Financijska alokacija i iznos bespovratnih sredstava</a:t>
            </a:r>
          </a:p>
          <a:p>
            <a:r>
              <a:rPr lang="hr-HR" sz="2400" dirty="0"/>
              <a:t>Ciljane skupine/Pokazatelji</a:t>
            </a:r>
          </a:p>
          <a:p>
            <a:r>
              <a:rPr lang="hr-HR" sz="2400" dirty="0"/>
              <a:t>Uvjeti za prijavitelje</a:t>
            </a:r>
          </a:p>
          <a:p>
            <a:r>
              <a:rPr lang="hr-HR" sz="2400" dirty="0"/>
              <a:t>Uvjeti prijave projektnih prijedloga</a:t>
            </a:r>
          </a:p>
          <a:p>
            <a:r>
              <a:rPr lang="hr-HR" sz="2400" dirty="0"/>
              <a:t>Financijski zahtjevi</a:t>
            </a:r>
          </a:p>
          <a:p>
            <a:r>
              <a:rPr lang="hr-HR" sz="2400" dirty="0"/>
              <a:t>Postupak prijave </a:t>
            </a:r>
          </a:p>
          <a:p>
            <a:r>
              <a:rPr lang="hr-HR" sz="2400" dirty="0"/>
              <a:t>Postupak dodjele</a:t>
            </a:r>
          </a:p>
        </p:txBody>
      </p:sp>
      <p:sp>
        <p:nvSpPr>
          <p:cNvPr id="13" name="Rezervirano mjesto broja slajda 12">
            <a:extLst>
              <a:ext uri="{FF2B5EF4-FFF2-40B4-BE49-F238E27FC236}">
                <a16:creationId xmlns:a16="http://schemas.microsoft.com/office/drawing/2014/main" id="{FF316753-0CE6-461F-9DE6-4DE99947A2E1}"/>
              </a:ext>
            </a:extLst>
          </p:cNvPr>
          <p:cNvSpPr>
            <a:spLocks noGrp="1"/>
          </p:cNvSpPr>
          <p:nvPr>
            <p:ph type="sldNum" sz="quarter" idx="12"/>
          </p:nvPr>
        </p:nvSpPr>
        <p:spPr/>
        <p:txBody>
          <a:bodyPr/>
          <a:lstStyle/>
          <a:p>
            <a:pPr>
              <a:defRPr/>
            </a:pPr>
            <a:fld id="{38660FB7-28DF-BD40-8AA6-BA2DC5A8A075}" type="slidenum">
              <a:rPr lang="en-US" smtClean="0"/>
              <a:pPr>
                <a:defRPr/>
              </a:pPr>
              <a:t>2</a:t>
            </a:fld>
            <a:endParaRPr lang="en-US" dirty="0"/>
          </a:p>
        </p:txBody>
      </p:sp>
    </p:spTree>
    <p:extLst>
      <p:ext uri="{BB962C8B-B14F-4D97-AF65-F5344CB8AC3E}">
        <p14:creationId xmlns:p14="http://schemas.microsoft.com/office/powerpoint/2010/main" val="2572672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209" y="161556"/>
            <a:ext cx="7923363" cy="643268"/>
          </a:xfrm>
        </p:spPr>
        <p:txBody>
          <a:bodyPr/>
          <a:lstStyle/>
          <a:p>
            <a:r>
              <a:rPr lang="hr-HR" sz="7200" dirty="0"/>
              <a:t>	</a:t>
            </a:r>
            <a:r>
              <a:rPr lang="hr-HR" sz="3200" b="1" dirty="0">
                <a:effectLst>
                  <a:outerShdw blurRad="38100" dist="38100" dir="2700000" algn="tl">
                    <a:srgbClr val="000000">
                      <a:alpha val="43137"/>
                    </a:srgbClr>
                  </a:outerShdw>
                </a:effectLst>
              </a:rPr>
              <a:t>Uvjeti za prijavitelje</a:t>
            </a:r>
            <a:endParaRPr lang="hr-HR" sz="3200" dirty="0"/>
          </a:p>
        </p:txBody>
      </p:sp>
      <p:sp>
        <p:nvSpPr>
          <p:cNvPr id="3" name="Content Placeholder 2"/>
          <p:cNvSpPr>
            <a:spLocks noGrp="1"/>
          </p:cNvSpPr>
          <p:nvPr>
            <p:ph sz="half" idx="1"/>
          </p:nvPr>
        </p:nvSpPr>
        <p:spPr>
          <a:xfrm>
            <a:off x="654447" y="970194"/>
            <a:ext cx="7617125" cy="5451826"/>
          </a:xfrm>
        </p:spPr>
        <p:txBody>
          <a:bodyPr/>
          <a:lstStyle/>
          <a:p>
            <a:pPr marL="0" indent="0">
              <a:buNone/>
            </a:pPr>
            <a:endParaRPr lang="hr-HR" sz="800" b="1" dirty="0"/>
          </a:p>
          <a:p>
            <a:pPr marL="0" indent="0">
              <a:buNone/>
            </a:pPr>
            <a:r>
              <a:rPr lang="hr-HR" b="1" dirty="0">
                <a:ea typeface="ＭＳ Ｐゴシック"/>
              </a:rPr>
              <a:t>Prihvatljivi partneri</a:t>
            </a:r>
            <a:endParaRPr lang="hr-HR" b="1" i="1" dirty="0">
              <a:ea typeface="ＭＳ Ｐゴシック"/>
            </a:endParaRPr>
          </a:p>
          <a:p>
            <a:pPr marL="0" indent="0" algn="just">
              <a:buNone/>
            </a:pPr>
            <a:r>
              <a:rPr lang="hr-HR" sz="2000" b="1" dirty="0">
                <a:solidFill>
                  <a:srgbClr val="FF0000"/>
                </a:solidFill>
                <a:ea typeface="+mn-lt"/>
                <a:cs typeface="+mn-lt"/>
              </a:rPr>
              <a:t>                                                    </a:t>
            </a:r>
            <a:endParaRPr lang="hr-HR" dirty="0">
              <a:solidFill>
                <a:srgbClr val="FF0000"/>
              </a:solidFill>
              <a:cs typeface="+mn-lt"/>
            </a:endParaRPr>
          </a:p>
          <a:p>
            <a:pPr marL="0" indent="0" algn="just">
              <a:buNone/>
            </a:pPr>
            <a:r>
              <a:rPr lang="hr-HR" b="1" dirty="0">
                <a:solidFill>
                  <a:srgbClr val="FF0000"/>
                </a:solidFill>
                <a:ea typeface="+mn-lt"/>
                <a:cs typeface="+mn-lt"/>
              </a:rPr>
              <a:t>                                      VAŽNO!!!</a:t>
            </a:r>
            <a:endParaRPr lang="hr-HR" dirty="0">
              <a:solidFill>
                <a:srgbClr val="FF0000"/>
              </a:solidFill>
            </a:endParaRPr>
          </a:p>
          <a:p>
            <a:pPr algn="ctr">
              <a:buFont typeface="Wingdings" charset="0"/>
              <a:buChar char="Ø"/>
            </a:pPr>
            <a:r>
              <a:rPr lang="hr-HR" sz="2400" i="1" dirty="0">
                <a:solidFill>
                  <a:srgbClr val="FF0000"/>
                </a:solidFill>
                <a:ea typeface="ＭＳ Ｐゴシック"/>
              </a:rPr>
              <a:t>Svi partneri u kategoriji "3. Pružatelj usluga za beskućnike" moraju pružati uslugu smještaja i/ili organiziranog stanovanja i/ili boravka i/ili savjetovanja i pomaganja za beskućnike.</a:t>
            </a:r>
            <a:endParaRPr lang="hr-HR" sz="2400" i="1" dirty="0">
              <a:solidFill>
                <a:srgbClr val="FF0000"/>
              </a:solidFill>
              <a:cs typeface="Calibri"/>
            </a:endParaRPr>
          </a:p>
          <a:p>
            <a:pPr marL="0" indent="0" algn="just">
              <a:buNone/>
            </a:pPr>
            <a:endParaRPr lang="hr-HR" sz="1800" i="1" dirty="0">
              <a:solidFill>
                <a:srgbClr val="000000"/>
              </a:solidFill>
              <a:ea typeface="ＭＳ Ｐゴシック"/>
              <a:cs typeface="Calibri"/>
            </a:endParaRPr>
          </a:p>
          <a:p>
            <a:pPr marL="0" indent="0" algn="just">
              <a:buNone/>
            </a:pPr>
            <a:r>
              <a:rPr lang="hr-HR" sz="1800" i="1" dirty="0">
                <a:solidFill>
                  <a:srgbClr val="000000"/>
                </a:solidFill>
                <a:ea typeface="ＭＳ Ｐゴシック"/>
                <a:cs typeface="Calibri"/>
              </a:rPr>
              <a:t>Za</a:t>
            </a:r>
            <a:r>
              <a:rPr lang="hr-HR" sz="1800" i="1" dirty="0">
                <a:ea typeface="+mn-lt"/>
                <a:cs typeface="+mn-lt"/>
              </a:rPr>
              <a:t> potrebe utvrđivanja navedene okolnosti PT2 će tijekom postupka dodjele zatražiti ministarstvo nadležno za poslove socijalne skrbi potvrdu o istome. </a:t>
            </a:r>
            <a:endParaRPr lang="hr-HR" sz="1800" i="1" dirty="0">
              <a:cs typeface="+mn-lt"/>
            </a:endParaRPr>
          </a:p>
          <a:p>
            <a:pPr marL="0" indent="0" algn="just">
              <a:buNone/>
            </a:pPr>
            <a:r>
              <a:rPr lang="hr-HR" sz="1800" i="1" dirty="0">
                <a:ea typeface="+mn-lt"/>
                <a:cs typeface="+mn-lt"/>
              </a:rPr>
              <a:t>Ministarstvo nadležno za poslove socijalne skrbi navedenu okolnost provjerava u zadnjem godišnjem izvješću/tablici koje svi pružatelji usluga, sukladno Pravilniku o vođenju evidencije i dokumentacije o pružanju socijalnih usluga te načinu i rokovima za dostavu izvješća, dostavljaju nadležnom ministarstvu, a koja između ostalog sadrži podatke o vrsti usluga i broju korisnika.</a:t>
            </a:r>
            <a:endParaRPr lang="hr-HR" sz="1800" i="1" dirty="0"/>
          </a:p>
          <a:p>
            <a:pPr>
              <a:buFontTx/>
              <a:buChar char="-"/>
            </a:pPr>
            <a:endParaRPr lang="hr-HR" dirty="0"/>
          </a:p>
        </p:txBody>
      </p:sp>
      <p:sp>
        <p:nvSpPr>
          <p:cNvPr id="13" name="Rezervirano mjesto broja slajda 12">
            <a:extLst>
              <a:ext uri="{FF2B5EF4-FFF2-40B4-BE49-F238E27FC236}">
                <a16:creationId xmlns:a16="http://schemas.microsoft.com/office/drawing/2014/main" id="{B74888DB-DC6E-479B-B582-60E2583B4358}"/>
              </a:ext>
            </a:extLst>
          </p:cNvPr>
          <p:cNvSpPr>
            <a:spLocks noGrp="1"/>
          </p:cNvSpPr>
          <p:nvPr>
            <p:ph type="sldNum" sz="quarter" idx="12"/>
          </p:nvPr>
        </p:nvSpPr>
        <p:spPr/>
        <p:txBody>
          <a:bodyPr/>
          <a:lstStyle/>
          <a:p>
            <a:pPr>
              <a:defRPr/>
            </a:pPr>
            <a:fld id="{D4131CC9-1563-1E4A-B7DF-AD4D962400AD}" type="slidenum">
              <a:rPr lang="en-US" smtClean="0"/>
              <a:pPr>
                <a:defRPr/>
              </a:pPr>
              <a:t>20</a:t>
            </a:fld>
            <a:endParaRPr lang="en-US" dirty="0"/>
          </a:p>
        </p:txBody>
      </p:sp>
    </p:spTree>
    <p:extLst>
      <p:ext uri="{BB962C8B-B14F-4D97-AF65-F5344CB8AC3E}">
        <p14:creationId xmlns:p14="http://schemas.microsoft.com/office/powerpoint/2010/main" val="2456865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740" y="324106"/>
            <a:ext cx="7941723" cy="689363"/>
          </a:xfrm>
        </p:spPr>
        <p:txBody>
          <a:bodyPr/>
          <a:lstStyle/>
          <a:p>
            <a:r>
              <a:rPr lang="hr-HR" sz="7200" dirty="0">
                <a:ea typeface="ＭＳ Ｐゴシック"/>
              </a:rPr>
              <a:t>	</a:t>
            </a:r>
            <a:r>
              <a:rPr lang="hr-HR" sz="3200" b="1" dirty="0">
                <a:effectLst>
                  <a:outerShdw blurRad="38100" dist="38100" dir="2700000" algn="tl">
                    <a:srgbClr val="000000">
                      <a:alpha val="43137"/>
                    </a:srgbClr>
                  </a:outerShdw>
                </a:effectLst>
                <a:ea typeface="ＭＳ Ｐゴシック"/>
              </a:rPr>
              <a:t>Uvjeti za prijavitelje - primjenjivo na prijavitelja i partnera</a:t>
            </a:r>
            <a:br>
              <a:rPr lang="hr-HR" sz="3200" b="1" dirty="0">
                <a:effectLst>
                  <a:outerShdw blurRad="38100" dist="38100" dir="2700000" algn="tl">
                    <a:srgbClr val="000000">
                      <a:alpha val="43137"/>
                    </a:srgbClr>
                  </a:outerShdw>
                </a:effectLst>
              </a:rPr>
            </a:br>
            <a:r>
              <a:rPr lang="hr-HR" sz="3200" dirty="0">
                <a:ea typeface="ＭＳ Ｐゴシック"/>
              </a:rPr>
              <a:t>	</a:t>
            </a:r>
          </a:p>
        </p:txBody>
      </p:sp>
      <p:sp>
        <p:nvSpPr>
          <p:cNvPr id="3" name="Content Placeholder 2"/>
          <p:cNvSpPr>
            <a:spLocks noGrp="1"/>
          </p:cNvSpPr>
          <p:nvPr>
            <p:ph sz="half" idx="1"/>
          </p:nvPr>
        </p:nvSpPr>
        <p:spPr>
          <a:xfrm>
            <a:off x="552089" y="1157657"/>
            <a:ext cx="7617125" cy="5051902"/>
          </a:xfrm>
        </p:spPr>
        <p:txBody>
          <a:bodyPr/>
          <a:lstStyle/>
          <a:p>
            <a:pPr marL="0" indent="0">
              <a:buNone/>
            </a:pPr>
            <a:endParaRPr lang="hr-HR" sz="1100" b="1" i="1" dirty="0"/>
          </a:p>
          <a:p>
            <a:pPr algn="just">
              <a:buFont typeface="Wingdings" panose="05000000000000000000" pitchFamily="2" charset="2"/>
              <a:buChar char="ü"/>
            </a:pPr>
            <a:r>
              <a:rPr lang="hr-HR" sz="2000" dirty="0">
                <a:ea typeface="ＭＳ Ｐゴシック"/>
              </a:rPr>
              <a:t>raspolaže dostatnim pravnim, financijskim i operativnim kapacitetima za provedbu projekta;	</a:t>
            </a:r>
          </a:p>
          <a:p>
            <a:pPr algn="just">
              <a:buFont typeface="Wingdings" panose="05000000000000000000" pitchFamily="2" charset="2"/>
              <a:buChar char="ü"/>
            </a:pPr>
            <a:r>
              <a:rPr lang="hr-HR" sz="2000" dirty="0">
                <a:ea typeface="ＭＳ Ｐゴシック"/>
              </a:rPr>
              <a:t>nije u postupku predstečajne nagodbe, stečajnom postupku, postupku zatvaranja, postupku prisilne naplate ili u postupku likvidacije, </a:t>
            </a:r>
            <a:r>
              <a:rPr lang="pl-PL" sz="2000" dirty="0">
                <a:ea typeface="ＭＳ Ｐゴシック"/>
              </a:rPr>
              <a:t>odnosno u postupku pokrenutom s ciljem prestanka djelovanja</a:t>
            </a:r>
            <a:r>
              <a:rPr lang="hr-HR" sz="2000" dirty="0">
                <a:ea typeface="ＭＳ Ｐゴシック"/>
              </a:rPr>
              <a:t>;</a:t>
            </a:r>
          </a:p>
          <a:p>
            <a:pPr algn="just">
              <a:buFont typeface="Wingdings" panose="05000000000000000000" pitchFamily="2" charset="2"/>
              <a:buChar char="ü"/>
            </a:pPr>
            <a:r>
              <a:rPr lang="hr-HR" sz="2000" dirty="0">
                <a:ea typeface="ＭＳ Ｐゴシック"/>
              </a:rPr>
              <a:t>nije prekršio odredbe o namjenskom korištenju sredstava iz Europskog socijalnog fonda i drugih javnih izvora;</a:t>
            </a:r>
          </a:p>
          <a:p>
            <a:pPr algn="just">
              <a:buFont typeface="Wingdings" panose="05000000000000000000" pitchFamily="2" charset="2"/>
              <a:buChar char="ü"/>
            </a:pPr>
            <a:r>
              <a:rPr lang="hr-HR" sz="2000" dirty="0">
                <a:ea typeface="ＭＳ Ｐゴシック"/>
              </a:rPr>
              <a:t>nema duga po osnovi javnih davanja o kojima Porezna uprava vodi službenu evidenciju ili mu je odobrena odgoda plaćanja dospjelih poreznih obveza i obveza za mirovinsko i zdravstveno osiguranje</a:t>
            </a:r>
          </a:p>
          <a:p>
            <a:pPr marL="0" indent="0" algn="just">
              <a:buNone/>
            </a:pPr>
            <a:endParaRPr lang="hr-HR" sz="1400" i="1" dirty="0">
              <a:ea typeface="ＭＳ Ｐゴシック"/>
            </a:endParaRPr>
          </a:p>
          <a:p>
            <a:pPr marL="0" indent="0" algn="just">
              <a:buNone/>
            </a:pPr>
            <a:r>
              <a:rPr lang="hr-HR" sz="1800" i="1" dirty="0">
                <a:ea typeface="ＭＳ Ｐゴシック"/>
              </a:rPr>
              <a:t>Izvori provjere: Izjave (Obrazac 2 i Obrazac 3) + potvrda Porezne uprave o nepostojanju javnog duga po osnovi javnih davanja (ne starija od 30 dana od dana podnošenja projektnog prijedloga).</a:t>
            </a:r>
            <a:endParaRPr lang="hr-HR" sz="1800" dirty="0">
              <a:ea typeface="ＭＳ Ｐゴシック"/>
            </a:endParaRPr>
          </a:p>
        </p:txBody>
      </p:sp>
      <p:sp>
        <p:nvSpPr>
          <p:cNvPr id="13" name="Rezervirano mjesto broja slajda 12">
            <a:extLst>
              <a:ext uri="{FF2B5EF4-FFF2-40B4-BE49-F238E27FC236}">
                <a16:creationId xmlns:a16="http://schemas.microsoft.com/office/drawing/2014/main" id="{44F2AA72-5EB0-4C6B-9136-363A02B440F5}"/>
              </a:ext>
            </a:extLst>
          </p:cNvPr>
          <p:cNvSpPr>
            <a:spLocks noGrp="1"/>
          </p:cNvSpPr>
          <p:nvPr>
            <p:ph type="sldNum" sz="quarter" idx="12"/>
          </p:nvPr>
        </p:nvSpPr>
        <p:spPr/>
        <p:txBody>
          <a:bodyPr/>
          <a:lstStyle/>
          <a:p>
            <a:pPr>
              <a:defRPr/>
            </a:pPr>
            <a:fld id="{D4131CC9-1563-1E4A-B7DF-AD4D962400AD}" type="slidenum">
              <a:rPr lang="en-US" smtClean="0"/>
              <a:pPr>
                <a:defRPr/>
              </a:pPr>
              <a:t>21</a:t>
            </a:fld>
            <a:endParaRPr lang="en-US" dirty="0"/>
          </a:p>
        </p:txBody>
      </p:sp>
    </p:spTree>
    <p:extLst>
      <p:ext uri="{BB962C8B-B14F-4D97-AF65-F5344CB8AC3E}">
        <p14:creationId xmlns:p14="http://schemas.microsoft.com/office/powerpoint/2010/main" val="1857085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72413" cy="1143000"/>
          </a:xfrm>
        </p:spPr>
        <p:txBody>
          <a:bodyPr/>
          <a:lstStyle/>
          <a:p>
            <a:r>
              <a:rPr lang="hr-HR" sz="7200" dirty="0"/>
              <a:t>	</a:t>
            </a:r>
            <a:r>
              <a:rPr lang="hr-HR" sz="3200" b="1" dirty="0">
                <a:effectLst>
                  <a:outerShdw blurRad="38100" dist="38100" dir="2700000" algn="tl">
                    <a:srgbClr val="000000">
                      <a:alpha val="43137"/>
                    </a:srgbClr>
                  </a:outerShdw>
                </a:effectLst>
              </a:rPr>
              <a:t>Uvjeti za prijavitelje</a:t>
            </a:r>
            <a:r>
              <a:rPr lang="hr-HR" sz="3200" dirty="0"/>
              <a:t>	</a:t>
            </a:r>
          </a:p>
        </p:txBody>
      </p:sp>
      <p:sp>
        <p:nvSpPr>
          <p:cNvPr id="3" name="Content Placeholder 2"/>
          <p:cNvSpPr>
            <a:spLocks noGrp="1"/>
          </p:cNvSpPr>
          <p:nvPr>
            <p:ph sz="half" idx="1"/>
          </p:nvPr>
        </p:nvSpPr>
        <p:spPr>
          <a:xfrm>
            <a:off x="552089" y="1600200"/>
            <a:ext cx="7617125" cy="4770378"/>
          </a:xfrm>
        </p:spPr>
        <p:txBody>
          <a:bodyPr/>
          <a:lstStyle/>
          <a:p>
            <a:pPr marL="0" indent="0" algn="just">
              <a:buNone/>
            </a:pPr>
            <a:r>
              <a:rPr lang="hr-HR" sz="2400" b="1" dirty="0">
                <a:ea typeface="ＭＳ Ｐゴシック"/>
              </a:rPr>
              <a:t>Kriteriji za isključenje – primjenjivo na prijavitelja i partnera</a:t>
            </a:r>
          </a:p>
          <a:p>
            <a:pPr marL="0" indent="0">
              <a:buNone/>
            </a:pPr>
            <a:endParaRPr lang="hr-HR" sz="2400" i="1" dirty="0"/>
          </a:p>
          <a:p>
            <a:pPr marL="0" indent="0">
              <a:buNone/>
            </a:pPr>
            <a:r>
              <a:rPr lang="hr-HR" sz="2400" i="1" dirty="0"/>
              <a:t>Izvori provjere</a:t>
            </a:r>
            <a:r>
              <a:rPr lang="hr-HR" sz="2400" dirty="0"/>
              <a:t>: </a:t>
            </a:r>
          </a:p>
          <a:p>
            <a:pPr algn="just">
              <a:buFont typeface="Wingdings" panose="05000000000000000000" pitchFamily="2" charset="2"/>
              <a:buChar char="Ø"/>
            </a:pPr>
            <a:r>
              <a:rPr lang="hr-HR" sz="2000" dirty="0">
                <a:ea typeface="ＭＳ Ｐゴシック"/>
              </a:rPr>
              <a:t>Izjava prijavitelja o istinitosti podataka, izbjegavanju dvostrukog financiranja i ispunjavanju preduvjeta za sudjelovanje u postupku dodjele bespovratnih sredstava i Izjava o partnerstvu (Obrazac 2)</a:t>
            </a:r>
          </a:p>
          <a:p>
            <a:pPr algn="just">
              <a:buFont typeface="Wingdings" panose="05000000000000000000" pitchFamily="2" charset="2"/>
              <a:buChar char="Ø"/>
            </a:pPr>
            <a:r>
              <a:rPr lang="hr-HR" sz="2000" dirty="0"/>
              <a:t>Izjava partnera o istinitosti podataka, izbjegavanju dvostrukog financiranja i ispunjavanju preduvjeta za sudjelovanje u postupku dodjele bespovratnih sredstava i Izjava o partnerstvu (Obrazac 3)</a:t>
            </a:r>
          </a:p>
          <a:p>
            <a:pPr marL="0" indent="0">
              <a:buNone/>
            </a:pPr>
            <a:endParaRPr lang="hr-HR" i="1" dirty="0"/>
          </a:p>
        </p:txBody>
      </p:sp>
      <p:sp>
        <p:nvSpPr>
          <p:cNvPr id="13" name="Rezervirano mjesto broja slajda 12">
            <a:extLst>
              <a:ext uri="{FF2B5EF4-FFF2-40B4-BE49-F238E27FC236}">
                <a16:creationId xmlns:a16="http://schemas.microsoft.com/office/drawing/2014/main" id="{234A2460-2FF0-443D-9AEF-C66F3B0EADC5}"/>
              </a:ext>
            </a:extLst>
          </p:cNvPr>
          <p:cNvSpPr>
            <a:spLocks noGrp="1"/>
          </p:cNvSpPr>
          <p:nvPr>
            <p:ph type="sldNum" sz="quarter" idx="12"/>
          </p:nvPr>
        </p:nvSpPr>
        <p:spPr/>
        <p:txBody>
          <a:bodyPr/>
          <a:lstStyle/>
          <a:p>
            <a:pPr>
              <a:defRPr/>
            </a:pPr>
            <a:fld id="{D4131CC9-1563-1E4A-B7DF-AD4D962400AD}" type="slidenum">
              <a:rPr lang="en-US" smtClean="0"/>
              <a:pPr>
                <a:defRPr/>
              </a:pPr>
              <a:t>22</a:t>
            </a:fld>
            <a:endParaRPr lang="en-US" dirty="0"/>
          </a:p>
        </p:txBody>
      </p:sp>
    </p:spTree>
    <p:extLst>
      <p:ext uri="{BB962C8B-B14F-4D97-AF65-F5344CB8AC3E}">
        <p14:creationId xmlns:p14="http://schemas.microsoft.com/office/powerpoint/2010/main" val="1001629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851" y="319088"/>
            <a:ext cx="7923363" cy="1143000"/>
          </a:xfrm>
        </p:spPr>
        <p:txBody>
          <a:bodyPr/>
          <a:lstStyle/>
          <a:p>
            <a:r>
              <a:rPr lang="hr-HR" sz="4800" dirty="0"/>
              <a:t>	</a:t>
            </a:r>
            <a:r>
              <a:rPr lang="hr-HR" sz="3200" b="1" dirty="0">
                <a:effectLst>
                  <a:outerShdw blurRad="38100" dist="38100" dir="2700000" algn="tl">
                    <a:srgbClr val="000000">
                      <a:alpha val="43137"/>
                    </a:srgbClr>
                  </a:outerShdw>
                </a:effectLst>
                <a:latin typeface="+mn-lt"/>
              </a:rPr>
              <a:t>Uvjeti prijave projektnih prijedloga </a:t>
            </a:r>
          </a:p>
        </p:txBody>
      </p:sp>
      <p:sp>
        <p:nvSpPr>
          <p:cNvPr id="3" name="Content Placeholder 2"/>
          <p:cNvSpPr>
            <a:spLocks noGrp="1"/>
          </p:cNvSpPr>
          <p:nvPr>
            <p:ph sz="half" idx="1"/>
          </p:nvPr>
        </p:nvSpPr>
        <p:spPr>
          <a:xfrm>
            <a:off x="552089" y="1318097"/>
            <a:ext cx="7617125" cy="4739803"/>
          </a:xfrm>
        </p:spPr>
        <p:txBody>
          <a:bodyPr/>
          <a:lstStyle/>
          <a:p>
            <a:pPr marL="0" indent="0">
              <a:buNone/>
            </a:pPr>
            <a:endParaRPr lang="hr-HR" sz="2400" b="1" dirty="0">
              <a:effectLst>
                <a:outerShdw blurRad="38100" dist="38100" dir="2700000" algn="tl">
                  <a:srgbClr val="000000">
                    <a:alpha val="43137"/>
                  </a:srgbClr>
                </a:outerShdw>
              </a:effectLst>
            </a:endParaRPr>
          </a:p>
          <a:p>
            <a:pPr>
              <a:buFont typeface="Wingdings" panose="05000000000000000000" pitchFamily="2" charset="2"/>
              <a:buChar char="Ø"/>
            </a:pPr>
            <a:r>
              <a:rPr lang="hr-HR" sz="2400" b="1" dirty="0">
                <a:effectLst>
                  <a:outerShdw blurRad="38100" dist="38100" dir="2700000" algn="tl">
                    <a:srgbClr val="000000">
                      <a:alpha val="43137"/>
                    </a:srgbClr>
                  </a:outerShdw>
                </a:effectLst>
              </a:rPr>
              <a:t>Lokacija</a:t>
            </a:r>
            <a:endParaRPr lang="sr-Latn-RS" dirty="0"/>
          </a:p>
          <a:p>
            <a:pPr marL="0" indent="0" algn="just">
              <a:buNone/>
            </a:pPr>
            <a:r>
              <a:rPr lang="hr-HR" sz="2000" dirty="0">
                <a:ea typeface="ＭＳ Ｐゴシック"/>
              </a:rPr>
              <a:t>Aktivnosti se moraju se provoditi u RH - ukoliko je to opravdano i nužno za postizanje ciljeva projekta, pojedine aktivnosti (npr. studijska putovanja) </a:t>
            </a:r>
            <a:r>
              <a:rPr lang="hr-HR" sz="2000" i="1" u="sng" dirty="0">
                <a:ea typeface="ＭＳ Ｐゴシック"/>
              </a:rPr>
              <a:t>moguće je organizirati izvan teritorija RH</a:t>
            </a:r>
            <a:r>
              <a:rPr lang="hr-HR" sz="2000" dirty="0">
                <a:ea typeface="ＭＳ Ｐゴシック"/>
              </a:rPr>
              <a:t>.</a:t>
            </a:r>
          </a:p>
          <a:p>
            <a:pPr marL="0" indent="0">
              <a:buNone/>
            </a:pPr>
            <a:endParaRPr lang="hr-HR" sz="1200" b="1" dirty="0"/>
          </a:p>
          <a:p>
            <a:pPr>
              <a:buFont typeface="Wingdings" panose="05000000000000000000" pitchFamily="2" charset="2"/>
              <a:buChar char="Ø"/>
            </a:pPr>
            <a:r>
              <a:rPr lang="hr-HR" sz="2400" b="1" dirty="0">
                <a:effectLst>
                  <a:outerShdw blurRad="38100" dist="38100" dir="2700000" algn="tl">
                    <a:srgbClr val="000000">
                      <a:alpha val="43137"/>
                    </a:srgbClr>
                  </a:outerShdw>
                </a:effectLst>
              </a:rPr>
              <a:t>Trajanje i početak provedbe projekta</a:t>
            </a:r>
          </a:p>
          <a:p>
            <a:pPr marL="0" indent="0" algn="just">
              <a:buNone/>
            </a:pPr>
            <a:r>
              <a:rPr lang="hr-HR" sz="2000" dirty="0">
                <a:ea typeface="ＭＳ Ｐゴシック"/>
              </a:rPr>
              <a:t>Trajanje provedbe projekta - </a:t>
            </a:r>
            <a:r>
              <a:rPr lang="hr-HR" sz="2000" b="1" dirty="0">
                <a:ea typeface="ＭＳ Ｐゴシック"/>
              </a:rPr>
              <a:t>12 do 24 mjeseca </a:t>
            </a:r>
            <a:r>
              <a:rPr lang="hr-HR" sz="2000" dirty="0">
                <a:ea typeface="ＭＳ Ｐゴシック"/>
              </a:rPr>
              <a:t>od dana sklapanja Ugovora o dodjeli bespovratnih sredstava.</a:t>
            </a:r>
          </a:p>
          <a:p>
            <a:pPr marL="0" indent="0" algn="just">
              <a:buNone/>
            </a:pPr>
            <a:endParaRPr lang="hr-HR" sz="2000" i="1" dirty="0"/>
          </a:p>
          <a:p>
            <a:pPr marL="0" indent="0" algn="just">
              <a:buNone/>
            </a:pPr>
            <a:r>
              <a:rPr lang="hr-HR" sz="2000" i="1" dirty="0"/>
              <a:t>Datumi početka i predviđenog završetka projekta bit će utvrđeni u posebnim uvjetima Ugovora o dodjeli bespovratnih sredstava</a:t>
            </a:r>
            <a:r>
              <a:rPr lang="hr-HR" sz="2400" i="1" dirty="0"/>
              <a:t>.</a:t>
            </a:r>
          </a:p>
          <a:p>
            <a:pPr algn="just"/>
            <a:endParaRPr lang="hr-HR" sz="2400" dirty="0"/>
          </a:p>
        </p:txBody>
      </p:sp>
      <p:sp>
        <p:nvSpPr>
          <p:cNvPr id="13" name="Rezervirano mjesto broja slajda 12">
            <a:extLst>
              <a:ext uri="{FF2B5EF4-FFF2-40B4-BE49-F238E27FC236}">
                <a16:creationId xmlns:a16="http://schemas.microsoft.com/office/drawing/2014/main" id="{1C1F5757-3D3B-4FEC-BFB6-56457D7FE0B7}"/>
              </a:ext>
            </a:extLst>
          </p:cNvPr>
          <p:cNvSpPr>
            <a:spLocks noGrp="1"/>
          </p:cNvSpPr>
          <p:nvPr>
            <p:ph type="sldNum" sz="quarter" idx="12"/>
          </p:nvPr>
        </p:nvSpPr>
        <p:spPr/>
        <p:txBody>
          <a:bodyPr/>
          <a:lstStyle/>
          <a:p>
            <a:pPr>
              <a:defRPr/>
            </a:pPr>
            <a:fld id="{D4131CC9-1563-1E4A-B7DF-AD4D962400AD}" type="slidenum">
              <a:rPr lang="en-US" smtClean="0"/>
              <a:pPr>
                <a:defRPr/>
              </a:pPr>
              <a:t>23</a:t>
            </a:fld>
            <a:endParaRPr lang="en-US" dirty="0"/>
          </a:p>
        </p:txBody>
      </p:sp>
    </p:spTree>
    <p:extLst>
      <p:ext uri="{BB962C8B-B14F-4D97-AF65-F5344CB8AC3E}">
        <p14:creationId xmlns:p14="http://schemas.microsoft.com/office/powerpoint/2010/main" val="4092549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986713" cy="1370448"/>
          </a:xfrm>
        </p:spPr>
        <p:txBody>
          <a:bodyPr/>
          <a:lstStyle/>
          <a:p>
            <a:r>
              <a:rPr lang="hr-HR" sz="2800" b="1" dirty="0">
                <a:effectLst>
                  <a:outerShdw blurRad="38100" dist="38100" dir="2700000" algn="tl">
                    <a:srgbClr val="000000">
                      <a:alpha val="43137"/>
                    </a:srgbClr>
                  </a:outerShdw>
                </a:effectLst>
                <a:latin typeface="+mn-lt"/>
              </a:rPr>
              <a:t>Uvjeti prijave projektnih prijedloga -  </a:t>
            </a:r>
            <a:br>
              <a:rPr lang="hr-HR" sz="2800" b="1" dirty="0">
                <a:effectLst>
                  <a:outerShdw blurRad="38100" dist="38100" dir="2700000" algn="tl">
                    <a:srgbClr val="000000">
                      <a:alpha val="43137"/>
                    </a:srgbClr>
                  </a:outerShdw>
                </a:effectLst>
                <a:latin typeface="+mn-lt"/>
              </a:rPr>
            </a:br>
            <a:r>
              <a:rPr lang="hr-HR" sz="2800" b="1" dirty="0">
                <a:effectLst>
                  <a:outerShdw blurRad="38100" dist="38100" dir="2700000" algn="tl">
                    <a:srgbClr val="000000">
                      <a:alpha val="43137"/>
                    </a:srgbClr>
                  </a:outerShdw>
                </a:effectLst>
                <a:latin typeface="+mn-lt"/>
              </a:rPr>
              <a:t>prihvatljive aktivnosti/elementi projekta</a:t>
            </a:r>
            <a:br>
              <a:rPr lang="hr-HR" sz="2800" b="1" dirty="0">
                <a:effectLst>
                  <a:outerShdw blurRad="38100" dist="38100" dir="2700000" algn="tl">
                    <a:srgbClr val="000000">
                      <a:alpha val="43137"/>
                    </a:srgbClr>
                  </a:outerShdw>
                </a:effectLst>
                <a:latin typeface="+mn-lt"/>
              </a:rPr>
            </a:br>
            <a:r>
              <a:rPr lang="hr-HR" sz="2800" b="1" dirty="0">
                <a:solidFill>
                  <a:srgbClr val="FF0000"/>
                </a:solidFill>
                <a:effectLst>
                  <a:outerShdw blurRad="38100" dist="38100" dir="2700000" algn="tl">
                    <a:srgbClr val="000000">
                      <a:alpha val="43137"/>
                    </a:srgbClr>
                  </a:outerShdw>
                </a:effectLst>
                <a:latin typeface="+mn-lt"/>
              </a:rPr>
              <a:t>KOMPONENTE 1 I 2</a:t>
            </a:r>
          </a:p>
        </p:txBody>
      </p:sp>
      <p:sp>
        <p:nvSpPr>
          <p:cNvPr id="3" name="Content Placeholder 2"/>
          <p:cNvSpPr>
            <a:spLocks noGrp="1"/>
          </p:cNvSpPr>
          <p:nvPr>
            <p:ph sz="half" idx="1"/>
          </p:nvPr>
        </p:nvSpPr>
        <p:spPr>
          <a:xfrm>
            <a:off x="552089" y="1856935"/>
            <a:ext cx="7617125" cy="4470128"/>
          </a:xfrm>
        </p:spPr>
        <p:txBody>
          <a:bodyPr/>
          <a:lstStyle/>
          <a:p>
            <a:pPr marL="0" indent="0" algn="just">
              <a:buNone/>
            </a:pPr>
            <a:endParaRPr lang="hr-HR" sz="2000" b="1" dirty="0">
              <a:effectLst>
                <a:outerShdw blurRad="38100" dist="38100" dir="2700000" algn="tl">
                  <a:srgbClr val="000000">
                    <a:alpha val="43137"/>
                  </a:srgbClr>
                </a:outerShdw>
              </a:effectLst>
            </a:endParaRPr>
          </a:p>
          <a:p>
            <a:pPr marL="0" indent="0" algn="just">
              <a:buNone/>
            </a:pPr>
            <a:r>
              <a:rPr lang="hr-HR" sz="2000" b="1" dirty="0">
                <a:effectLst>
                  <a:outerShdw blurRad="38100" dist="38100" dir="2700000" algn="tl">
                    <a:srgbClr val="000000">
                      <a:alpha val="43137"/>
                    </a:srgbClr>
                  </a:outerShdw>
                </a:effectLst>
              </a:rPr>
              <a:t>ELEMENTI PROJEKTA:</a:t>
            </a:r>
            <a:endParaRPr lang="hr-HR" sz="2000" b="1" dirty="0">
              <a:solidFill>
                <a:srgbClr val="FF0000"/>
              </a:solidFill>
              <a:effectLst>
                <a:outerShdw blurRad="38100" dist="38100" dir="2700000" algn="tl">
                  <a:srgbClr val="000000">
                    <a:alpha val="43137"/>
                  </a:srgbClr>
                </a:outerShdw>
              </a:effectLst>
            </a:endParaRPr>
          </a:p>
          <a:p>
            <a:pPr marL="457200" indent="-457200" algn="just">
              <a:buAutoNum type="arabicPeriod"/>
            </a:pPr>
            <a:r>
              <a:rPr lang="hr-HR" sz="1800" b="1" dirty="0"/>
              <a:t>Upravljanje projektom i administracija</a:t>
            </a:r>
          </a:p>
          <a:p>
            <a:pPr lvl="0" algn="just">
              <a:spcAft>
                <a:spcPts val="0"/>
              </a:spcAft>
              <a:buFont typeface="Wingdings" panose="05000000000000000000" pitchFamily="2" charset="2"/>
              <a:buChar char="ü"/>
            </a:pPr>
            <a:r>
              <a:rPr lang="hr-HR" sz="1800" dirty="0">
                <a:ea typeface="Times New Roman" panose="02020603050405020304" pitchFamily="18" charset="0"/>
                <a:cs typeface="Calibri" panose="020F0502020204030204" pitchFamily="34" charset="0"/>
              </a:rPr>
              <a:t>angažiranje osoba koje će biti zadužene za poslove upravljanja i administraciju projektom;</a:t>
            </a:r>
            <a:endParaRPr lang="hr-HR" sz="1800" dirty="0">
              <a:ea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hr-HR" sz="1800" dirty="0">
                <a:ea typeface="Times New Roman" panose="02020603050405020304" pitchFamily="18" charset="0"/>
              </a:rPr>
              <a:t>ostale aktivnosti povezane s provođenjem i upravljanjem projektnim aktivnostima.</a:t>
            </a:r>
            <a:endParaRPr lang="hr-HR" sz="1800" dirty="0"/>
          </a:p>
          <a:p>
            <a:pPr marL="0" indent="0" algn="just">
              <a:buNone/>
            </a:pPr>
            <a:endParaRPr lang="hr-HR" sz="2000" dirty="0"/>
          </a:p>
          <a:p>
            <a:pPr marL="0" indent="0" algn="just">
              <a:spcAft>
                <a:spcPts val="0"/>
              </a:spcAft>
              <a:buNone/>
            </a:pPr>
            <a:r>
              <a:rPr lang="hr-HR" sz="20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Ukupni troškovi ovog elementa umanjeni za ostale prihvatljive troškove projekta ne smiju premašiti 30% svih ugovorenih prihvatljivih troškova projekta</a:t>
            </a:r>
            <a:r>
              <a:rPr lang="hr-HR" sz="2000"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a:t>
            </a:r>
          </a:p>
          <a:p>
            <a:pPr marL="0" indent="0" algn="just">
              <a:buNone/>
            </a:pPr>
            <a:endParaRPr lang="hr-HR" sz="2400" b="1" dirty="0"/>
          </a:p>
          <a:p>
            <a:pPr marL="457200" indent="-457200" algn="just">
              <a:buAutoNum type="arabicPeriod"/>
            </a:pPr>
            <a:endParaRPr lang="hr-HR" sz="2400" b="1" dirty="0"/>
          </a:p>
        </p:txBody>
      </p:sp>
      <p:sp>
        <p:nvSpPr>
          <p:cNvPr id="13" name="Rezervirano mjesto broja slajda 12">
            <a:extLst>
              <a:ext uri="{FF2B5EF4-FFF2-40B4-BE49-F238E27FC236}">
                <a16:creationId xmlns:a16="http://schemas.microsoft.com/office/drawing/2014/main" id="{DB915041-C16D-4E0C-98D2-A0845031FD31}"/>
              </a:ext>
            </a:extLst>
          </p:cNvPr>
          <p:cNvSpPr>
            <a:spLocks noGrp="1"/>
          </p:cNvSpPr>
          <p:nvPr>
            <p:ph type="sldNum" sz="quarter" idx="12"/>
          </p:nvPr>
        </p:nvSpPr>
        <p:spPr/>
        <p:txBody>
          <a:bodyPr/>
          <a:lstStyle/>
          <a:p>
            <a:pPr>
              <a:defRPr/>
            </a:pPr>
            <a:fld id="{D4131CC9-1563-1E4A-B7DF-AD4D962400AD}" type="slidenum">
              <a:rPr lang="en-US" smtClean="0"/>
              <a:pPr>
                <a:defRPr/>
              </a:pPr>
              <a:t>24</a:t>
            </a:fld>
            <a:endParaRPr lang="en-US" dirty="0"/>
          </a:p>
        </p:txBody>
      </p:sp>
    </p:spTree>
    <p:extLst>
      <p:ext uri="{BB962C8B-B14F-4D97-AF65-F5344CB8AC3E}">
        <p14:creationId xmlns:p14="http://schemas.microsoft.com/office/powerpoint/2010/main" val="183608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663" y="439401"/>
            <a:ext cx="7900662" cy="1143000"/>
          </a:xfrm>
        </p:spPr>
        <p:txBody>
          <a:bodyPr/>
          <a:lstStyle/>
          <a:p>
            <a:r>
              <a:rPr lang="hr-HR" sz="2800" b="1" dirty="0">
                <a:effectLst>
                  <a:outerShdw blurRad="38100" dist="38100" dir="2700000" algn="tl">
                    <a:srgbClr val="000000">
                      <a:alpha val="43137"/>
                    </a:srgbClr>
                  </a:outerShdw>
                </a:effectLst>
                <a:latin typeface="+mn-lt"/>
              </a:rPr>
              <a:t>Uvjeti prijave projektnih prijedloga -  </a:t>
            </a:r>
            <a:br>
              <a:rPr lang="hr-HR" sz="2800" b="1" dirty="0">
                <a:effectLst>
                  <a:outerShdw blurRad="38100" dist="38100" dir="2700000" algn="tl">
                    <a:srgbClr val="000000">
                      <a:alpha val="43137"/>
                    </a:srgbClr>
                  </a:outerShdw>
                </a:effectLst>
                <a:latin typeface="+mn-lt"/>
              </a:rPr>
            </a:br>
            <a:r>
              <a:rPr lang="hr-HR" sz="2800" b="1" dirty="0">
                <a:effectLst>
                  <a:outerShdw blurRad="38100" dist="38100" dir="2700000" algn="tl">
                    <a:srgbClr val="000000">
                      <a:alpha val="43137"/>
                    </a:srgbClr>
                  </a:outerShdw>
                </a:effectLst>
                <a:latin typeface="+mn-lt"/>
              </a:rPr>
              <a:t>prihvatljive aktivnosti/elementi projekta</a:t>
            </a:r>
            <a:br>
              <a:rPr lang="hr-HR" sz="2800" b="1" dirty="0">
                <a:effectLst>
                  <a:outerShdw blurRad="38100" dist="38100" dir="2700000" algn="tl">
                    <a:srgbClr val="000000">
                      <a:alpha val="43137"/>
                    </a:srgbClr>
                  </a:outerShdw>
                </a:effectLst>
                <a:latin typeface="+mn-lt"/>
              </a:rPr>
            </a:br>
            <a:r>
              <a:rPr lang="hr-HR" sz="2800" b="1" dirty="0">
                <a:solidFill>
                  <a:srgbClr val="FF0000"/>
                </a:solidFill>
                <a:effectLst>
                  <a:outerShdw blurRad="38100" dist="38100" dir="2700000" algn="tl">
                    <a:srgbClr val="000000">
                      <a:alpha val="43137"/>
                    </a:srgbClr>
                  </a:outerShdw>
                </a:effectLst>
              </a:rPr>
              <a:t>KOMPONENTA 1</a:t>
            </a:r>
            <a:endParaRPr lang="hr-HR" sz="2800" b="1" dirty="0">
              <a:effectLst>
                <a:outerShdw blurRad="38100" dist="38100" dir="2700000" algn="tl">
                  <a:srgbClr val="000000">
                    <a:alpha val="43137"/>
                  </a:srgbClr>
                </a:outerShdw>
              </a:effectLst>
              <a:latin typeface="+mn-lt"/>
            </a:endParaRPr>
          </a:p>
        </p:txBody>
      </p:sp>
      <p:sp>
        <p:nvSpPr>
          <p:cNvPr id="3" name="Content Placeholder 2"/>
          <p:cNvSpPr>
            <a:spLocks noGrp="1"/>
          </p:cNvSpPr>
          <p:nvPr>
            <p:ph sz="half" idx="1"/>
          </p:nvPr>
        </p:nvSpPr>
        <p:spPr>
          <a:xfrm>
            <a:off x="552089" y="1962900"/>
            <a:ext cx="7617125" cy="4666714"/>
          </a:xfrm>
        </p:spPr>
        <p:txBody>
          <a:bodyPr/>
          <a:lstStyle/>
          <a:p>
            <a:pPr marL="0" indent="0" algn="just">
              <a:buNone/>
            </a:pPr>
            <a:r>
              <a:rPr lang="hr-HR" sz="2000" b="1" dirty="0">
                <a:effectLst>
                  <a:outerShdw blurRad="38100" dist="38100" dir="2700000" algn="tl">
                    <a:srgbClr val="000000">
                      <a:alpha val="43137"/>
                    </a:srgbClr>
                  </a:outerShdw>
                </a:effectLst>
              </a:rPr>
              <a:t>ELEMENTI PROJEKTA (nastavak):</a:t>
            </a:r>
            <a:endParaRPr lang="hr-HR" sz="2000" b="1" dirty="0">
              <a:solidFill>
                <a:srgbClr val="FF0000"/>
              </a:solidFill>
              <a:effectLst>
                <a:outerShdw blurRad="38100" dist="38100" dir="2700000" algn="tl">
                  <a:srgbClr val="000000">
                    <a:alpha val="43137"/>
                  </a:srgbClr>
                </a:outerShdw>
              </a:effectLst>
            </a:endParaRPr>
          </a:p>
          <a:p>
            <a:pPr marL="0" indent="0" algn="just">
              <a:buNone/>
            </a:pPr>
            <a:r>
              <a:rPr lang="hr-HR" sz="1800" b="1" dirty="0"/>
              <a:t>2.  Aktivnosti vezane uz smanjenje broja korisnika usluge smještaja kao institucijskog oblika skrbi izvan vlastite obitelji te unaprjeđenje kvalitete i/ili razvoj/širenje izvaninstitucijskih socijalnih usluga - </a:t>
            </a:r>
            <a:r>
              <a:rPr lang="hr-HR" sz="1800" b="1" dirty="0">
                <a:solidFill>
                  <a:srgbClr val="FF0000"/>
                </a:solidFill>
              </a:rPr>
              <a:t>povezane su s ostvarenjem specifičnog cilja 1.</a:t>
            </a:r>
            <a:endParaRPr lang="hr-HR" sz="1800" b="1" dirty="0"/>
          </a:p>
          <a:p>
            <a:pPr lvl="0" algn="just">
              <a:lnSpc>
                <a:spcPct val="107000"/>
              </a:lnSpc>
              <a:spcAft>
                <a:spcPts val="0"/>
              </a:spcAft>
              <a:buSzPts val="1400"/>
              <a:buFont typeface="Wingdings" panose="05000000000000000000" pitchFamily="2" charset="2"/>
              <a:buChar char="ü"/>
            </a:pPr>
            <a:r>
              <a:rPr lang="hr-HR" sz="1800" dirty="0">
                <a:latin typeface="Calibri" panose="020F0502020204030204" pitchFamily="34" charset="0"/>
                <a:ea typeface="Times New Roman" panose="02020603050405020304" pitchFamily="18" charset="0"/>
                <a:cs typeface="Calibri" panose="020F0502020204030204" pitchFamily="34" charset="0"/>
              </a:rPr>
              <a:t>organiziranje i pružanje odnosno provođenje minimalno jedne od sljedećih usluga/programa (obavezna aktivnost): </a:t>
            </a:r>
            <a:endParaRPr lang="hr-HR" sz="1800" dirty="0">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07000"/>
              </a:lnSpc>
              <a:spcAft>
                <a:spcPts val="0"/>
              </a:spcAft>
              <a:buFont typeface="Arial" panose="020B0604020202020204" pitchFamily="34" charset="0"/>
              <a:buChar char="•"/>
            </a:pPr>
            <a:r>
              <a:rPr lang="hr-HR" sz="1800" dirty="0">
                <a:latin typeface="Calibri" panose="020F0502020204030204" pitchFamily="34" charset="0"/>
                <a:ea typeface="Times New Roman" panose="02020603050405020304" pitchFamily="18" charset="0"/>
                <a:cs typeface="Calibri" panose="020F0502020204030204" pitchFamily="34" charset="0"/>
              </a:rPr>
              <a:t>usluge obiteljske medijacije;</a:t>
            </a:r>
            <a:endParaRPr lang="hr-HR" sz="1800" dirty="0">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07000"/>
              </a:lnSpc>
              <a:spcAft>
                <a:spcPts val="0"/>
              </a:spcAft>
              <a:buFont typeface="Arial" panose="020B0604020202020204" pitchFamily="34" charset="0"/>
              <a:buChar char="•"/>
            </a:pPr>
            <a:r>
              <a:rPr lang="hr-HR" sz="1800" dirty="0">
                <a:latin typeface="Calibri" panose="020F0502020204030204" pitchFamily="34" charset="0"/>
                <a:ea typeface="Times New Roman" panose="02020603050405020304" pitchFamily="18" charset="0"/>
                <a:cs typeface="Calibri" panose="020F0502020204030204" pitchFamily="34" charset="0"/>
              </a:rPr>
              <a:t>programa/savjetodavnih usluga koje se odnose na brak, roditeljstvo, obiteljske i partnerske odnose;</a:t>
            </a:r>
            <a:endParaRPr lang="hr-HR" sz="1800" dirty="0">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07000"/>
              </a:lnSpc>
              <a:spcAft>
                <a:spcPts val="0"/>
              </a:spcAft>
              <a:buFont typeface="Arial" panose="020B0604020202020204" pitchFamily="34" charset="0"/>
              <a:buChar char="•"/>
            </a:pPr>
            <a:r>
              <a:rPr lang="hr-HR" sz="1800" dirty="0">
                <a:latin typeface="Calibri" panose="020F0502020204030204" pitchFamily="34" charset="0"/>
                <a:ea typeface="Times New Roman" panose="02020603050405020304" pitchFamily="18" charset="0"/>
                <a:cs typeface="Calibri" panose="020F0502020204030204" pitchFamily="34" charset="0"/>
              </a:rPr>
              <a:t>programa razvoja socijalizacijskih vještina djece i mladih, posebno komunikacijskih vještina i nenasilnog rješavanja sukoba među djecom i mladima;</a:t>
            </a:r>
            <a:endParaRPr lang="hr-HR" sz="1800" dirty="0">
              <a:latin typeface="Calibri" panose="020F0502020204030204" pitchFamily="34" charset="0"/>
              <a:ea typeface="Times New Roman" panose="02020603050405020304" pitchFamily="18" charset="0"/>
              <a:cs typeface="Times New Roman" panose="02020603050405020304" pitchFamily="18" charset="0"/>
            </a:endParaRPr>
          </a:p>
          <a:p>
            <a:pPr marL="457200" indent="-457200" algn="just">
              <a:buAutoNum type="arabicPeriod"/>
            </a:pPr>
            <a:endParaRPr lang="hr-HR" sz="2400" b="1" dirty="0"/>
          </a:p>
        </p:txBody>
      </p:sp>
      <p:sp>
        <p:nvSpPr>
          <p:cNvPr id="13" name="Rezervirano mjesto broja slajda 12">
            <a:extLst>
              <a:ext uri="{FF2B5EF4-FFF2-40B4-BE49-F238E27FC236}">
                <a16:creationId xmlns:a16="http://schemas.microsoft.com/office/drawing/2014/main" id="{DB915041-C16D-4E0C-98D2-A0845031FD31}"/>
              </a:ext>
            </a:extLst>
          </p:cNvPr>
          <p:cNvSpPr>
            <a:spLocks noGrp="1"/>
          </p:cNvSpPr>
          <p:nvPr>
            <p:ph type="sldNum" sz="quarter" idx="12"/>
          </p:nvPr>
        </p:nvSpPr>
        <p:spPr/>
        <p:txBody>
          <a:bodyPr/>
          <a:lstStyle/>
          <a:p>
            <a:pPr>
              <a:defRPr/>
            </a:pPr>
            <a:fld id="{D4131CC9-1563-1E4A-B7DF-AD4D962400AD}" type="slidenum">
              <a:rPr lang="en-US" smtClean="0"/>
              <a:pPr>
                <a:defRPr/>
              </a:pPr>
              <a:t>25</a:t>
            </a:fld>
            <a:endParaRPr lang="en-US" dirty="0"/>
          </a:p>
        </p:txBody>
      </p:sp>
    </p:spTree>
    <p:extLst>
      <p:ext uri="{BB962C8B-B14F-4D97-AF65-F5344CB8AC3E}">
        <p14:creationId xmlns:p14="http://schemas.microsoft.com/office/powerpoint/2010/main" val="1668779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9281"/>
            <a:ext cx="7986713" cy="1143000"/>
          </a:xfrm>
        </p:spPr>
        <p:txBody>
          <a:bodyPr/>
          <a:lstStyle/>
          <a:p>
            <a:r>
              <a:rPr lang="hr-HR" sz="2800" b="1" dirty="0">
                <a:effectLst>
                  <a:outerShdw blurRad="38100" dist="38100" dir="2700000" algn="tl">
                    <a:srgbClr val="000000">
                      <a:alpha val="43137"/>
                    </a:srgbClr>
                  </a:outerShdw>
                </a:effectLst>
                <a:latin typeface="+mn-lt"/>
              </a:rPr>
              <a:t>Uvjeti prijave projektnih prijedloga -  </a:t>
            </a:r>
            <a:br>
              <a:rPr lang="hr-HR" sz="2800" b="1" dirty="0">
                <a:effectLst>
                  <a:outerShdw blurRad="38100" dist="38100" dir="2700000" algn="tl">
                    <a:srgbClr val="000000">
                      <a:alpha val="43137"/>
                    </a:srgbClr>
                  </a:outerShdw>
                </a:effectLst>
                <a:latin typeface="+mn-lt"/>
              </a:rPr>
            </a:br>
            <a:r>
              <a:rPr lang="hr-HR" sz="2800" b="1" dirty="0">
                <a:effectLst>
                  <a:outerShdw blurRad="38100" dist="38100" dir="2700000" algn="tl">
                    <a:srgbClr val="000000">
                      <a:alpha val="43137"/>
                    </a:srgbClr>
                  </a:outerShdw>
                </a:effectLst>
                <a:latin typeface="+mn-lt"/>
              </a:rPr>
              <a:t>prihvatljive aktivnosti/elementi projekta</a:t>
            </a:r>
            <a:br>
              <a:rPr lang="hr-HR" sz="2800" b="1" dirty="0">
                <a:effectLst>
                  <a:outerShdw blurRad="38100" dist="38100" dir="2700000" algn="tl">
                    <a:srgbClr val="000000">
                      <a:alpha val="43137"/>
                    </a:srgbClr>
                  </a:outerShdw>
                </a:effectLst>
                <a:latin typeface="+mn-lt"/>
              </a:rPr>
            </a:br>
            <a:r>
              <a:rPr lang="hr-HR" sz="2800" b="1" dirty="0">
                <a:solidFill>
                  <a:srgbClr val="FF0000"/>
                </a:solidFill>
                <a:effectLst>
                  <a:outerShdw blurRad="38100" dist="38100" dir="2700000" algn="tl">
                    <a:srgbClr val="000000">
                      <a:alpha val="43137"/>
                    </a:srgbClr>
                  </a:outerShdw>
                </a:effectLst>
              </a:rPr>
              <a:t>KOMPONENTA 1</a:t>
            </a:r>
            <a:endParaRPr lang="hr-HR" sz="2800" b="1" dirty="0">
              <a:effectLst>
                <a:outerShdw blurRad="38100" dist="38100" dir="2700000" algn="tl">
                  <a:srgbClr val="000000">
                    <a:alpha val="43137"/>
                  </a:srgbClr>
                </a:outerShdw>
              </a:effectLst>
              <a:latin typeface="+mn-lt"/>
            </a:endParaRPr>
          </a:p>
        </p:txBody>
      </p:sp>
      <p:sp>
        <p:nvSpPr>
          <p:cNvPr id="3" name="Content Placeholder 2"/>
          <p:cNvSpPr>
            <a:spLocks noGrp="1"/>
          </p:cNvSpPr>
          <p:nvPr>
            <p:ph sz="half" idx="1"/>
          </p:nvPr>
        </p:nvSpPr>
        <p:spPr>
          <a:xfrm>
            <a:off x="552089" y="1551399"/>
            <a:ext cx="7617125" cy="4666714"/>
          </a:xfrm>
        </p:spPr>
        <p:txBody>
          <a:bodyPr/>
          <a:lstStyle/>
          <a:p>
            <a:pPr marL="0" indent="0" algn="just">
              <a:buNone/>
            </a:pPr>
            <a:r>
              <a:rPr lang="hr-HR" sz="2000" b="1" dirty="0">
                <a:effectLst>
                  <a:outerShdw blurRad="38100" dist="38100" dir="2700000" algn="tl">
                    <a:srgbClr val="000000">
                      <a:alpha val="43137"/>
                    </a:srgbClr>
                  </a:outerShdw>
                </a:effectLst>
              </a:rPr>
              <a:t>ELEMENTI PROJEKTA (nastavak):</a:t>
            </a:r>
            <a:endParaRPr lang="hr-HR" sz="2000" b="1" dirty="0">
              <a:solidFill>
                <a:srgbClr val="FF0000"/>
              </a:solidFill>
              <a:effectLst>
                <a:outerShdw blurRad="38100" dist="38100" dir="2700000" algn="tl">
                  <a:srgbClr val="000000">
                    <a:alpha val="43137"/>
                  </a:srgbClr>
                </a:outerShdw>
              </a:effectLst>
            </a:endParaRPr>
          </a:p>
          <a:p>
            <a:pPr lvl="0" algn="just">
              <a:buFont typeface="Arial" panose="020B0604020202020204" pitchFamily="34" charset="0"/>
              <a:buChar char="•"/>
            </a:pPr>
            <a:r>
              <a:rPr lang="hr-HR" sz="1800" dirty="0"/>
              <a:t>programa rada u zajednici i volonterskog rada radi pružanja podrške roditeljima, obitelji, djeci, mladima, osobama s invaliditetom te ostalim ranjivim skupinama;</a:t>
            </a:r>
          </a:p>
          <a:p>
            <a:pPr lvl="0" algn="just">
              <a:buFont typeface="Arial" panose="020B0604020202020204" pitchFamily="34" charset="0"/>
              <a:buChar char="•"/>
            </a:pPr>
            <a:r>
              <a:rPr lang="hr-HR" sz="1800" dirty="0"/>
              <a:t>programskih aktivnosti namijenjenih edukaciji i promidžbi obiteljskih vrijednosti;</a:t>
            </a:r>
          </a:p>
          <a:p>
            <a:pPr lvl="0" algn="just">
              <a:buFont typeface="Arial" panose="020B0604020202020204" pitchFamily="34" charset="0"/>
              <a:buChar char="•"/>
            </a:pPr>
            <a:r>
              <a:rPr lang="hr-HR" sz="1800" dirty="0"/>
              <a:t>programa (mjere) stručne pomoći i potpore u ostvarivanju skrbi o djetetu;</a:t>
            </a:r>
          </a:p>
          <a:p>
            <a:pPr lvl="0" algn="just">
              <a:buFont typeface="Arial" panose="020B0604020202020204" pitchFamily="34" charset="0"/>
              <a:buChar char="•"/>
            </a:pPr>
            <a:r>
              <a:rPr lang="hr-HR" sz="1800" dirty="0"/>
              <a:t>programa (mjere) intenzivne stručne pomoći i nadzora nad ostvarivanjem skrbi o djetetu;</a:t>
            </a:r>
          </a:p>
          <a:p>
            <a:pPr lvl="0" algn="just">
              <a:buFont typeface="Arial" panose="020B0604020202020204" pitchFamily="34" charset="0"/>
              <a:buChar char="•"/>
            </a:pPr>
            <a:r>
              <a:rPr lang="hr-HR" sz="1800" dirty="0"/>
              <a:t>programa prevencije/suzbijanja ovisnosti o alkoholu, drogama i drugim ovisnostima;</a:t>
            </a:r>
          </a:p>
          <a:p>
            <a:pPr lvl="0" algn="just">
              <a:buFont typeface="Arial" panose="020B0604020202020204" pitchFamily="34" charset="0"/>
              <a:buChar char="•"/>
            </a:pPr>
            <a:r>
              <a:rPr lang="hr-HR" sz="1800" dirty="0"/>
              <a:t>programa i aktivnosti u području sprječavanja trgovanja ljudima, nasilja u obitelji i vršnjačkog nasilja;</a:t>
            </a:r>
          </a:p>
          <a:p>
            <a:pPr lvl="0" algn="just">
              <a:buFont typeface="Arial" panose="020B0604020202020204" pitchFamily="34" charset="0"/>
              <a:buChar char="•"/>
            </a:pPr>
            <a:r>
              <a:rPr lang="hr-HR" sz="1800" dirty="0"/>
              <a:t>programa psihosocijalnog tretmana žrtava i počinitelja nasilja;</a:t>
            </a:r>
          </a:p>
          <a:p>
            <a:pPr lvl="0" algn="just">
              <a:buFont typeface="Arial" panose="020B0604020202020204" pitchFamily="34" charset="0"/>
              <a:buChar char="•"/>
            </a:pPr>
            <a:r>
              <a:rPr lang="hr-HR" sz="1800" dirty="0"/>
              <a:t>programa edukacije posvojitelja.</a:t>
            </a:r>
          </a:p>
          <a:p>
            <a:pPr marL="0" indent="0" algn="just">
              <a:buNone/>
            </a:pPr>
            <a:endParaRPr lang="hr-HR" sz="2400" b="1" dirty="0"/>
          </a:p>
        </p:txBody>
      </p:sp>
      <p:sp>
        <p:nvSpPr>
          <p:cNvPr id="13" name="Rezervirano mjesto broja slajda 12">
            <a:extLst>
              <a:ext uri="{FF2B5EF4-FFF2-40B4-BE49-F238E27FC236}">
                <a16:creationId xmlns:a16="http://schemas.microsoft.com/office/drawing/2014/main" id="{DB915041-C16D-4E0C-98D2-A0845031FD31}"/>
              </a:ext>
            </a:extLst>
          </p:cNvPr>
          <p:cNvSpPr>
            <a:spLocks noGrp="1"/>
          </p:cNvSpPr>
          <p:nvPr>
            <p:ph type="sldNum" sz="quarter" idx="12"/>
          </p:nvPr>
        </p:nvSpPr>
        <p:spPr/>
        <p:txBody>
          <a:bodyPr/>
          <a:lstStyle/>
          <a:p>
            <a:pPr>
              <a:defRPr/>
            </a:pPr>
            <a:fld id="{D4131CC9-1563-1E4A-B7DF-AD4D962400AD}" type="slidenum">
              <a:rPr lang="en-US" smtClean="0"/>
              <a:pPr>
                <a:defRPr/>
              </a:pPr>
              <a:t>26</a:t>
            </a:fld>
            <a:endParaRPr lang="en-US" dirty="0"/>
          </a:p>
        </p:txBody>
      </p:sp>
    </p:spTree>
    <p:extLst>
      <p:ext uri="{BB962C8B-B14F-4D97-AF65-F5344CB8AC3E}">
        <p14:creationId xmlns:p14="http://schemas.microsoft.com/office/powerpoint/2010/main" val="4277694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762"/>
            <a:ext cx="7972425" cy="1143000"/>
          </a:xfrm>
        </p:spPr>
        <p:txBody>
          <a:bodyPr/>
          <a:lstStyle/>
          <a:p>
            <a:r>
              <a:rPr lang="hr-HR" sz="2800" b="1" dirty="0">
                <a:effectLst>
                  <a:outerShdw blurRad="38100" dist="38100" dir="2700000" algn="tl">
                    <a:srgbClr val="000000">
                      <a:alpha val="43137"/>
                    </a:srgbClr>
                  </a:outerShdw>
                </a:effectLst>
                <a:latin typeface="+mn-lt"/>
              </a:rPr>
              <a:t>Uvjeti prijave projektnih prijedloga -  </a:t>
            </a:r>
            <a:br>
              <a:rPr lang="hr-HR" sz="2800" b="1" dirty="0">
                <a:effectLst>
                  <a:outerShdw blurRad="38100" dist="38100" dir="2700000" algn="tl">
                    <a:srgbClr val="000000">
                      <a:alpha val="43137"/>
                    </a:srgbClr>
                  </a:outerShdw>
                </a:effectLst>
                <a:latin typeface="+mn-lt"/>
              </a:rPr>
            </a:br>
            <a:r>
              <a:rPr lang="hr-HR" sz="2800" b="1" dirty="0">
                <a:effectLst>
                  <a:outerShdw blurRad="38100" dist="38100" dir="2700000" algn="tl">
                    <a:srgbClr val="000000">
                      <a:alpha val="43137"/>
                    </a:srgbClr>
                  </a:outerShdw>
                </a:effectLst>
                <a:latin typeface="+mn-lt"/>
              </a:rPr>
              <a:t>prihvatljive aktivnosti/elementi projekta</a:t>
            </a:r>
            <a:br>
              <a:rPr lang="hr-HR" sz="2800" b="1" dirty="0">
                <a:effectLst>
                  <a:outerShdw blurRad="38100" dist="38100" dir="2700000" algn="tl">
                    <a:srgbClr val="000000">
                      <a:alpha val="43137"/>
                    </a:srgbClr>
                  </a:outerShdw>
                </a:effectLst>
                <a:latin typeface="+mn-lt"/>
              </a:rPr>
            </a:br>
            <a:r>
              <a:rPr lang="hr-HR" sz="2800" b="1" dirty="0">
                <a:solidFill>
                  <a:srgbClr val="FF0000"/>
                </a:solidFill>
                <a:effectLst>
                  <a:outerShdw blurRad="38100" dist="38100" dir="2700000" algn="tl">
                    <a:srgbClr val="000000">
                      <a:alpha val="43137"/>
                    </a:srgbClr>
                  </a:outerShdw>
                </a:effectLst>
              </a:rPr>
              <a:t>KOMPONENTA 1</a:t>
            </a:r>
            <a:endParaRPr lang="hr-HR" sz="2800" b="1" dirty="0">
              <a:effectLst>
                <a:outerShdw blurRad="38100" dist="38100" dir="2700000" algn="tl">
                  <a:srgbClr val="000000">
                    <a:alpha val="43137"/>
                  </a:srgbClr>
                </a:outerShdw>
              </a:effectLst>
              <a:latin typeface="+mn-lt"/>
            </a:endParaRPr>
          </a:p>
        </p:txBody>
      </p:sp>
      <p:sp>
        <p:nvSpPr>
          <p:cNvPr id="3" name="Content Placeholder 2"/>
          <p:cNvSpPr>
            <a:spLocks noGrp="1"/>
          </p:cNvSpPr>
          <p:nvPr>
            <p:ph sz="half" idx="1"/>
          </p:nvPr>
        </p:nvSpPr>
        <p:spPr>
          <a:xfrm>
            <a:off x="552089" y="1710524"/>
            <a:ext cx="7617125" cy="4666714"/>
          </a:xfrm>
        </p:spPr>
        <p:txBody>
          <a:bodyPr/>
          <a:lstStyle/>
          <a:p>
            <a:pPr marL="0" indent="0" algn="just">
              <a:buNone/>
            </a:pPr>
            <a:endParaRPr lang="hr-HR" sz="2000" b="1" dirty="0">
              <a:effectLst>
                <a:outerShdw blurRad="38100" dist="38100" dir="2700000" algn="tl">
                  <a:srgbClr val="000000">
                    <a:alpha val="43137"/>
                  </a:srgbClr>
                </a:outerShdw>
              </a:effectLst>
            </a:endParaRPr>
          </a:p>
          <a:p>
            <a:pPr marL="0" indent="0" algn="just">
              <a:buNone/>
            </a:pPr>
            <a:r>
              <a:rPr lang="hr-HR" sz="2000" b="1" dirty="0">
                <a:effectLst>
                  <a:outerShdw blurRad="38100" dist="38100" dir="2700000" algn="tl">
                    <a:srgbClr val="000000">
                      <a:alpha val="43137"/>
                    </a:srgbClr>
                  </a:outerShdw>
                </a:effectLst>
              </a:rPr>
              <a:t>ELEMENTI PROJEKTA (nastavak):</a:t>
            </a:r>
            <a:endParaRPr lang="hr-HR" sz="2000" b="1" dirty="0">
              <a:solidFill>
                <a:srgbClr val="FF0000"/>
              </a:solidFill>
              <a:effectLst>
                <a:outerShdw blurRad="38100" dist="38100" dir="2700000" algn="tl">
                  <a:srgbClr val="000000">
                    <a:alpha val="43137"/>
                  </a:srgbClr>
                </a:outerShdw>
              </a:effectLst>
            </a:endParaRPr>
          </a:p>
          <a:p>
            <a:pPr lvl="0" algn="just">
              <a:buFont typeface="Wingdings" panose="05000000000000000000" pitchFamily="2" charset="2"/>
              <a:buChar char="ü"/>
            </a:pPr>
            <a:r>
              <a:rPr lang="hr-HR" sz="1800" dirty="0"/>
              <a:t>procjena potreba korisnika i planiranje pružanja izvaninstitucijskih socijalnih usluga</a:t>
            </a:r>
          </a:p>
          <a:p>
            <a:pPr lvl="0" algn="just">
              <a:buFont typeface="Wingdings" panose="05000000000000000000" pitchFamily="2" charset="2"/>
              <a:buChar char="ü"/>
            </a:pPr>
            <a:r>
              <a:rPr lang="hr-HR" sz="1800" dirty="0"/>
              <a:t>povezivanje i koordinacija s drugim pružateljima socijalnih usluga</a:t>
            </a:r>
          </a:p>
          <a:p>
            <a:pPr lvl="0" algn="just">
              <a:buFont typeface="Wingdings" panose="05000000000000000000" pitchFamily="2" charset="2"/>
              <a:buChar char="ü"/>
            </a:pPr>
            <a:r>
              <a:rPr lang="hr-HR" sz="1800" dirty="0"/>
              <a:t>evaluacija učinaka provedenih usluga, programa, mjera i aktivnosti koje se pružaju/provode kroz projekt (obavezna aktivnost)</a:t>
            </a:r>
          </a:p>
          <a:p>
            <a:pPr lvl="0" algn="just">
              <a:buFont typeface="Wingdings" panose="05000000000000000000" pitchFamily="2" charset="2"/>
              <a:buChar char="ü"/>
            </a:pPr>
            <a:r>
              <a:rPr lang="hr-HR" sz="1800" dirty="0"/>
              <a:t>adaptacija i opremanje prostora za pružanje izvaninstitucijskih socijalnih usluga </a:t>
            </a:r>
          </a:p>
          <a:p>
            <a:pPr lvl="0" algn="just">
              <a:buFont typeface="Wingdings" panose="05000000000000000000" pitchFamily="2" charset="2"/>
              <a:buChar char="ü"/>
            </a:pPr>
            <a:r>
              <a:rPr lang="hr-HR" sz="1800" dirty="0"/>
              <a:t>nabava vozila potrebnog za kvalitetno pružanje usluga koje se pružaju kroz projekt</a:t>
            </a:r>
          </a:p>
          <a:p>
            <a:pPr lvl="0" algn="just">
              <a:buFont typeface="Wingdings" panose="05000000000000000000" pitchFamily="2" charset="2"/>
              <a:buChar char="ü"/>
            </a:pPr>
            <a:r>
              <a:rPr lang="hr-HR" sz="1800" dirty="0"/>
              <a:t>najam prostora za projektne aktivnosti.</a:t>
            </a:r>
          </a:p>
          <a:p>
            <a:pPr marL="0" indent="0" algn="just">
              <a:buNone/>
            </a:pPr>
            <a:endParaRPr lang="hr-HR" sz="2400" b="1" dirty="0"/>
          </a:p>
        </p:txBody>
      </p:sp>
      <p:sp>
        <p:nvSpPr>
          <p:cNvPr id="13" name="Rezervirano mjesto broja slajda 12">
            <a:extLst>
              <a:ext uri="{FF2B5EF4-FFF2-40B4-BE49-F238E27FC236}">
                <a16:creationId xmlns:a16="http://schemas.microsoft.com/office/drawing/2014/main" id="{DB915041-C16D-4E0C-98D2-A0845031FD31}"/>
              </a:ext>
            </a:extLst>
          </p:cNvPr>
          <p:cNvSpPr>
            <a:spLocks noGrp="1"/>
          </p:cNvSpPr>
          <p:nvPr>
            <p:ph type="sldNum" sz="quarter" idx="12"/>
          </p:nvPr>
        </p:nvSpPr>
        <p:spPr/>
        <p:txBody>
          <a:bodyPr/>
          <a:lstStyle/>
          <a:p>
            <a:pPr>
              <a:defRPr/>
            </a:pPr>
            <a:fld id="{D4131CC9-1563-1E4A-B7DF-AD4D962400AD}" type="slidenum">
              <a:rPr lang="en-US" smtClean="0"/>
              <a:pPr>
                <a:defRPr/>
              </a:pPr>
              <a:t>27</a:t>
            </a:fld>
            <a:endParaRPr lang="en-US" dirty="0"/>
          </a:p>
        </p:txBody>
      </p:sp>
    </p:spTree>
    <p:extLst>
      <p:ext uri="{BB962C8B-B14F-4D97-AF65-F5344CB8AC3E}">
        <p14:creationId xmlns:p14="http://schemas.microsoft.com/office/powerpoint/2010/main" val="3211027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663" y="309035"/>
            <a:ext cx="7914950" cy="1143000"/>
          </a:xfrm>
        </p:spPr>
        <p:txBody>
          <a:bodyPr/>
          <a:lstStyle/>
          <a:p>
            <a:r>
              <a:rPr lang="hr-HR" sz="2800" b="1" dirty="0">
                <a:effectLst>
                  <a:outerShdw blurRad="38100" dist="38100" dir="2700000" algn="tl">
                    <a:srgbClr val="000000">
                      <a:alpha val="43137"/>
                    </a:srgbClr>
                  </a:outerShdw>
                </a:effectLst>
                <a:latin typeface="+mn-lt"/>
              </a:rPr>
              <a:t>Uvjeti prijave projektnih prijedloga -  </a:t>
            </a:r>
            <a:br>
              <a:rPr lang="hr-HR" sz="2800" b="1" dirty="0">
                <a:effectLst>
                  <a:outerShdw blurRad="38100" dist="38100" dir="2700000" algn="tl">
                    <a:srgbClr val="000000">
                      <a:alpha val="43137"/>
                    </a:srgbClr>
                  </a:outerShdw>
                </a:effectLst>
                <a:latin typeface="+mn-lt"/>
              </a:rPr>
            </a:br>
            <a:r>
              <a:rPr lang="hr-HR" sz="2800" b="1" dirty="0">
                <a:effectLst>
                  <a:outerShdw blurRad="38100" dist="38100" dir="2700000" algn="tl">
                    <a:srgbClr val="000000">
                      <a:alpha val="43137"/>
                    </a:srgbClr>
                  </a:outerShdw>
                </a:effectLst>
                <a:latin typeface="+mn-lt"/>
              </a:rPr>
              <a:t>prihvatljive aktivnosti/elementi projekta</a:t>
            </a:r>
            <a:br>
              <a:rPr lang="hr-HR" sz="2800" b="1" dirty="0">
                <a:effectLst>
                  <a:outerShdw blurRad="38100" dist="38100" dir="2700000" algn="tl">
                    <a:srgbClr val="000000">
                      <a:alpha val="43137"/>
                    </a:srgbClr>
                  </a:outerShdw>
                </a:effectLst>
                <a:latin typeface="+mn-lt"/>
              </a:rPr>
            </a:br>
            <a:r>
              <a:rPr lang="hr-HR" sz="2800" b="1" dirty="0">
                <a:solidFill>
                  <a:srgbClr val="FF0000"/>
                </a:solidFill>
                <a:effectLst>
                  <a:outerShdw blurRad="38100" dist="38100" dir="2700000" algn="tl">
                    <a:srgbClr val="000000">
                      <a:alpha val="43137"/>
                    </a:srgbClr>
                  </a:outerShdw>
                </a:effectLst>
              </a:rPr>
              <a:t>KOMPONENTA 2</a:t>
            </a:r>
            <a:endParaRPr lang="hr-HR" sz="2800" b="1" dirty="0">
              <a:effectLst>
                <a:outerShdw blurRad="38100" dist="38100" dir="2700000" algn="tl">
                  <a:srgbClr val="000000">
                    <a:alpha val="43137"/>
                  </a:srgbClr>
                </a:outerShdw>
              </a:effectLst>
              <a:latin typeface="+mn-lt"/>
            </a:endParaRPr>
          </a:p>
        </p:txBody>
      </p:sp>
      <p:sp>
        <p:nvSpPr>
          <p:cNvPr id="3" name="Content Placeholder 2"/>
          <p:cNvSpPr>
            <a:spLocks noGrp="1"/>
          </p:cNvSpPr>
          <p:nvPr>
            <p:ph sz="half" idx="1"/>
          </p:nvPr>
        </p:nvSpPr>
        <p:spPr>
          <a:xfrm>
            <a:off x="552089" y="1489174"/>
            <a:ext cx="7617125" cy="5059791"/>
          </a:xfrm>
        </p:spPr>
        <p:txBody>
          <a:bodyPr/>
          <a:lstStyle/>
          <a:p>
            <a:pPr marL="0" indent="0" algn="just">
              <a:buNone/>
            </a:pPr>
            <a:r>
              <a:rPr lang="hr-HR" sz="2000" b="1" dirty="0">
                <a:effectLst>
                  <a:outerShdw blurRad="38100" dist="38100" dir="2700000" algn="tl">
                    <a:srgbClr val="000000">
                      <a:alpha val="43137"/>
                    </a:srgbClr>
                  </a:outerShdw>
                </a:effectLst>
              </a:rPr>
              <a:t>ELEMENTI PROJEKTA (nastavak):</a:t>
            </a:r>
            <a:endParaRPr lang="hr-HR" sz="2000" b="1" dirty="0">
              <a:solidFill>
                <a:srgbClr val="FF0000"/>
              </a:solidFill>
              <a:effectLst>
                <a:outerShdw blurRad="38100" dist="38100" dir="2700000" algn="tl">
                  <a:srgbClr val="000000">
                    <a:alpha val="43137"/>
                  </a:srgbClr>
                </a:outerShdw>
              </a:effectLst>
            </a:endParaRPr>
          </a:p>
          <a:p>
            <a:pPr marL="0" indent="0" algn="just">
              <a:buNone/>
            </a:pPr>
            <a:r>
              <a:rPr lang="hr-HR" sz="1800" b="1" dirty="0"/>
              <a:t>2.  Aktivnosti vezane uz smanjenje broja korisnika usluge smještaja kao institucijskog oblika skrbi izvan vlastite obitelji te unaprjeđenje kvalitete i/ili razvoj/širenje izvaninstitucijskih socijalnih usluga - </a:t>
            </a:r>
            <a:r>
              <a:rPr lang="hr-HR" sz="1800" b="1" dirty="0">
                <a:solidFill>
                  <a:srgbClr val="FF0000"/>
                </a:solidFill>
              </a:rPr>
              <a:t>povezane su s ostvarenjem specifičnog cilja 1.</a:t>
            </a:r>
            <a:endParaRPr lang="hr-HR" sz="1800" b="1" dirty="0"/>
          </a:p>
          <a:p>
            <a:pPr lvl="0" algn="just">
              <a:lnSpc>
                <a:spcPct val="107000"/>
              </a:lnSpc>
              <a:spcAft>
                <a:spcPts val="0"/>
              </a:spcAft>
              <a:buSzPts val="1400"/>
              <a:buFont typeface="Wingdings" panose="05000000000000000000" pitchFamily="2" charset="2"/>
              <a:buChar char="ü"/>
            </a:pPr>
            <a:r>
              <a:rPr lang="hr-HR" sz="1800" dirty="0">
                <a:latin typeface="Calibri" panose="020F0502020204030204" pitchFamily="34" charset="0"/>
                <a:ea typeface="Times New Roman" panose="02020603050405020304" pitchFamily="18" charset="0"/>
                <a:cs typeface="Calibri" panose="020F0502020204030204" pitchFamily="34" charset="0"/>
              </a:rPr>
              <a:t>organiziranje i pružanje odnosno provođenje minimalno jedne od sljedećih usluga/programa (obavezna aktivnost): </a:t>
            </a:r>
            <a:endParaRPr lang="hr-HR" sz="1800" dirty="0">
              <a:latin typeface="Calibri" panose="020F0502020204030204" pitchFamily="34" charset="0"/>
              <a:ea typeface="Times New Roman" panose="02020603050405020304" pitchFamily="18" charset="0"/>
              <a:cs typeface="Times New Roman" panose="02020603050405020304" pitchFamily="18" charset="0"/>
            </a:endParaRPr>
          </a:p>
          <a:p>
            <a:pPr lvl="0">
              <a:buFont typeface="Arial" panose="020B0604020202020204" pitchFamily="34" charset="0"/>
              <a:buChar char="•"/>
            </a:pPr>
            <a:r>
              <a:rPr lang="hr-HR" sz="1800" dirty="0"/>
              <a:t>savjetovanje i pomaganje;</a:t>
            </a:r>
          </a:p>
          <a:p>
            <a:pPr lvl="0">
              <a:buFont typeface="Arial" panose="020B0604020202020204" pitchFamily="34" charset="0"/>
              <a:buChar char="•"/>
            </a:pPr>
            <a:r>
              <a:rPr lang="hr-HR" sz="1800" dirty="0"/>
              <a:t>psihosocijalna podrška;</a:t>
            </a:r>
          </a:p>
          <a:p>
            <a:pPr lvl="0">
              <a:buFont typeface="Arial" panose="020B0604020202020204" pitchFamily="34" charset="0"/>
              <a:buChar char="•"/>
            </a:pPr>
            <a:r>
              <a:rPr lang="hr-HR" sz="1800" dirty="0"/>
              <a:t>rana intervencija; pomoć pri uključivanju u programe odgoja i redovitog obrazovanja (integracija);</a:t>
            </a:r>
          </a:p>
          <a:p>
            <a:pPr lvl="0">
              <a:buFont typeface="Arial" panose="020B0604020202020204" pitchFamily="34" charset="0"/>
              <a:buChar char="•"/>
            </a:pPr>
            <a:r>
              <a:rPr lang="hr-HR" sz="1800" dirty="0"/>
              <a:t>boravak;</a:t>
            </a:r>
          </a:p>
          <a:p>
            <a:pPr lvl="0">
              <a:buFont typeface="Arial" panose="020B0604020202020204" pitchFamily="34" charset="0"/>
              <a:buChar char="•"/>
            </a:pPr>
            <a:r>
              <a:rPr lang="hr-HR" sz="1800" dirty="0"/>
              <a:t>organizirano stanovanje;</a:t>
            </a:r>
          </a:p>
          <a:p>
            <a:pPr lvl="0">
              <a:buFont typeface="Arial" panose="020B0604020202020204" pitchFamily="34" charset="0"/>
              <a:buChar char="•"/>
            </a:pPr>
            <a:r>
              <a:rPr lang="hr-HR" sz="1800" dirty="0"/>
              <a:t>programa (mjere) stručne pomoći i potpore u ostvarivanju skrbi o djetetu;</a:t>
            </a:r>
          </a:p>
          <a:p>
            <a:pPr lvl="0">
              <a:buFont typeface="Arial" panose="020B0604020202020204" pitchFamily="34" charset="0"/>
              <a:buChar char="•"/>
            </a:pPr>
            <a:r>
              <a:rPr lang="hr-HR" sz="1800" dirty="0"/>
              <a:t>programa (mjere) intenzivne stručne pomoći i nadzora nad ostvarivanjem skrbi o djetetu.</a:t>
            </a:r>
          </a:p>
          <a:p>
            <a:pPr marL="457200" indent="-457200" algn="just">
              <a:buAutoNum type="arabicPeriod"/>
            </a:pPr>
            <a:endParaRPr lang="hr-HR" sz="2400" b="1" dirty="0"/>
          </a:p>
        </p:txBody>
      </p:sp>
      <p:sp>
        <p:nvSpPr>
          <p:cNvPr id="13" name="Rezervirano mjesto broja slajda 12">
            <a:extLst>
              <a:ext uri="{FF2B5EF4-FFF2-40B4-BE49-F238E27FC236}">
                <a16:creationId xmlns:a16="http://schemas.microsoft.com/office/drawing/2014/main" id="{DB915041-C16D-4E0C-98D2-A0845031FD31}"/>
              </a:ext>
            </a:extLst>
          </p:cNvPr>
          <p:cNvSpPr>
            <a:spLocks noGrp="1"/>
          </p:cNvSpPr>
          <p:nvPr>
            <p:ph type="sldNum" sz="quarter" idx="12"/>
          </p:nvPr>
        </p:nvSpPr>
        <p:spPr/>
        <p:txBody>
          <a:bodyPr/>
          <a:lstStyle/>
          <a:p>
            <a:pPr>
              <a:defRPr/>
            </a:pPr>
            <a:fld id="{D4131CC9-1563-1E4A-B7DF-AD4D962400AD}" type="slidenum">
              <a:rPr lang="en-US" smtClean="0"/>
              <a:pPr>
                <a:defRPr/>
              </a:pPr>
              <a:t>28</a:t>
            </a:fld>
            <a:endParaRPr lang="en-US" dirty="0"/>
          </a:p>
        </p:txBody>
      </p:sp>
    </p:spTree>
    <p:extLst>
      <p:ext uri="{BB962C8B-B14F-4D97-AF65-F5344CB8AC3E}">
        <p14:creationId xmlns:p14="http://schemas.microsoft.com/office/powerpoint/2010/main" val="1407269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762"/>
            <a:ext cx="7986713" cy="1143000"/>
          </a:xfrm>
        </p:spPr>
        <p:txBody>
          <a:bodyPr/>
          <a:lstStyle/>
          <a:p>
            <a:r>
              <a:rPr lang="hr-HR" sz="2800" b="1" dirty="0">
                <a:effectLst>
                  <a:outerShdw blurRad="38100" dist="38100" dir="2700000" algn="tl">
                    <a:srgbClr val="000000">
                      <a:alpha val="43137"/>
                    </a:srgbClr>
                  </a:outerShdw>
                </a:effectLst>
                <a:latin typeface="+mn-lt"/>
              </a:rPr>
              <a:t>Uvjeti prijave projektnih prijedloga -  </a:t>
            </a:r>
            <a:br>
              <a:rPr lang="hr-HR" sz="2800" b="1" dirty="0">
                <a:effectLst>
                  <a:outerShdw blurRad="38100" dist="38100" dir="2700000" algn="tl">
                    <a:srgbClr val="000000">
                      <a:alpha val="43137"/>
                    </a:srgbClr>
                  </a:outerShdw>
                </a:effectLst>
                <a:latin typeface="+mn-lt"/>
              </a:rPr>
            </a:br>
            <a:r>
              <a:rPr lang="hr-HR" sz="2800" b="1" dirty="0">
                <a:effectLst>
                  <a:outerShdw blurRad="38100" dist="38100" dir="2700000" algn="tl">
                    <a:srgbClr val="000000">
                      <a:alpha val="43137"/>
                    </a:srgbClr>
                  </a:outerShdw>
                </a:effectLst>
                <a:latin typeface="+mn-lt"/>
              </a:rPr>
              <a:t>prihvatljive aktivnosti/elementi projekta</a:t>
            </a:r>
            <a:br>
              <a:rPr lang="hr-HR" sz="2800" b="1" dirty="0">
                <a:effectLst>
                  <a:outerShdw blurRad="38100" dist="38100" dir="2700000" algn="tl">
                    <a:srgbClr val="000000">
                      <a:alpha val="43137"/>
                    </a:srgbClr>
                  </a:outerShdw>
                </a:effectLst>
                <a:latin typeface="+mn-lt"/>
              </a:rPr>
            </a:br>
            <a:r>
              <a:rPr lang="hr-HR" sz="2800" b="1" dirty="0">
                <a:solidFill>
                  <a:srgbClr val="FF0000"/>
                </a:solidFill>
                <a:effectLst>
                  <a:outerShdw blurRad="38100" dist="38100" dir="2700000" algn="tl">
                    <a:srgbClr val="000000">
                      <a:alpha val="43137"/>
                    </a:srgbClr>
                  </a:outerShdw>
                </a:effectLst>
              </a:rPr>
              <a:t>KOMPONENTA 2</a:t>
            </a:r>
            <a:endParaRPr lang="hr-HR" sz="2800" b="1" dirty="0">
              <a:effectLst>
                <a:outerShdw blurRad="38100" dist="38100" dir="2700000" algn="tl">
                  <a:srgbClr val="000000">
                    <a:alpha val="43137"/>
                  </a:srgbClr>
                </a:outerShdw>
              </a:effectLst>
              <a:latin typeface="+mn-lt"/>
            </a:endParaRPr>
          </a:p>
        </p:txBody>
      </p:sp>
      <p:sp>
        <p:nvSpPr>
          <p:cNvPr id="3" name="Content Placeholder 2"/>
          <p:cNvSpPr>
            <a:spLocks noGrp="1"/>
          </p:cNvSpPr>
          <p:nvPr>
            <p:ph sz="half" idx="1"/>
          </p:nvPr>
        </p:nvSpPr>
        <p:spPr>
          <a:xfrm>
            <a:off x="552089" y="1710524"/>
            <a:ext cx="7617125" cy="4666714"/>
          </a:xfrm>
        </p:spPr>
        <p:txBody>
          <a:bodyPr/>
          <a:lstStyle/>
          <a:p>
            <a:pPr marL="0" indent="0" algn="just">
              <a:buNone/>
            </a:pPr>
            <a:endParaRPr lang="hr-HR" sz="2000" b="1" dirty="0">
              <a:effectLst>
                <a:outerShdw blurRad="38100" dist="38100" dir="2700000" algn="tl">
                  <a:srgbClr val="000000">
                    <a:alpha val="43137"/>
                  </a:srgbClr>
                </a:outerShdw>
              </a:effectLst>
            </a:endParaRPr>
          </a:p>
          <a:p>
            <a:pPr marL="0" indent="0" algn="just">
              <a:buNone/>
            </a:pPr>
            <a:r>
              <a:rPr lang="hr-HR" sz="2000" b="1" dirty="0">
                <a:effectLst>
                  <a:outerShdw blurRad="38100" dist="38100" dir="2700000" algn="tl">
                    <a:srgbClr val="000000">
                      <a:alpha val="43137"/>
                    </a:srgbClr>
                  </a:outerShdw>
                </a:effectLst>
              </a:rPr>
              <a:t>ELEMENTI PROJEKTA (nastavak):</a:t>
            </a:r>
            <a:endParaRPr lang="hr-HR" sz="2000" b="1" dirty="0">
              <a:solidFill>
                <a:srgbClr val="FF0000"/>
              </a:solidFill>
              <a:effectLst>
                <a:outerShdw blurRad="38100" dist="38100" dir="2700000" algn="tl">
                  <a:srgbClr val="000000">
                    <a:alpha val="43137"/>
                  </a:srgbClr>
                </a:outerShdw>
              </a:effectLst>
            </a:endParaRPr>
          </a:p>
          <a:p>
            <a:pPr lvl="0">
              <a:buFont typeface="Wingdings" panose="05000000000000000000" pitchFamily="2" charset="2"/>
              <a:buChar char="ü"/>
            </a:pPr>
            <a:r>
              <a:rPr lang="hr-HR" sz="1800" dirty="0"/>
              <a:t>povezivanje i koordinacija s drugim pružateljima socijalnih usluga</a:t>
            </a:r>
          </a:p>
          <a:p>
            <a:pPr lvl="0">
              <a:buFont typeface="Wingdings" panose="05000000000000000000" pitchFamily="2" charset="2"/>
              <a:buChar char="ü"/>
            </a:pPr>
            <a:r>
              <a:rPr lang="hr-HR" sz="1800" dirty="0"/>
              <a:t>evaluacija učinaka provedenih usluga, programa, mjera i aktivnosti koje se pružaju/provode kroz projekt (obvezna aktivnost)</a:t>
            </a:r>
          </a:p>
          <a:p>
            <a:pPr lvl="0">
              <a:buFont typeface="Wingdings" panose="05000000000000000000" pitchFamily="2" charset="2"/>
              <a:buChar char="ü"/>
            </a:pPr>
            <a:r>
              <a:rPr lang="hr-HR" sz="1800" dirty="0"/>
              <a:t>adaptacija i opremanje prostora za pružanje izvaninstitucijskih socijalnih usluga</a:t>
            </a:r>
          </a:p>
          <a:p>
            <a:pPr lvl="0">
              <a:buFont typeface="Wingdings" panose="05000000000000000000" pitchFamily="2" charset="2"/>
              <a:buChar char="ü"/>
            </a:pPr>
            <a:r>
              <a:rPr lang="hr-HR" sz="1800" dirty="0"/>
              <a:t>nabava vozila potrebne za kvalitetno pružanje usluga koje se pružaju kroz projekt</a:t>
            </a:r>
          </a:p>
          <a:p>
            <a:pPr lvl="0">
              <a:buFont typeface="Wingdings" panose="05000000000000000000" pitchFamily="2" charset="2"/>
              <a:buChar char="ü"/>
            </a:pPr>
            <a:r>
              <a:rPr lang="hr-HR" sz="1800" dirty="0"/>
              <a:t>najam prostora za projektne aktivnosti.</a:t>
            </a:r>
          </a:p>
          <a:p>
            <a:pPr marL="0" indent="0" algn="just">
              <a:buNone/>
            </a:pPr>
            <a:endParaRPr lang="hr-HR" sz="2400" b="1" dirty="0"/>
          </a:p>
        </p:txBody>
      </p:sp>
      <p:sp>
        <p:nvSpPr>
          <p:cNvPr id="13" name="Rezervirano mjesto broja slajda 12">
            <a:extLst>
              <a:ext uri="{FF2B5EF4-FFF2-40B4-BE49-F238E27FC236}">
                <a16:creationId xmlns:a16="http://schemas.microsoft.com/office/drawing/2014/main" id="{DB915041-C16D-4E0C-98D2-A0845031FD31}"/>
              </a:ext>
            </a:extLst>
          </p:cNvPr>
          <p:cNvSpPr>
            <a:spLocks noGrp="1"/>
          </p:cNvSpPr>
          <p:nvPr>
            <p:ph type="sldNum" sz="quarter" idx="12"/>
          </p:nvPr>
        </p:nvSpPr>
        <p:spPr/>
        <p:txBody>
          <a:bodyPr/>
          <a:lstStyle/>
          <a:p>
            <a:pPr>
              <a:defRPr/>
            </a:pPr>
            <a:fld id="{D4131CC9-1563-1E4A-B7DF-AD4D962400AD}" type="slidenum">
              <a:rPr lang="en-US" smtClean="0"/>
              <a:pPr>
                <a:defRPr/>
              </a:pPr>
              <a:t>29</a:t>
            </a:fld>
            <a:endParaRPr lang="en-US" dirty="0"/>
          </a:p>
        </p:txBody>
      </p:sp>
    </p:spTree>
    <p:extLst>
      <p:ext uri="{BB962C8B-B14F-4D97-AF65-F5344CB8AC3E}">
        <p14:creationId xmlns:p14="http://schemas.microsoft.com/office/powerpoint/2010/main" val="4023889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2"/>
          <p:cNvSpPr>
            <a:spLocks noGrp="1"/>
          </p:cNvSpPr>
          <p:nvPr/>
        </p:nvSpPr>
        <p:spPr bwMode="auto">
          <a:xfrm>
            <a:off x="140014" y="814710"/>
            <a:ext cx="8547100" cy="57320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p>
            <a:pPr marL="0" lvl="1" eaLnBrk="0" hangingPunct="0">
              <a:spcBef>
                <a:spcPct val="20000"/>
              </a:spcBef>
            </a:pPr>
            <a:r>
              <a:rPr lang="hr-HR" sz="2200" b="1" i="1" dirty="0">
                <a:effectLst>
                  <a:outerShdw blurRad="38100" dist="38100" dir="2700000" algn="tl">
                    <a:srgbClr val="000000">
                      <a:alpha val="43137"/>
                    </a:srgbClr>
                  </a:outerShdw>
                </a:effectLst>
                <a:latin typeface="+mn-lt"/>
              </a:rPr>
              <a:t>Opći cilj: </a:t>
            </a:r>
          </a:p>
          <a:p>
            <a:pPr marL="0" lvl="1" algn="just">
              <a:spcBef>
                <a:spcPct val="20000"/>
              </a:spcBef>
            </a:pPr>
            <a:r>
              <a:rPr lang="hr-HR" sz="2200" dirty="0">
                <a:latin typeface="+mn-lt"/>
                <a:ea typeface="ＭＳ Ｐゴシック"/>
                <a:cs typeface="Calibri"/>
              </a:rPr>
              <a:t>Pružiti podršku procesu deinstitucionalizacije razvojem, širenjem i unaprjeđenjem kvalitete izvaninstitucijskih socijalnih usluga.</a:t>
            </a:r>
            <a:endParaRPr lang="hr-HR" sz="2200" dirty="0">
              <a:latin typeface="+mn-lt"/>
              <a:cs typeface="Calibri"/>
            </a:endParaRPr>
          </a:p>
          <a:p>
            <a:pPr marL="0" lvl="1">
              <a:spcBef>
                <a:spcPct val="20000"/>
              </a:spcBef>
            </a:pPr>
            <a:r>
              <a:rPr lang="hr-HR" sz="2200" b="1" i="1" dirty="0">
                <a:effectLst>
                  <a:outerShdw blurRad="38100" dist="38100" dir="2700000" algn="tl">
                    <a:srgbClr val="000000">
                      <a:alpha val="43137"/>
                    </a:srgbClr>
                  </a:outerShdw>
                </a:effectLst>
                <a:latin typeface="+mn-lt"/>
                <a:ea typeface="ＭＳ Ｐゴシック"/>
                <a:cs typeface="Myriad Pro Light SemiExt" charset="0"/>
              </a:rPr>
              <a:t>Specifični ciljevi: </a:t>
            </a:r>
            <a:endParaRPr lang="hr-HR" dirty="0">
              <a:latin typeface="+mn-lt"/>
              <a:cs typeface="Myriad Pro Light SemiExt" charset="0"/>
            </a:endParaRPr>
          </a:p>
          <a:p>
            <a:pPr marL="0" lvl="1" algn="just" eaLnBrk="0" hangingPunct="0">
              <a:spcBef>
                <a:spcPct val="20000"/>
              </a:spcBef>
            </a:pPr>
            <a:r>
              <a:rPr lang="hr-HR" sz="2200" b="1" dirty="0">
                <a:latin typeface="+mn-lt"/>
                <a:ea typeface="ＭＳ Ｐゴシック"/>
                <a:cs typeface="Myriad Pro Light SemiExt" charset="0"/>
              </a:rPr>
              <a:t>1.</a:t>
            </a:r>
            <a:r>
              <a:rPr lang="hr-HR" sz="2200" b="1" dirty="0">
                <a:latin typeface="+mn-lt"/>
                <a:ea typeface="ＭＳ Ｐゴシック"/>
                <a:cs typeface="Calibri"/>
              </a:rPr>
              <a:t> Smanjenje broja korisnika usluge smještaja </a:t>
            </a:r>
            <a:r>
              <a:rPr lang="hr-HR" sz="2200" dirty="0">
                <a:latin typeface="+mn-lt"/>
                <a:ea typeface="ＭＳ Ｐゴシック"/>
                <a:cs typeface="Calibri"/>
              </a:rPr>
              <a:t>kao institucijskog oblika skrbi izvan vlastite obitelji te </a:t>
            </a:r>
            <a:r>
              <a:rPr lang="hr-HR" sz="2200" b="1" dirty="0">
                <a:latin typeface="+mn-lt"/>
                <a:ea typeface="ＭＳ Ｐゴシック"/>
                <a:cs typeface="Calibri"/>
              </a:rPr>
              <a:t>unaprjeđenje kvalitete i/ili razvoj/širenje izvaninstitucijskih socijalnih usluga</a:t>
            </a:r>
            <a:r>
              <a:rPr lang="hr-HR" sz="2200" dirty="0">
                <a:latin typeface="+mn-lt"/>
                <a:ea typeface="ＭＳ Ｐゴシック"/>
                <a:cs typeface="Calibri"/>
              </a:rPr>
              <a:t>;</a:t>
            </a:r>
            <a:endParaRPr lang="hr-HR" dirty="0">
              <a:latin typeface="+mn-lt"/>
              <a:ea typeface="ＭＳ Ｐゴシック"/>
              <a:cs typeface="Calibri"/>
            </a:endParaRPr>
          </a:p>
          <a:p>
            <a:pPr marL="0" lvl="1" algn="just">
              <a:spcBef>
                <a:spcPct val="20000"/>
              </a:spcBef>
            </a:pPr>
            <a:r>
              <a:rPr lang="hr-HR" sz="2200" b="1" dirty="0">
                <a:latin typeface="+mn-lt"/>
                <a:ea typeface="ＭＳ Ｐゴシック"/>
                <a:cs typeface="Calibri"/>
              </a:rPr>
              <a:t>2. Jačanje kapaciteta stručnjaka/osoba</a:t>
            </a:r>
            <a:r>
              <a:rPr lang="hr-HR" sz="2200" dirty="0">
                <a:latin typeface="+mn-lt"/>
                <a:ea typeface="ＭＳ Ｐゴシック"/>
                <a:cs typeface="Calibri"/>
              </a:rPr>
              <a:t> koje rade s pripadnicima ciljanih skupina za organiziranje i pružanje izvaninstitucijskih socijalnih usluga i provedbu procesa deinstitucionalizacije;</a:t>
            </a:r>
            <a:endParaRPr lang="hr-HR" dirty="0">
              <a:latin typeface="+mn-lt"/>
            </a:endParaRPr>
          </a:p>
          <a:p>
            <a:pPr marL="0" lvl="1" algn="just" eaLnBrk="0" hangingPunct="0">
              <a:spcBef>
                <a:spcPct val="20000"/>
              </a:spcBef>
            </a:pPr>
            <a:r>
              <a:rPr lang="hr-HR" sz="2200" b="1" dirty="0">
                <a:latin typeface="+mn-lt"/>
                <a:ea typeface="ＭＳ Ｐゴシック"/>
                <a:cs typeface="Myriad Pro Light SemiExt" charset="0"/>
              </a:rPr>
              <a:t>3.</a:t>
            </a:r>
            <a:r>
              <a:rPr lang="hr-HR" sz="2200" b="1" dirty="0">
                <a:latin typeface="+mn-lt"/>
                <a:ea typeface="ＭＳ Ｐゴシック"/>
                <a:cs typeface="Calibri"/>
              </a:rPr>
              <a:t> Podizanje svijesti javnosti</a:t>
            </a:r>
            <a:r>
              <a:rPr lang="hr-HR" sz="2200" dirty="0">
                <a:latin typeface="+mn-lt"/>
                <a:ea typeface="ＭＳ Ｐゴシック"/>
                <a:cs typeface="Calibri"/>
              </a:rPr>
              <a:t> o važnosti procesa deinstitucionalizacije i prava ranjivih skupina s naglaskom na pravo na život u zajednici.</a:t>
            </a:r>
            <a:endParaRPr lang="hr-HR" sz="2200" dirty="0">
              <a:solidFill>
                <a:srgbClr val="000000"/>
              </a:solidFill>
              <a:latin typeface="+mn-lt"/>
              <a:ea typeface="ＭＳ Ｐゴシック"/>
              <a:cs typeface="Calibri"/>
            </a:endParaRPr>
          </a:p>
          <a:p>
            <a:pPr marL="0" lvl="1" algn="just">
              <a:spcBef>
                <a:spcPct val="20000"/>
              </a:spcBef>
            </a:pPr>
            <a:r>
              <a:rPr lang="hr-HR" sz="2200" b="1" i="1" dirty="0">
                <a:solidFill>
                  <a:srgbClr val="FF0000"/>
                </a:solidFill>
                <a:effectLst>
                  <a:outerShdw blurRad="38100" dist="38100" dir="2700000" algn="tl">
                    <a:srgbClr val="000000">
                      <a:alpha val="43137"/>
                    </a:srgbClr>
                  </a:outerShdw>
                </a:effectLst>
                <a:latin typeface="+mn-lt"/>
                <a:ea typeface="ＭＳ Ｐゴシック"/>
                <a:cs typeface="Myriad Pro Light SemiExt" charset="0"/>
              </a:rPr>
              <a:t>                                                         VAŽNO!!!</a:t>
            </a:r>
            <a:endParaRPr lang="hr-HR" dirty="0">
              <a:latin typeface="+mn-lt"/>
            </a:endParaRPr>
          </a:p>
          <a:p>
            <a:pPr marL="0" lvl="1" algn="ctr" eaLnBrk="0" hangingPunct="0">
              <a:spcBef>
                <a:spcPct val="20000"/>
              </a:spcBef>
            </a:pPr>
            <a:r>
              <a:rPr lang="hr-HR" sz="2200" b="1" i="1" dirty="0">
                <a:solidFill>
                  <a:srgbClr val="FF0000"/>
                </a:solidFill>
                <a:effectLst>
                  <a:outerShdw blurRad="38100" dist="38100" dir="2700000" algn="tl">
                    <a:srgbClr val="000000">
                      <a:alpha val="43137"/>
                    </a:srgbClr>
                  </a:outerShdw>
                </a:effectLst>
                <a:latin typeface="+mn-lt"/>
                <a:ea typeface="ＭＳ Ｐゴシック"/>
                <a:cs typeface="Myriad Pro Light SemiExt" charset="0"/>
              </a:rPr>
              <a:t>Svi projektni prijedlozi trebaju biti u skladu s općim ciljem te sva tri specifična cilja.</a:t>
            </a:r>
          </a:p>
          <a:p>
            <a:pPr marL="0" lvl="1" eaLnBrk="0" hangingPunct="0">
              <a:spcBef>
                <a:spcPct val="20000"/>
              </a:spcBef>
            </a:pPr>
            <a:endParaRPr lang="hr-HR" sz="2000" dirty="0">
              <a:latin typeface="+mn-lt"/>
              <a:cs typeface="Myriad Pro Light SemiExt" charset="0"/>
            </a:endParaRPr>
          </a:p>
          <a:p>
            <a:pPr marL="0" lvl="1" eaLnBrk="0" hangingPunct="0">
              <a:spcBef>
                <a:spcPct val="20000"/>
              </a:spcBef>
            </a:pPr>
            <a:endParaRPr lang="ta-IN" sz="2000" dirty="0">
              <a:latin typeface="+mn-lt"/>
              <a:cs typeface="Myriad Pro Light SemiExt" charset="0"/>
            </a:endParaRPr>
          </a:p>
        </p:txBody>
      </p:sp>
      <p:sp>
        <p:nvSpPr>
          <p:cNvPr id="15362" name="Rectangle 10"/>
          <p:cNvSpPr>
            <a:spLocks noChangeArrowheads="1"/>
          </p:cNvSpPr>
          <p:nvPr/>
        </p:nvSpPr>
        <p:spPr bwMode="auto">
          <a:xfrm>
            <a:off x="324838" y="229935"/>
            <a:ext cx="825495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lvl="1" algn="ctr"/>
            <a:r>
              <a:rPr lang="hr-HR" sz="3200" b="1" dirty="0">
                <a:effectLst>
                  <a:outerShdw blurRad="38100" dist="38100" dir="2700000" algn="tl">
                    <a:srgbClr val="000000">
                      <a:alpha val="43137"/>
                    </a:srgbClr>
                  </a:outerShdw>
                </a:effectLst>
                <a:latin typeface="+mn-lt"/>
                <a:cs typeface="Myriad Pro Light SemiExt" charset="0"/>
              </a:rPr>
              <a:t>Svrha i ciljevi Poziva</a:t>
            </a:r>
          </a:p>
        </p:txBody>
      </p:sp>
      <p:cxnSp>
        <p:nvCxnSpPr>
          <p:cNvPr id="12" name="Straight Connector 11"/>
          <p:cNvCxnSpPr/>
          <p:nvPr/>
        </p:nvCxnSpPr>
        <p:spPr>
          <a:xfrm>
            <a:off x="3187101" y="1325482"/>
            <a:ext cx="0" cy="5645"/>
          </a:xfrm>
          <a:prstGeom prst="line">
            <a:avLst/>
          </a:prstGeom>
          <a:ln>
            <a:solidFill>
              <a:srgbClr val="777877"/>
            </a:solidFill>
          </a:ln>
          <a:effectLst/>
        </p:spPr>
        <p:style>
          <a:lnRef idx="2">
            <a:schemeClr val="accent1"/>
          </a:lnRef>
          <a:fillRef idx="0">
            <a:schemeClr val="accent1"/>
          </a:fillRef>
          <a:effectRef idx="1">
            <a:schemeClr val="accent1"/>
          </a:effectRef>
          <a:fontRef idx="minor">
            <a:schemeClr val="tx1"/>
          </a:fontRef>
        </p:style>
      </p:cxnSp>
      <p:sp>
        <p:nvSpPr>
          <p:cNvPr id="11" name="Rezervirano mjesto broja slajda 10">
            <a:extLst>
              <a:ext uri="{FF2B5EF4-FFF2-40B4-BE49-F238E27FC236}">
                <a16:creationId xmlns:a16="http://schemas.microsoft.com/office/drawing/2014/main" id="{3EDB313B-1388-438F-B6DF-91C74923E5B0}"/>
              </a:ext>
            </a:extLst>
          </p:cNvPr>
          <p:cNvSpPr>
            <a:spLocks noGrp="1"/>
          </p:cNvSpPr>
          <p:nvPr>
            <p:ph type="sldNum" sz="quarter" idx="12"/>
          </p:nvPr>
        </p:nvSpPr>
        <p:spPr/>
        <p:txBody>
          <a:bodyPr/>
          <a:lstStyle/>
          <a:p>
            <a:pPr>
              <a:defRPr/>
            </a:pPr>
            <a:fld id="{D4131CC9-1563-1E4A-B7DF-AD4D962400AD}"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596" y="495672"/>
            <a:ext cx="7957592" cy="1143000"/>
          </a:xfrm>
        </p:spPr>
        <p:txBody>
          <a:bodyPr/>
          <a:lstStyle/>
          <a:p>
            <a:r>
              <a:rPr lang="hr-HR" sz="2800" b="1" dirty="0">
                <a:effectLst>
                  <a:outerShdw blurRad="38100" dist="38100" dir="2700000" algn="tl">
                    <a:srgbClr val="000000">
                      <a:alpha val="43137"/>
                    </a:srgbClr>
                  </a:outerShdw>
                </a:effectLst>
                <a:latin typeface="+mn-lt"/>
              </a:rPr>
              <a:t>Uvjeti prijave projektnih prijedloga -  </a:t>
            </a:r>
            <a:br>
              <a:rPr lang="hr-HR" sz="2800" b="1" dirty="0">
                <a:effectLst>
                  <a:outerShdw blurRad="38100" dist="38100" dir="2700000" algn="tl">
                    <a:srgbClr val="000000">
                      <a:alpha val="43137"/>
                    </a:srgbClr>
                  </a:outerShdw>
                </a:effectLst>
                <a:latin typeface="+mn-lt"/>
              </a:rPr>
            </a:br>
            <a:r>
              <a:rPr lang="hr-HR" sz="2800" b="1" dirty="0">
                <a:effectLst>
                  <a:outerShdw blurRad="38100" dist="38100" dir="2700000" algn="tl">
                    <a:srgbClr val="000000">
                      <a:alpha val="43137"/>
                    </a:srgbClr>
                  </a:outerShdw>
                </a:effectLst>
                <a:latin typeface="+mn-lt"/>
              </a:rPr>
              <a:t>prihvatljive aktivnosti/elementi projekta</a:t>
            </a:r>
            <a:br>
              <a:rPr lang="hr-HR" sz="2800" b="1" dirty="0">
                <a:effectLst>
                  <a:outerShdw blurRad="38100" dist="38100" dir="2700000" algn="tl">
                    <a:srgbClr val="000000">
                      <a:alpha val="43137"/>
                    </a:srgbClr>
                  </a:outerShdw>
                </a:effectLst>
                <a:latin typeface="+mn-lt"/>
              </a:rPr>
            </a:br>
            <a:r>
              <a:rPr lang="hr-HR" sz="2800" b="1" dirty="0">
                <a:solidFill>
                  <a:srgbClr val="FF0000"/>
                </a:solidFill>
                <a:effectLst>
                  <a:outerShdw blurRad="38100" dist="38100" dir="2700000" algn="tl">
                    <a:srgbClr val="000000">
                      <a:alpha val="43137"/>
                    </a:srgbClr>
                  </a:outerShdw>
                </a:effectLst>
              </a:rPr>
              <a:t>KOMPONENTE 1 I 2</a:t>
            </a:r>
            <a:endParaRPr lang="hr-HR" sz="2800" b="1" dirty="0">
              <a:effectLst>
                <a:outerShdw blurRad="38100" dist="38100" dir="2700000" algn="tl">
                  <a:srgbClr val="000000">
                    <a:alpha val="43137"/>
                  </a:srgbClr>
                </a:outerShdw>
              </a:effectLst>
              <a:latin typeface="+mn-lt"/>
            </a:endParaRPr>
          </a:p>
        </p:txBody>
      </p:sp>
      <p:sp>
        <p:nvSpPr>
          <p:cNvPr id="3" name="Content Placeholder 2"/>
          <p:cNvSpPr>
            <a:spLocks noGrp="1"/>
          </p:cNvSpPr>
          <p:nvPr>
            <p:ph sz="half" idx="1"/>
          </p:nvPr>
        </p:nvSpPr>
        <p:spPr>
          <a:xfrm>
            <a:off x="552089" y="1979119"/>
            <a:ext cx="7617125" cy="4878881"/>
          </a:xfrm>
        </p:spPr>
        <p:txBody>
          <a:bodyPr/>
          <a:lstStyle/>
          <a:p>
            <a:pPr marL="0" indent="0" algn="just">
              <a:buNone/>
            </a:pPr>
            <a:r>
              <a:rPr lang="hr-HR" sz="2000" b="1" dirty="0">
                <a:effectLst>
                  <a:outerShdw blurRad="38100" dist="38100" dir="2700000" algn="tl">
                    <a:srgbClr val="000000">
                      <a:alpha val="43137"/>
                    </a:srgbClr>
                  </a:outerShdw>
                </a:effectLst>
              </a:rPr>
              <a:t>ELEMENTI PROJEKTA (nastavak):</a:t>
            </a:r>
            <a:endParaRPr lang="hr-HR" sz="2000" b="1" dirty="0">
              <a:solidFill>
                <a:srgbClr val="FF0000"/>
              </a:solidFill>
              <a:effectLst>
                <a:outerShdw blurRad="38100" dist="38100" dir="2700000" algn="tl">
                  <a:srgbClr val="000000">
                    <a:alpha val="43137"/>
                  </a:srgbClr>
                </a:outerShdw>
              </a:effectLst>
            </a:endParaRPr>
          </a:p>
          <a:p>
            <a:pPr marL="0" indent="0" algn="just">
              <a:lnSpc>
                <a:spcPct val="107000"/>
              </a:lnSpc>
              <a:spcAft>
                <a:spcPts val="800"/>
              </a:spcAft>
              <a:buNone/>
            </a:pPr>
            <a:r>
              <a:rPr lang="hr-HR" sz="1800" b="1" dirty="0"/>
              <a:t>3.  Aktivnosti vezane uz </a:t>
            </a:r>
            <a:r>
              <a:rPr lang="hr-HR" sz="1800" b="1" dirty="0">
                <a:latin typeface="Calibri" panose="020F0502020204030204" pitchFamily="34" charset="0"/>
                <a:ea typeface="Times New Roman" panose="02020603050405020304" pitchFamily="18" charset="0"/>
                <a:cs typeface="Calibri" panose="020F0502020204030204" pitchFamily="34" charset="0"/>
              </a:rPr>
              <a:t>jačanje kapaciteta stručnjaka/osoba koje rade s pripadnicima ciljanih skupina za organiziranje i pružanje izvaninstitucijskih socijalnih usluga i provedbu procesa deinstitucionalizacije </a:t>
            </a:r>
            <a:r>
              <a:rPr lang="hr-HR" sz="1800" b="1" dirty="0"/>
              <a:t>- </a:t>
            </a:r>
            <a:r>
              <a:rPr lang="hr-HR" sz="1800" b="1" dirty="0">
                <a:solidFill>
                  <a:srgbClr val="FF0000"/>
                </a:solidFill>
              </a:rPr>
              <a:t>povezane su s ostvarenjem specifičnog cilja 2.</a:t>
            </a:r>
            <a:endParaRPr lang="hr-HR" sz="1800" b="1" dirty="0"/>
          </a:p>
          <a:p>
            <a:pPr lvl="0" algn="just">
              <a:buFont typeface="Arial" panose="020B0604020202020204" pitchFamily="34" charset="0"/>
              <a:buChar char="•"/>
            </a:pPr>
            <a:r>
              <a:rPr lang="hr-HR" sz="1800" dirty="0">
                <a:cs typeface="Calibri" panose="020F0502020204030204" pitchFamily="34" charset="0"/>
              </a:rPr>
              <a:t>aktivnosti jačanja kapaciteta stručnjaka/osoba koje rade s pripadnicima ciljanih skupina u svrhu razvoja/širenja/unaprjeđenja kvalitete izvaninstitucijskih socijalnih usluga, programa, mjera i aktivnosti (primjerice prekvalifikacije radnika za pružanje usluga u zajednici, edukacije za pružanje kvalitetnijih usluga, edukacije stručnjaka za provođenje programa, mjera i aktivnosti namijenjenih ranjivim skupinama, specijalistički programi i sl.);</a:t>
            </a:r>
            <a:endParaRPr lang="hr-HR" sz="1800" dirty="0"/>
          </a:p>
          <a:p>
            <a:pPr lvl="0" algn="just">
              <a:buFont typeface="Arial" panose="020B0604020202020204" pitchFamily="34" charset="0"/>
              <a:buChar char="•"/>
            </a:pPr>
            <a:r>
              <a:rPr lang="hr-HR" sz="1800" dirty="0">
                <a:cs typeface="Calibri" panose="020F0502020204030204" pitchFamily="34" charset="0"/>
              </a:rPr>
              <a:t>supervizija</a:t>
            </a:r>
            <a:r>
              <a:rPr lang="hr-HR" sz="1800" dirty="0"/>
              <a:t> </a:t>
            </a:r>
            <a:r>
              <a:rPr lang="hr-HR" sz="1800" dirty="0">
                <a:cs typeface="Calibri" panose="020F0502020204030204" pitchFamily="34" charset="0"/>
              </a:rPr>
              <a:t>stručnjaka/osoba koje rade s pripadnicima ciljanih skupina;</a:t>
            </a:r>
            <a:endParaRPr lang="hr-HR" sz="1800" dirty="0"/>
          </a:p>
          <a:p>
            <a:pPr algn="just">
              <a:buFont typeface="Arial" panose="020B0604020202020204" pitchFamily="34" charset="0"/>
              <a:buChar char="•"/>
            </a:pPr>
            <a:r>
              <a:rPr lang="hr-HR" sz="1800" dirty="0">
                <a:ea typeface="Times New Roman" panose="02020603050405020304" pitchFamily="18" charset="0"/>
              </a:rPr>
              <a:t>edukacije stručnjaka za provođenje izvansudske nagodbe – </a:t>
            </a:r>
            <a:r>
              <a:rPr lang="hr-HR" sz="1800" b="1" dirty="0">
                <a:solidFill>
                  <a:srgbClr val="FF0000"/>
                </a:solidFill>
                <a:ea typeface="Times New Roman" panose="02020603050405020304" pitchFamily="18" charset="0"/>
              </a:rPr>
              <a:t>NE ODNOSI SE NA KOMPONENTU 2</a:t>
            </a:r>
            <a:r>
              <a:rPr lang="hr-HR" sz="1800" dirty="0">
                <a:solidFill>
                  <a:srgbClr val="FF0000"/>
                </a:solidFill>
                <a:ea typeface="Times New Roman" panose="02020603050405020304" pitchFamily="18" charset="0"/>
              </a:rPr>
              <a:t>.</a:t>
            </a:r>
            <a:endParaRPr lang="hr-HR" sz="1800" b="1" dirty="0">
              <a:solidFill>
                <a:srgbClr val="FF0000"/>
              </a:solidFill>
            </a:endParaRPr>
          </a:p>
        </p:txBody>
      </p:sp>
      <p:sp>
        <p:nvSpPr>
          <p:cNvPr id="13" name="Rezervirano mjesto broja slajda 12">
            <a:extLst>
              <a:ext uri="{FF2B5EF4-FFF2-40B4-BE49-F238E27FC236}">
                <a16:creationId xmlns:a16="http://schemas.microsoft.com/office/drawing/2014/main" id="{DB915041-C16D-4E0C-98D2-A0845031FD31}"/>
              </a:ext>
            </a:extLst>
          </p:cNvPr>
          <p:cNvSpPr>
            <a:spLocks noGrp="1"/>
          </p:cNvSpPr>
          <p:nvPr>
            <p:ph type="sldNum" sz="quarter" idx="12"/>
          </p:nvPr>
        </p:nvSpPr>
        <p:spPr/>
        <p:txBody>
          <a:bodyPr/>
          <a:lstStyle/>
          <a:p>
            <a:pPr>
              <a:defRPr/>
            </a:pPr>
            <a:fld id="{D4131CC9-1563-1E4A-B7DF-AD4D962400AD}" type="slidenum">
              <a:rPr lang="en-US" smtClean="0"/>
              <a:pPr>
                <a:defRPr/>
              </a:pPr>
              <a:t>30</a:t>
            </a:fld>
            <a:endParaRPr lang="en-US" dirty="0"/>
          </a:p>
        </p:txBody>
      </p:sp>
    </p:spTree>
    <p:extLst>
      <p:ext uri="{BB962C8B-B14F-4D97-AF65-F5344CB8AC3E}">
        <p14:creationId xmlns:p14="http://schemas.microsoft.com/office/powerpoint/2010/main" val="2157162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1651"/>
            <a:ext cx="7929563" cy="1143000"/>
          </a:xfrm>
        </p:spPr>
        <p:txBody>
          <a:bodyPr/>
          <a:lstStyle/>
          <a:p>
            <a:r>
              <a:rPr lang="hr-HR" sz="2800" b="1" dirty="0">
                <a:effectLst>
                  <a:outerShdw blurRad="38100" dist="38100" dir="2700000" algn="tl">
                    <a:srgbClr val="000000">
                      <a:alpha val="43137"/>
                    </a:srgbClr>
                  </a:outerShdw>
                </a:effectLst>
                <a:latin typeface="+mn-lt"/>
              </a:rPr>
              <a:t>Uvjeti prijave projektnih prijedloga -  </a:t>
            </a:r>
            <a:br>
              <a:rPr lang="hr-HR" sz="2800" b="1" dirty="0">
                <a:effectLst>
                  <a:outerShdw blurRad="38100" dist="38100" dir="2700000" algn="tl">
                    <a:srgbClr val="000000">
                      <a:alpha val="43137"/>
                    </a:srgbClr>
                  </a:outerShdw>
                </a:effectLst>
                <a:latin typeface="+mn-lt"/>
              </a:rPr>
            </a:br>
            <a:r>
              <a:rPr lang="hr-HR" sz="2800" b="1" dirty="0">
                <a:effectLst>
                  <a:outerShdw blurRad="38100" dist="38100" dir="2700000" algn="tl">
                    <a:srgbClr val="000000">
                      <a:alpha val="43137"/>
                    </a:srgbClr>
                  </a:outerShdw>
                </a:effectLst>
                <a:latin typeface="+mn-lt"/>
              </a:rPr>
              <a:t>prihvatljive aktivnosti/elementi projekta</a:t>
            </a:r>
            <a:br>
              <a:rPr lang="hr-HR" sz="2800" b="1" dirty="0">
                <a:effectLst>
                  <a:outerShdw blurRad="38100" dist="38100" dir="2700000" algn="tl">
                    <a:srgbClr val="000000">
                      <a:alpha val="43137"/>
                    </a:srgbClr>
                  </a:outerShdw>
                </a:effectLst>
                <a:latin typeface="+mn-lt"/>
              </a:rPr>
            </a:br>
            <a:r>
              <a:rPr lang="hr-HR" sz="2800" b="1" dirty="0">
                <a:solidFill>
                  <a:srgbClr val="FF0000"/>
                </a:solidFill>
                <a:effectLst>
                  <a:outerShdw blurRad="38100" dist="38100" dir="2700000" algn="tl">
                    <a:srgbClr val="000000">
                      <a:alpha val="43137"/>
                    </a:srgbClr>
                  </a:outerShdw>
                </a:effectLst>
              </a:rPr>
              <a:t>KOMPONENTE 1 I 2</a:t>
            </a:r>
            <a:endParaRPr lang="hr-HR" sz="2800" b="1" dirty="0">
              <a:effectLst>
                <a:outerShdw blurRad="38100" dist="38100" dir="2700000" algn="tl">
                  <a:srgbClr val="000000">
                    <a:alpha val="43137"/>
                  </a:srgbClr>
                </a:outerShdw>
              </a:effectLst>
              <a:latin typeface="+mn-lt"/>
            </a:endParaRPr>
          </a:p>
        </p:txBody>
      </p:sp>
      <p:sp>
        <p:nvSpPr>
          <p:cNvPr id="3" name="Content Placeholder 2"/>
          <p:cNvSpPr>
            <a:spLocks noGrp="1"/>
          </p:cNvSpPr>
          <p:nvPr>
            <p:ph sz="half" idx="1"/>
          </p:nvPr>
        </p:nvSpPr>
        <p:spPr>
          <a:xfrm>
            <a:off x="552089" y="1979119"/>
            <a:ext cx="7617125" cy="3605755"/>
          </a:xfrm>
        </p:spPr>
        <p:txBody>
          <a:bodyPr/>
          <a:lstStyle/>
          <a:p>
            <a:pPr marL="0" indent="0" algn="just">
              <a:buNone/>
            </a:pPr>
            <a:r>
              <a:rPr lang="hr-HR" sz="2000" b="1" dirty="0">
                <a:effectLst>
                  <a:outerShdw blurRad="38100" dist="38100" dir="2700000" algn="tl">
                    <a:srgbClr val="000000">
                      <a:alpha val="43137"/>
                    </a:srgbClr>
                  </a:outerShdw>
                </a:effectLst>
              </a:rPr>
              <a:t>ELEMENTI PROJEKTA (nastavak):</a:t>
            </a:r>
            <a:endParaRPr lang="hr-HR" sz="2000" b="1" dirty="0">
              <a:solidFill>
                <a:srgbClr val="FF0000"/>
              </a:solidFill>
              <a:effectLst>
                <a:outerShdw blurRad="38100" dist="38100" dir="2700000" algn="tl">
                  <a:srgbClr val="000000">
                    <a:alpha val="43137"/>
                  </a:srgbClr>
                </a:outerShdw>
              </a:effectLst>
            </a:endParaRPr>
          </a:p>
          <a:p>
            <a:pPr marL="0" indent="0" algn="just">
              <a:lnSpc>
                <a:spcPct val="107000"/>
              </a:lnSpc>
              <a:spcAft>
                <a:spcPts val="800"/>
              </a:spcAft>
              <a:buNone/>
            </a:pPr>
            <a:r>
              <a:rPr lang="hr-HR" sz="1800" b="1" dirty="0"/>
              <a:t>4. Aktivnosti vezane uz podizanje svijesti javnosti o važnosti procesa deinstitucionalizacije i prava ranjivih skupina s naglaskom na pravo na život u zajednici - </a:t>
            </a:r>
            <a:r>
              <a:rPr lang="hr-HR" sz="1800" b="1" dirty="0">
                <a:solidFill>
                  <a:srgbClr val="FF0000"/>
                </a:solidFill>
              </a:rPr>
              <a:t>povezane su s ostvarenjem specifičnog cilja 3.</a:t>
            </a:r>
          </a:p>
          <a:p>
            <a:pPr lvl="0" algn="just">
              <a:buFont typeface="Arial" panose="020B0604020202020204" pitchFamily="34" charset="0"/>
              <a:buChar char="•"/>
            </a:pPr>
            <a:r>
              <a:rPr lang="hr-HR" sz="1800" dirty="0">
                <a:cs typeface="Calibri" panose="020F0502020204030204" pitchFamily="34" charset="0"/>
              </a:rPr>
              <a:t>organiziranje i provedba konferencija, okruglih stolova, javnih rasprava, edukativnih radionica i sl. s ciljem promocije procesa deinstitucionalizacije, socijalnih usluga, te prava pripadnika ciljanih skupina;</a:t>
            </a:r>
            <a:endParaRPr lang="hr-HR" sz="1800" dirty="0"/>
          </a:p>
          <a:p>
            <a:pPr lvl="0" algn="just">
              <a:buFont typeface="Arial" panose="020B0604020202020204" pitchFamily="34" charset="0"/>
              <a:buChar char="•"/>
            </a:pPr>
            <a:r>
              <a:rPr lang="hr-HR" sz="1800" dirty="0">
                <a:cs typeface="Calibri" panose="020F0502020204030204" pitchFamily="34" charset="0"/>
              </a:rPr>
              <a:t>izrada, tisak i objava promotivnih materijala (primjerice video spotova, kratkih dokumentaraca, letaka, brošura, priručnika, i sl.) u svrhu senzibiliziranja i osvještavanja šire javnosti, kao i stručnjaka i članova obitelji/udomiteljske obitelji.</a:t>
            </a:r>
            <a:endParaRPr lang="hr-HR" sz="1800" dirty="0"/>
          </a:p>
          <a:p>
            <a:pPr marL="0" indent="0" algn="just">
              <a:lnSpc>
                <a:spcPct val="107000"/>
              </a:lnSpc>
              <a:spcAft>
                <a:spcPts val="800"/>
              </a:spcAft>
              <a:buNone/>
            </a:pPr>
            <a:endParaRPr lang="hr-HR" sz="1800" b="1" dirty="0"/>
          </a:p>
        </p:txBody>
      </p:sp>
      <p:sp>
        <p:nvSpPr>
          <p:cNvPr id="13" name="Rezervirano mjesto broja slajda 12">
            <a:extLst>
              <a:ext uri="{FF2B5EF4-FFF2-40B4-BE49-F238E27FC236}">
                <a16:creationId xmlns:a16="http://schemas.microsoft.com/office/drawing/2014/main" id="{DB915041-C16D-4E0C-98D2-A0845031FD31}"/>
              </a:ext>
            </a:extLst>
          </p:cNvPr>
          <p:cNvSpPr>
            <a:spLocks noGrp="1"/>
          </p:cNvSpPr>
          <p:nvPr>
            <p:ph type="sldNum" sz="quarter" idx="12"/>
          </p:nvPr>
        </p:nvSpPr>
        <p:spPr/>
        <p:txBody>
          <a:bodyPr/>
          <a:lstStyle/>
          <a:p>
            <a:pPr>
              <a:defRPr/>
            </a:pPr>
            <a:fld id="{D4131CC9-1563-1E4A-B7DF-AD4D962400AD}" type="slidenum">
              <a:rPr lang="en-US" smtClean="0"/>
              <a:pPr>
                <a:defRPr/>
              </a:pPr>
              <a:t>31</a:t>
            </a:fld>
            <a:endParaRPr lang="en-US" dirty="0"/>
          </a:p>
        </p:txBody>
      </p:sp>
    </p:spTree>
    <p:extLst>
      <p:ext uri="{BB962C8B-B14F-4D97-AF65-F5344CB8AC3E}">
        <p14:creationId xmlns:p14="http://schemas.microsoft.com/office/powerpoint/2010/main" val="157695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9594"/>
            <a:ext cx="7712014" cy="1143000"/>
          </a:xfrm>
        </p:spPr>
        <p:txBody>
          <a:bodyPr/>
          <a:lstStyle/>
          <a:p>
            <a:r>
              <a:rPr lang="hr-HR" sz="2800" b="1" dirty="0">
                <a:effectLst>
                  <a:outerShdw blurRad="38100" dist="38100" dir="2700000" algn="tl">
                    <a:srgbClr val="000000">
                      <a:alpha val="43137"/>
                    </a:srgbClr>
                  </a:outerShdw>
                </a:effectLst>
                <a:latin typeface="+mn-lt"/>
              </a:rPr>
              <a:t>Uvjeti prijave projektnih prijedloga -  </a:t>
            </a:r>
            <a:br>
              <a:rPr lang="hr-HR" sz="2800" b="1" dirty="0">
                <a:effectLst>
                  <a:outerShdw blurRad="38100" dist="38100" dir="2700000" algn="tl">
                    <a:srgbClr val="000000">
                      <a:alpha val="43137"/>
                    </a:srgbClr>
                  </a:outerShdw>
                </a:effectLst>
                <a:latin typeface="+mn-lt"/>
              </a:rPr>
            </a:br>
            <a:r>
              <a:rPr lang="hr-HR" sz="2800" b="1" dirty="0">
                <a:effectLst>
                  <a:outerShdw blurRad="38100" dist="38100" dir="2700000" algn="tl">
                    <a:srgbClr val="000000">
                      <a:alpha val="43137"/>
                    </a:srgbClr>
                  </a:outerShdw>
                </a:effectLst>
                <a:latin typeface="+mn-lt"/>
              </a:rPr>
              <a:t>prihvatljive aktivnosti/elementi projekta</a:t>
            </a:r>
            <a:br>
              <a:rPr lang="hr-HR" sz="2800" b="1" dirty="0">
                <a:effectLst>
                  <a:outerShdw blurRad="38100" dist="38100" dir="2700000" algn="tl">
                    <a:srgbClr val="000000">
                      <a:alpha val="43137"/>
                    </a:srgbClr>
                  </a:outerShdw>
                </a:effectLst>
                <a:latin typeface="+mn-lt"/>
              </a:rPr>
            </a:br>
            <a:r>
              <a:rPr lang="hr-HR" sz="2800" b="1" dirty="0">
                <a:solidFill>
                  <a:srgbClr val="FF0000"/>
                </a:solidFill>
                <a:effectLst>
                  <a:outerShdw blurRad="38100" dist="38100" dir="2700000" algn="tl">
                    <a:srgbClr val="000000">
                      <a:alpha val="43137"/>
                    </a:srgbClr>
                  </a:outerShdw>
                </a:effectLst>
              </a:rPr>
              <a:t>KOMPONENTE 1 I 2</a:t>
            </a:r>
            <a:endParaRPr lang="hr-HR" sz="2800" b="1" dirty="0">
              <a:effectLst>
                <a:outerShdw blurRad="38100" dist="38100" dir="2700000" algn="tl">
                  <a:srgbClr val="000000">
                    <a:alpha val="43137"/>
                  </a:srgbClr>
                </a:outerShdw>
              </a:effectLst>
              <a:latin typeface="+mn-lt"/>
            </a:endParaRPr>
          </a:p>
        </p:txBody>
      </p:sp>
      <p:sp>
        <p:nvSpPr>
          <p:cNvPr id="3" name="Content Placeholder 2"/>
          <p:cNvSpPr>
            <a:spLocks noGrp="1"/>
          </p:cNvSpPr>
          <p:nvPr>
            <p:ph sz="half" idx="1"/>
          </p:nvPr>
        </p:nvSpPr>
        <p:spPr>
          <a:xfrm>
            <a:off x="552089" y="2363734"/>
            <a:ext cx="7617125" cy="2813178"/>
          </a:xfrm>
        </p:spPr>
        <p:txBody>
          <a:bodyPr/>
          <a:lstStyle/>
          <a:p>
            <a:pPr marL="0" indent="0" algn="just">
              <a:buNone/>
            </a:pPr>
            <a:r>
              <a:rPr lang="hr-HR" sz="2000" b="1" dirty="0">
                <a:effectLst>
                  <a:outerShdw blurRad="38100" dist="38100" dir="2700000" algn="tl">
                    <a:srgbClr val="000000">
                      <a:alpha val="43137"/>
                    </a:srgbClr>
                  </a:outerShdw>
                </a:effectLst>
              </a:rPr>
              <a:t>ELEMENTI PROJEKTA (nastavak):</a:t>
            </a:r>
            <a:endParaRPr lang="hr-HR" sz="2000" b="1" dirty="0">
              <a:solidFill>
                <a:srgbClr val="FF0000"/>
              </a:solidFill>
              <a:effectLst>
                <a:outerShdw blurRad="38100" dist="38100" dir="2700000" algn="tl">
                  <a:srgbClr val="000000">
                    <a:alpha val="43137"/>
                  </a:srgbClr>
                </a:outerShdw>
              </a:effectLst>
            </a:endParaRPr>
          </a:p>
          <a:p>
            <a:pPr marL="0" indent="0" algn="just">
              <a:buNone/>
            </a:pPr>
            <a:endParaRPr lang="hr-HR" sz="1800" b="1" dirty="0"/>
          </a:p>
          <a:p>
            <a:pPr marL="0" indent="0" algn="just">
              <a:lnSpc>
                <a:spcPct val="107000"/>
              </a:lnSpc>
              <a:spcAft>
                <a:spcPts val="800"/>
              </a:spcAft>
              <a:buNone/>
            </a:pPr>
            <a:r>
              <a:rPr lang="hr-HR" sz="1800" b="1" dirty="0"/>
              <a:t>5. </a:t>
            </a:r>
            <a:r>
              <a:rPr lang="hr-HR" sz="1800" b="1" dirty="0">
                <a:latin typeface="Calibri" panose="020F0502020204030204" pitchFamily="34" charset="0"/>
                <a:ea typeface="Times New Roman" panose="02020603050405020304" pitchFamily="18" charset="0"/>
              </a:rPr>
              <a:t>Promidžba i vidljivost</a:t>
            </a:r>
          </a:p>
          <a:p>
            <a:pPr lvl="0">
              <a:buFont typeface="Arial" panose="020B0604020202020204" pitchFamily="34" charset="0"/>
              <a:buChar char="•"/>
            </a:pPr>
            <a:r>
              <a:rPr lang="hr-HR" sz="1800" dirty="0"/>
              <a:t>organizacija promotivnih aktivnosti (konferencije, okrugli stolovi, tiskovne konferencije i sl.);</a:t>
            </a:r>
          </a:p>
          <a:p>
            <a:pPr lvl="0">
              <a:buFont typeface="Arial" panose="020B0604020202020204" pitchFamily="34" charset="0"/>
              <a:buChar char="•"/>
            </a:pPr>
            <a:r>
              <a:rPr lang="hr-HR" sz="1800" dirty="0"/>
              <a:t>aktivnosti oglašavanja, odnosa s javnošću i sl.;</a:t>
            </a:r>
          </a:p>
          <a:p>
            <a:pPr lvl="0">
              <a:buFont typeface="Arial" panose="020B0604020202020204" pitchFamily="34" charset="0"/>
              <a:buChar char="•"/>
            </a:pPr>
            <a:r>
              <a:rPr lang="hr-HR" sz="1800" dirty="0"/>
              <a:t>uspostava i održavanje internetskih stranica.</a:t>
            </a:r>
          </a:p>
          <a:p>
            <a:pPr marL="0" indent="0" algn="just">
              <a:lnSpc>
                <a:spcPct val="107000"/>
              </a:lnSpc>
              <a:spcAft>
                <a:spcPts val="800"/>
              </a:spcAft>
              <a:buNone/>
            </a:pPr>
            <a:endParaRPr lang="hr-HR" sz="1800" b="1" dirty="0"/>
          </a:p>
        </p:txBody>
      </p:sp>
      <p:sp>
        <p:nvSpPr>
          <p:cNvPr id="13" name="Rezervirano mjesto broja slajda 12">
            <a:extLst>
              <a:ext uri="{FF2B5EF4-FFF2-40B4-BE49-F238E27FC236}">
                <a16:creationId xmlns:a16="http://schemas.microsoft.com/office/drawing/2014/main" id="{DB915041-C16D-4E0C-98D2-A0845031FD31}"/>
              </a:ext>
            </a:extLst>
          </p:cNvPr>
          <p:cNvSpPr>
            <a:spLocks noGrp="1"/>
          </p:cNvSpPr>
          <p:nvPr>
            <p:ph type="sldNum" sz="quarter" idx="12"/>
          </p:nvPr>
        </p:nvSpPr>
        <p:spPr/>
        <p:txBody>
          <a:bodyPr/>
          <a:lstStyle/>
          <a:p>
            <a:pPr>
              <a:defRPr/>
            </a:pPr>
            <a:fld id="{D4131CC9-1563-1E4A-B7DF-AD4D962400AD}" type="slidenum">
              <a:rPr lang="en-US" smtClean="0"/>
              <a:pPr>
                <a:defRPr/>
              </a:pPr>
              <a:t>32</a:t>
            </a:fld>
            <a:endParaRPr lang="en-US" dirty="0"/>
          </a:p>
        </p:txBody>
      </p:sp>
    </p:spTree>
    <p:extLst>
      <p:ext uri="{BB962C8B-B14F-4D97-AF65-F5344CB8AC3E}">
        <p14:creationId xmlns:p14="http://schemas.microsoft.com/office/powerpoint/2010/main" val="2891676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26" y="970938"/>
            <a:ext cx="7715599" cy="1143000"/>
          </a:xfrm>
        </p:spPr>
        <p:txBody>
          <a:bodyPr/>
          <a:lstStyle/>
          <a:p>
            <a:r>
              <a:rPr lang="hr-HR" sz="2800" b="1" dirty="0">
                <a:effectLst>
                  <a:outerShdw blurRad="38100" dist="38100" dir="2700000" algn="tl">
                    <a:srgbClr val="000000">
                      <a:alpha val="43137"/>
                    </a:srgbClr>
                  </a:outerShdw>
                </a:effectLst>
                <a:latin typeface="+mn-lt"/>
              </a:rPr>
              <a:t>Uvjeti prijave projektnih prijedloga -  </a:t>
            </a:r>
            <a:br>
              <a:rPr lang="hr-HR" sz="2800" b="1" dirty="0">
                <a:effectLst>
                  <a:outerShdw blurRad="38100" dist="38100" dir="2700000" algn="tl">
                    <a:srgbClr val="000000">
                      <a:alpha val="43137"/>
                    </a:srgbClr>
                  </a:outerShdw>
                </a:effectLst>
                <a:latin typeface="+mn-lt"/>
              </a:rPr>
            </a:br>
            <a:r>
              <a:rPr lang="hr-HR" sz="2800" b="1" dirty="0">
                <a:effectLst>
                  <a:outerShdw blurRad="38100" dist="38100" dir="2700000" algn="tl">
                    <a:srgbClr val="000000">
                      <a:alpha val="43137"/>
                    </a:srgbClr>
                  </a:outerShdw>
                </a:effectLst>
                <a:latin typeface="+mn-lt"/>
              </a:rPr>
              <a:t>prihvatljive aktivnosti/elementi projekta</a:t>
            </a:r>
            <a:br>
              <a:rPr lang="hr-HR" sz="2800" b="1" dirty="0">
                <a:effectLst>
                  <a:outerShdw blurRad="38100" dist="38100" dir="2700000" algn="tl">
                    <a:srgbClr val="000000">
                      <a:alpha val="43137"/>
                    </a:srgbClr>
                  </a:outerShdw>
                </a:effectLst>
                <a:latin typeface="+mn-lt"/>
              </a:rPr>
            </a:br>
            <a:r>
              <a:rPr lang="hr-HR" sz="2800" b="1" dirty="0">
                <a:solidFill>
                  <a:srgbClr val="FF0000"/>
                </a:solidFill>
                <a:effectLst>
                  <a:outerShdw blurRad="38100" dist="38100" dir="2700000" algn="tl">
                    <a:srgbClr val="000000">
                      <a:alpha val="43137"/>
                    </a:srgbClr>
                  </a:outerShdw>
                </a:effectLst>
              </a:rPr>
              <a:t>KOMPONENTE 1 I 2</a:t>
            </a:r>
            <a:br>
              <a:rPr lang="hr-HR" sz="2800" b="1" dirty="0">
                <a:effectLst>
                  <a:outerShdw blurRad="38100" dist="38100" dir="2700000" algn="tl">
                    <a:srgbClr val="000000">
                      <a:alpha val="43137"/>
                    </a:srgbClr>
                  </a:outerShdw>
                </a:effectLst>
                <a:latin typeface="+mn-lt"/>
              </a:rPr>
            </a:br>
            <a:endParaRPr lang="hr-HR" sz="2800" b="1" dirty="0">
              <a:effectLst>
                <a:outerShdw blurRad="38100" dist="38100" dir="2700000" algn="tl">
                  <a:srgbClr val="000000">
                    <a:alpha val="43137"/>
                  </a:srgbClr>
                </a:outerShdw>
              </a:effectLst>
              <a:latin typeface="+mn-lt"/>
            </a:endParaRPr>
          </a:p>
        </p:txBody>
      </p:sp>
      <p:sp>
        <p:nvSpPr>
          <p:cNvPr id="3" name="Content Placeholder 2"/>
          <p:cNvSpPr>
            <a:spLocks noGrp="1"/>
          </p:cNvSpPr>
          <p:nvPr>
            <p:ph sz="half" idx="1"/>
          </p:nvPr>
        </p:nvSpPr>
        <p:spPr>
          <a:xfrm>
            <a:off x="457200" y="2054761"/>
            <a:ext cx="7617125" cy="3832301"/>
          </a:xfrm>
        </p:spPr>
        <p:txBody>
          <a:bodyPr/>
          <a:lstStyle/>
          <a:p>
            <a:pPr marL="0" indent="0" algn="just">
              <a:buNone/>
            </a:pPr>
            <a:endParaRPr lang="hr-HR" sz="1800" b="1" dirty="0">
              <a:solidFill>
                <a:srgbClr val="FF0000"/>
              </a:solidFill>
              <a:effectLst>
                <a:outerShdw blurRad="38100" dist="38100" dir="2700000" algn="tl">
                  <a:srgbClr val="000000">
                    <a:alpha val="43137"/>
                  </a:srgbClr>
                </a:outerShdw>
              </a:effectLst>
            </a:endParaRPr>
          </a:p>
          <a:p>
            <a:pPr marL="0" indent="0" algn="just">
              <a:buNone/>
            </a:pPr>
            <a:r>
              <a:rPr lang="hr-HR" sz="2000" b="1" dirty="0">
                <a:effectLst>
                  <a:outerShdw blurRad="38100" dist="38100" dir="2700000" algn="tl">
                    <a:srgbClr val="000000">
                      <a:alpha val="43137"/>
                    </a:srgbClr>
                  </a:outerShdw>
                </a:effectLst>
              </a:rPr>
              <a:t>ELEMENTI PROJEKTA (nastavak):</a:t>
            </a:r>
            <a:endParaRPr lang="hr-HR" sz="2000" b="1" dirty="0">
              <a:solidFill>
                <a:srgbClr val="FF0000"/>
              </a:solidFill>
              <a:effectLst>
                <a:outerShdw blurRad="38100" dist="38100" dir="2700000" algn="tl">
                  <a:srgbClr val="000000">
                    <a:alpha val="43137"/>
                  </a:srgbClr>
                </a:outerShdw>
              </a:effectLst>
            </a:endParaRPr>
          </a:p>
          <a:p>
            <a:pPr marL="0" indent="0" algn="just">
              <a:buNone/>
            </a:pPr>
            <a:endParaRPr lang="hr-HR" sz="1800" dirty="0"/>
          </a:p>
          <a:p>
            <a:pPr marL="0" indent="0" algn="just">
              <a:buNone/>
            </a:pPr>
            <a:r>
              <a:rPr lang="hr-HR" sz="1800" b="1" dirty="0"/>
              <a:t>Adaptacija prostora </a:t>
            </a:r>
            <a:r>
              <a:rPr lang="hr-HR" sz="1800" dirty="0"/>
              <a:t>odnosi se na infrastrukturne radove (uređenja i/ili rekonstrukcije) i </a:t>
            </a:r>
            <a:r>
              <a:rPr lang="hr-HR" sz="1800" b="1" dirty="0"/>
              <a:t>prihvatljiva je isključivo </a:t>
            </a:r>
            <a:r>
              <a:rPr lang="hr-HR" sz="1800" dirty="0"/>
              <a:t>ako se radi o nekretnini u vlasništvu prijavitelja/partnera/Republike Hrvatske/jedinice lokalne i/ili područne (regionalne) samouprave, nad kojom ne postoji teret i za koju prijavitelj ili partner ima sporazum/ugovor o korištenju/zakupu (osim ako posebnim propisom nije drugačije utvrđeno), za razdoblje trajanja projekta te najmanje pet godina od završetka projekta, a koje se računa od dana podnošenja projektne prijave. </a:t>
            </a:r>
          </a:p>
          <a:p>
            <a:pPr marL="0" indent="0" algn="just">
              <a:buNone/>
            </a:pPr>
            <a:endParaRPr lang="hr-HR" sz="2400" b="1" dirty="0"/>
          </a:p>
        </p:txBody>
      </p:sp>
      <p:sp>
        <p:nvSpPr>
          <p:cNvPr id="13" name="Rezervirano mjesto broja slajda 12">
            <a:extLst>
              <a:ext uri="{FF2B5EF4-FFF2-40B4-BE49-F238E27FC236}">
                <a16:creationId xmlns:a16="http://schemas.microsoft.com/office/drawing/2014/main" id="{DB915041-C16D-4E0C-98D2-A0845031FD31}"/>
              </a:ext>
            </a:extLst>
          </p:cNvPr>
          <p:cNvSpPr>
            <a:spLocks noGrp="1"/>
          </p:cNvSpPr>
          <p:nvPr>
            <p:ph type="sldNum" sz="quarter" idx="12"/>
          </p:nvPr>
        </p:nvSpPr>
        <p:spPr/>
        <p:txBody>
          <a:bodyPr/>
          <a:lstStyle/>
          <a:p>
            <a:pPr>
              <a:defRPr/>
            </a:pPr>
            <a:fld id="{D4131CC9-1563-1E4A-B7DF-AD4D962400AD}" type="slidenum">
              <a:rPr lang="en-US" smtClean="0"/>
              <a:pPr>
                <a:defRPr/>
              </a:pPr>
              <a:t>33</a:t>
            </a:fld>
            <a:endParaRPr lang="en-US" dirty="0"/>
          </a:p>
        </p:txBody>
      </p:sp>
    </p:spTree>
    <p:extLst>
      <p:ext uri="{BB962C8B-B14F-4D97-AF65-F5344CB8AC3E}">
        <p14:creationId xmlns:p14="http://schemas.microsoft.com/office/powerpoint/2010/main" val="193693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271"/>
            <a:ext cx="7941211" cy="1143000"/>
          </a:xfrm>
        </p:spPr>
        <p:txBody>
          <a:bodyPr/>
          <a:lstStyle/>
          <a:p>
            <a:r>
              <a:rPr lang="hr-HR" sz="4800" b="1" dirty="0">
                <a:effectLst>
                  <a:outerShdw blurRad="38100" dist="38100" dir="2700000" algn="tl">
                    <a:srgbClr val="000000">
                      <a:alpha val="43137"/>
                    </a:srgbClr>
                  </a:outerShdw>
                </a:effectLst>
              </a:rPr>
              <a:t>	</a:t>
            </a:r>
            <a:r>
              <a:rPr lang="hr-HR" sz="3200" b="1" dirty="0">
                <a:effectLst>
                  <a:outerShdw blurRad="38100" dist="38100" dir="2700000" algn="tl">
                    <a:srgbClr val="000000">
                      <a:alpha val="43137"/>
                    </a:srgbClr>
                  </a:outerShdw>
                </a:effectLst>
              </a:rPr>
              <a:t>Uvjeti prijave projektnih prijedloga - </a:t>
            </a:r>
            <a:br>
              <a:rPr lang="hr-HR" sz="3200" b="1" dirty="0">
                <a:effectLst>
                  <a:outerShdw blurRad="38100" dist="38100" dir="2700000" algn="tl">
                    <a:srgbClr val="000000">
                      <a:alpha val="43137"/>
                    </a:srgbClr>
                  </a:outerShdw>
                </a:effectLst>
              </a:rPr>
            </a:br>
            <a:r>
              <a:rPr lang="hr-HR" sz="3200" b="1" dirty="0">
                <a:effectLst>
                  <a:outerShdw blurRad="38100" dist="38100" dir="2700000" algn="tl">
                    <a:srgbClr val="000000">
                      <a:alpha val="43137"/>
                    </a:srgbClr>
                  </a:outerShdw>
                </a:effectLst>
              </a:rPr>
              <a:t>neprihvatljive aktivnosti </a:t>
            </a:r>
          </a:p>
        </p:txBody>
      </p:sp>
      <p:sp>
        <p:nvSpPr>
          <p:cNvPr id="3" name="Content Placeholder 2"/>
          <p:cNvSpPr>
            <a:spLocks noGrp="1"/>
          </p:cNvSpPr>
          <p:nvPr>
            <p:ph sz="half" idx="1"/>
          </p:nvPr>
        </p:nvSpPr>
        <p:spPr>
          <a:xfrm>
            <a:off x="358726" y="1652498"/>
            <a:ext cx="8039685" cy="4568712"/>
          </a:xfrm>
        </p:spPr>
        <p:txBody>
          <a:bodyPr/>
          <a:lstStyle/>
          <a:p>
            <a:pPr algn="just">
              <a:buFont typeface="Wingdings" panose="05000000000000000000" pitchFamily="2" charset="2"/>
              <a:buChar char="ü"/>
            </a:pPr>
            <a:r>
              <a:rPr lang="hr-HR" sz="2000" dirty="0"/>
              <a:t>projekti koji se odnose isključivo ili većinski na pojedinačno financiranje sudjelovanja na radionicama, seminarima, konferencijama i kongresima;</a:t>
            </a:r>
          </a:p>
          <a:p>
            <a:pPr algn="just">
              <a:buFont typeface="Wingdings" panose="05000000000000000000" pitchFamily="2" charset="2"/>
              <a:buChar char="ü"/>
            </a:pPr>
            <a:r>
              <a:rPr lang="hr-HR" sz="2000" dirty="0"/>
              <a:t>projekti koji se odnose isključivo ili većinski na individualne školarine za studij ili tečajeve ili radionice;</a:t>
            </a:r>
          </a:p>
          <a:p>
            <a:pPr algn="just">
              <a:buFont typeface="Wingdings" panose="05000000000000000000" pitchFamily="2" charset="2"/>
              <a:buChar char="ü"/>
            </a:pPr>
            <a:r>
              <a:rPr lang="hr-HR" sz="2000" dirty="0"/>
              <a:t>jednokratni projekti poput konferencija, okruglih stolova, seminara ili sličnih događanja. Takve aktivnosti se mogu financirati samo ako su dijelom šireg projekta. U tu svrhu, same pripremne aktivnosti za konferenciju i slična događanja ne predstavljaju takav širi projekt;</a:t>
            </a:r>
          </a:p>
          <a:p>
            <a:pPr algn="just">
              <a:buFont typeface="Wingdings" panose="05000000000000000000" pitchFamily="2" charset="2"/>
              <a:buChar char="ü"/>
            </a:pPr>
            <a:r>
              <a:rPr lang="hr-HR" sz="2000" dirty="0"/>
              <a:t>projekti koji se odnose isključivo na razvoj strategija, planova ili drugih sličnih dokumenata;</a:t>
            </a:r>
          </a:p>
          <a:p>
            <a:pPr algn="just">
              <a:buFont typeface="Wingdings" panose="05000000000000000000" pitchFamily="2" charset="2"/>
              <a:buChar char="ü"/>
            </a:pPr>
            <a:r>
              <a:rPr lang="hr-HR" sz="2000" dirty="0"/>
              <a:t>projekti koji se odnose isključivo ili prvenstveno na kapitalna ulaganja u      zemljišta, zgrade, vozila;</a:t>
            </a:r>
          </a:p>
          <a:p>
            <a:pPr algn="just">
              <a:buFont typeface="Wingdings" panose="05000000000000000000" pitchFamily="2" charset="2"/>
              <a:buChar char="ü"/>
            </a:pPr>
            <a:r>
              <a:rPr lang="pt-BR" sz="2000" dirty="0"/>
              <a:t>projekti koje se odnose isključivo na istraživanje;</a:t>
            </a:r>
          </a:p>
          <a:p>
            <a:pPr algn="just">
              <a:buFontTx/>
              <a:buChar char="-"/>
            </a:pPr>
            <a:endParaRPr lang="hr-HR" sz="1800" dirty="0"/>
          </a:p>
          <a:p>
            <a:pPr marL="0" indent="0">
              <a:buNone/>
            </a:pPr>
            <a:endParaRPr lang="hr-HR" sz="2000" b="1" i="1" dirty="0"/>
          </a:p>
        </p:txBody>
      </p:sp>
      <p:sp>
        <p:nvSpPr>
          <p:cNvPr id="13" name="Rezervirano mjesto broja slajda 12">
            <a:extLst>
              <a:ext uri="{FF2B5EF4-FFF2-40B4-BE49-F238E27FC236}">
                <a16:creationId xmlns:a16="http://schemas.microsoft.com/office/drawing/2014/main" id="{3717198C-1B39-4484-9FB9-79CF9F4B7B06}"/>
              </a:ext>
            </a:extLst>
          </p:cNvPr>
          <p:cNvSpPr>
            <a:spLocks noGrp="1"/>
          </p:cNvSpPr>
          <p:nvPr>
            <p:ph type="sldNum" sz="quarter" idx="12"/>
          </p:nvPr>
        </p:nvSpPr>
        <p:spPr/>
        <p:txBody>
          <a:bodyPr/>
          <a:lstStyle/>
          <a:p>
            <a:pPr>
              <a:defRPr/>
            </a:pPr>
            <a:fld id="{D4131CC9-1563-1E4A-B7DF-AD4D962400AD}" type="slidenum">
              <a:rPr lang="en-US" smtClean="0"/>
              <a:pPr>
                <a:defRPr/>
              </a:pPr>
              <a:t>34</a:t>
            </a:fld>
            <a:endParaRPr lang="en-US" dirty="0"/>
          </a:p>
        </p:txBody>
      </p:sp>
    </p:spTree>
    <p:extLst>
      <p:ext uri="{BB962C8B-B14F-4D97-AF65-F5344CB8AC3E}">
        <p14:creationId xmlns:p14="http://schemas.microsoft.com/office/powerpoint/2010/main" val="4445352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58150" cy="1143000"/>
          </a:xfrm>
        </p:spPr>
        <p:txBody>
          <a:bodyPr/>
          <a:lstStyle/>
          <a:p>
            <a:r>
              <a:rPr lang="hr-HR" sz="3200" b="1" dirty="0">
                <a:effectLst>
                  <a:outerShdw blurRad="38100" dist="38100" dir="2700000" algn="tl">
                    <a:srgbClr val="000000">
                      <a:alpha val="43137"/>
                    </a:srgbClr>
                  </a:outerShdw>
                </a:effectLst>
              </a:rPr>
              <a:t>Uvjeti prijave projektnih prijedloga - </a:t>
            </a:r>
            <a:br>
              <a:rPr lang="hr-HR" sz="3200" b="1" dirty="0">
                <a:effectLst>
                  <a:outerShdw blurRad="38100" dist="38100" dir="2700000" algn="tl">
                    <a:srgbClr val="000000">
                      <a:alpha val="43137"/>
                    </a:srgbClr>
                  </a:outerShdw>
                </a:effectLst>
              </a:rPr>
            </a:br>
            <a:r>
              <a:rPr lang="hr-HR" sz="3200" b="1" dirty="0">
                <a:effectLst>
                  <a:outerShdw blurRad="38100" dist="38100" dir="2700000" algn="tl">
                    <a:srgbClr val="000000">
                      <a:alpha val="43137"/>
                    </a:srgbClr>
                  </a:outerShdw>
                </a:effectLst>
              </a:rPr>
              <a:t>neprihvatljive aktivnosti </a:t>
            </a:r>
            <a:endParaRPr lang="hr-HR" sz="3200" b="1" dirty="0"/>
          </a:p>
        </p:txBody>
      </p:sp>
      <p:sp>
        <p:nvSpPr>
          <p:cNvPr id="3" name="Content Placeholder 2"/>
          <p:cNvSpPr>
            <a:spLocks noGrp="1"/>
          </p:cNvSpPr>
          <p:nvPr>
            <p:ph sz="half" idx="1"/>
          </p:nvPr>
        </p:nvSpPr>
        <p:spPr>
          <a:xfrm>
            <a:off x="763437" y="1531188"/>
            <a:ext cx="7617125" cy="5052174"/>
          </a:xfrm>
        </p:spPr>
        <p:txBody>
          <a:bodyPr/>
          <a:lstStyle/>
          <a:p>
            <a:pPr algn="just">
              <a:buFont typeface="Wingdings" panose="05000000000000000000" pitchFamily="2" charset="2"/>
              <a:buChar char="ü"/>
            </a:pPr>
            <a:r>
              <a:rPr lang="hr-HR" sz="2000" dirty="0"/>
              <a:t>projekti koji su povezani s političkim ili vjerskim aktivnostima;</a:t>
            </a:r>
          </a:p>
          <a:p>
            <a:pPr algn="just">
              <a:buFont typeface="Wingdings" panose="05000000000000000000" pitchFamily="2" charset="2"/>
              <a:buChar char="ü"/>
            </a:pPr>
            <a:r>
              <a:rPr lang="hr-HR" sz="2000" dirty="0"/>
              <a:t>donacije u dobrotvorne svrhe;</a:t>
            </a:r>
          </a:p>
          <a:p>
            <a:pPr algn="just">
              <a:buFont typeface="Wingdings" panose="05000000000000000000" pitchFamily="2" charset="2"/>
              <a:buChar char="ü"/>
            </a:pPr>
            <a:r>
              <a:rPr lang="hr-HR" sz="2000" dirty="0"/>
              <a:t>zajmovi drugim organizacijama ili pojedincima;</a:t>
            </a:r>
          </a:p>
          <a:p>
            <a:pPr algn="just">
              <a:buFont typeface="Wingdings" panose="05000000000000000000" pitchFamily="2" charset="2"/>
              <a:buChar char="ü"/>
            </a:pPr>
            <a:r>
              <a:rPr lang="hr-HR" sz="2000" dirty="0"/>
              <a:t>profitne aktivnosti;</a:t>
            </a:r>
          </a:p>
          <a:p>
            <a:pPr algn="just">
              <a:buFont typeface="Wingdings" panose="05000000000000000000" pitchFamily="2" charset="2"/>
              <a:buChar char="ü"/>
            </a:pPr>
            <a:r>
              <a:rPr lang="hr-HR" sz="2000" dirty="0"/>
              <a:t>projekti čije aktivnosti su isključivo odnosi s javnošću;</a:t>
            </a:r>
          </a:p>
          <a:p>
            <a:pPr algn="just">
              <a:buFont typeface="Wingdings" panose="05000000000000000000" pitchFamily="2" charset="2"/>
              <a:buChar char="ü"/>
            </a:pPr>
            <a:r>
              <a:rPr lang="hr-HR" sz="2000" dirty="0"/>
              <a:t>aktivnosti pružanja potpore i podrške osobama ciljanim skupinama za koje je takva usluga već osigurana kroz druge javne izvore;</a:t>
            </a:r>
          </a:p>
          <a:p>
            <a:pPr algn="just">
              <a:buFont typeface="Wingdings" panose="05000000000000000000" pitchFamily="2" charset="2"/>
              <a:buChar char="ü"/>
            </a:pPr>
            <a:r>
              <a:rPr lang="hr-HR" sz="2000" dirty="0"/>
              <a:t>projekti koji se odnose isključivo na jačanje kapaciteta stručnjaka;</a:t>
            </a:r>
          </a:p>
          <a:p>
            <a:pPr lvl="0">
              <a:buFont typeface="Wingdings" panose="05000000000000000000" pitchFamily="2" charset="2"/>
              <a:buChar char="ü"/>
            </a:pPr>
            <a:r>
              <a:rPr lang="hr-HR" sz="2000" dirty="0"/>
              <a:t>projekti koji se odnose na adaptacije većeg opsega;</a:t>
            </a:r>
          </a:p>
          <a:p>
            <a:pPr lvl="0">
              <a:buFont typeface="Wingdings" panose="05000000000000000000" pitchFamily="2" charset="2"/>
              <a:buChar char="ü"/>
            </a:pPr>
            <a:r>
              <a:rPr lang="hr-HR" sz="2000" dirty="0"/>
              <a:t>projekti koji se odnose isključivo na pružanje usluga članovima obitelji/udomiteljskih obitelji;</a:t>
            </a:r>
          </a:p>
          <a:p>
            <a:pPr algn="just">
              <a:buFont typeface="Wingdings" panose="05000000000000000000" pitchFamily="2" charset="2"/>
              <a:buChar char="ü"/>
            </a:pPr>
            <a:r>
              <a:rPr lang="hr-HR" sz="2000" dirty="0"/>
              <a:t>ostale aktivnosti koje nisu usmjerene na ostvarivanje općeg i specifičnih ciljeva Poziva.</a:t>
            </a:r>
            <a:endParaRPr lang="hr-HR" sz="2000" b="1" i="1" dirty="0"/>
          </a:p>
          <a:p>
            <a:pPr marL="0" indent="0" algn="just">
              <a:buNone/>
            </a:pPr>
            <a:endParaRPr lang="hr-HR" sz="1800" dirty="0">
              <a:latin typeface="Myriad Pro Light SemiExt"/>
            </a:endParaRPr>
          </a:p>
          <a:p>
            <a:pPr marL="0" indent="0">
              <a:buNone/>
            </a:pPr>
            <a:endParaRPr lang="hr-HR" sz="2000" b="1" i="1" dirty="0"/>
          </a:p>
          <a:p>
            <a:pPr marL="0" indent="0">
              <a:buNone/>
            </a:pPr>
            <a:endParaRPr lang="hr-HR" sz="2000" b="1" i="1" dirty="0"/>
          </a:p>
          <a:p>
            <a:pPr marL="0" indent="0">
              <a:buNone/>
            </a:pPr>
            <a:endParaRPr lang="hr-HR" sz="2000" b="1" i="1" dirty="0"/>
          </a:p>
        </p:txBody>
      </p:sp>
      <p:sp>
        <p:nvSpPr>
          <p:cNvPr id="13" name="Rezervirano mjesto broja slajda 12">
            <a:extLst>
              <a:ext uri="{FF2B5EF4-FFF2-40B4-BE49-F238E27FC236}">
                <a16:creationId xmlns:a16="http://schemas.microsoft.com/office/drawing/2014/main" id="{E5469600-D9CB-4A6E-BEF5-089C8795F765}"/>
              </a:ext>
            </a:extLst>
          </p:cNvPr>
          <p:cNvSpPr>
            <a:spLocks noGrp="1"/>
          </p:cNvSpPr>
          <p:nvPr>
            <p:ph type="sldNum" sz="quarter" idx="12"/>
          </p:nvPr>
        </p:nvSpPr>
        <p:spPr/>
        <p:txBody>
          <a:bodyPr/>
          <a:lstStyle/>
          <a:p>
            <a:pPr>
              <a:defRPr/>
            </a:pPr>
            <a:fld id="{D4131CC9-1563-1E4A-B7DF-AD4D962400AD}" type="slidenum">
              <a:rPr lang="en-US" smtClean="0"/>
              <a:pPr>
                <a:defRPr/>
              </a:pPr>
              <a:t>35</a:t>
            </a:fld>
            <a:endParaRPr lang="en-US" dirty="0"/>
          </a:p>
        </p:txBody>
      </p:sp>
    </p:spTree>
    <p:extLst>
      <p:ext uri="{BB962C8B-B14F-4D97-AF65-F5344CB8AC3E}">
        <p14:creationId xmlns:p14="http://schemas.microsoft.com/office/powerpoint/2010/main" val="2522576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3362" cy="1143000"/>
          </a:xfrm>
        </p:spPr>
        <p:txBody>
          <a:bodyPr/>
          <a:lstStyle/>
          <a:p>
            <a:r>
              <a:rPr lang="hr-HR" sz="3200" b="1" dirty="0">
                <a:effectLst>
                  <a:outerShdw blurRad="38100" dist="38100" dir="2700000" algn="tl">
                    <a:srgbClr val="000000">
                      <a:alpha val="43137"/>
                    </a:srgbClr>
                  </a:outerShdw>
                </a:effectLst>
                <a:latin typeface="+mn-lt"/>
              </a:rPr>
              <a:t>Financijski zahtjevi - </a:t>
            </a:r>
            <a:br>
              <a:rPr lang="hr-HR" sz="3200" b="1" dirty="0">
                <a:effectLst>
                  <a:outerShdw blurRad="38100" dist="38100" dir="2700000" algn="tl">
                    <a:srgbClr val="000000">
                      <a:alpha val="43137"/>
                    </a:srgbClr>
                  </a:outerShdw>
                </a:effectLst>
                <a:latin typeface="+mn-lt"/>
              </a:rPr>
            </a:br>
            <a:r>
              <a:rPr lang="hr-HR" sz="3200" b="1" dirty="0">
                <a:effectLst>
                  <a:outerShdw blurRad="38100" dist="38100" dir="2700000" algn="tl">
                    <a:srgbClr val="000000">
                      <a:alpha val="43137"/>
                    </a:srgbClr>
                  </a:outerShdw>
                </a:effectLst>
                <a:latin typeface="+mn-lt"/>
              </a:rPr>
              <a:t>prihvatljivost izdataka</a:t>
            </a:r>
          </a:p>
        </p:txBody>
      </p:sp>
      <p:sp>
        <p:nvSpPr>
          <p:cNvPr id="3" name="Content Placeholder 2"/>
          <p:cNvSpPr>
            <a:spLocks noGrp="1"/>
          </p:cNvSpPr>
          <p:nvPr>
            <p:ph sz="half" idx="1"/>
          </p:nvPr>
        </p:nvSpPr>
        <p:spPr>
          <a:xfrm>
            <a:off x="763437" y="1531188"/>
            <a:ext cx="7617125" cy="4728935"/>
          </a:xfrm>
        </p:spPr>
        <p:txBody>
          <a:bodyPr/>
          <a:lstStyle/>
          <a:p>
            <a:pPr marL="0" indent="0" algn="just">
              <a:buNone/>
            </a:pPr>
            <a:endParaRPr lang="hr-HR" sz="2400" b="1" i="1" dirty="0">
              <a:effectLst>
                <a:outerShdw blurRad="38100" dist="38100" dir="2700000" algn="tl">
                  <a:srgbClr val="000000">
                    <a:alpha val="43137"/>
                  </a:srgbClr>
                </a:outerShdw>
              </a:effectLst>
            </a:endParaRPr>
          </a:p>
          <a:p>
            <a:pPr marL="0" indent="0" algn="just">
              <a:buNone/>
            </a:pPr>
            <a:r>
              <a:rPr lang="hr-HR" sz="2400" b="1" i="1" dirty="0">
                <a:effectLst>
                  <a:outerShdw blurRad="38100" dist="38100" dir="2700000" algn="tl">
                    <a:srgbClr val="000000">
                      <a:alpha val="43137"/>
                    </a:srgbClr>
                  </a:outerShdw>
                </a:effectLst>
              </a:rPr>
              <a:t>Prihvatljive izdatke predstavljaju:</a:t>
            </a:r>
          </a:p>
          <a:p>
            <a:pPr marL="0" indent="0" algn="just">
              <a:buNone/>
            </a:pPr>
            <a:endParaRPr lang="hr-HR" sz="1200" dirty="0"/>
          </a:p>
          <a:p>
            <a:pPr marL="457200" indent="-457200" algn="just">
              <a:buAutoNum type="arabicPeriod"/>
            </a:pPr>
            <a:r>
              <a:rPr lang="hr-HR" sz="2400" b="1" dirty="0"/>
              <a:t>izravni (neposredni) troškovi projekta </a:t>
            </a:r>
          </a:p>
          <a:p>
            <a:pPr marL="457200" indent="-457200" algn="just">
              <a:buAutoNum type="arabicPeriod"/>
            </a:pPr>
            <a:endParaRPr lang="hr-HR" sz="2400" b="1" dirty="0"/>
          </a:p>
          <a:p>
            <a:pPr marL="457200" indent="-457200" algn="just">
              <a:buAutoNum type="arabicPeriod"/>
            </a:pPr>
            <a:r>
              <a:rPr lang="hr-HR" sz="2400" b="1" dirty="0"/>
              <a:t>neizravni (posredni) troškovi projekta</a:t>
            </a:r>
            <a:endParaRPr lang="hr-HR" sz="2400" i="1" dirty="0">
              <a:highlight>
                <a:srgbClr val="FFFF00"/>
              </a:highlight>
            </a:endParaRPr>
          </a:p>
        </p:txBody>
      </p:sp>
      <p:sp>
        <p:nvSpPr>
          <p:cNvPr id="13" name="Rezervirano mjesto broja slajda 12">
            <a:extLst>
              <a:ext uri="{FF2B5EF4-FFF2-40B4-BE49-F238E27FC236}">
                <a16:creationId xmlns:a16="http://schemas.microsoft.com/office/drawing/2014/main" id="{E5469600-D9CB-4A6E-BEF5-089C8795F765}"/>
              </a:ext>
            </a:extLst>
          </p:cNvPr>
          <p:cNvSpPr>
            <a:spLocks noGrp="1"/>
          </p:cNvSpPr>
          <p:nvPr>
            <p:ph type="sldNum" sz="quarter" idx="12"/>
          </p:nvPr>
        </p:nvSpPr>
        <p:spPr/>
        <p:txBody>
          <a:bodyPr/>
          <a:lstStyle/>
          <a:p>
            <a:pPr>
              <a:defRPr/>
            </a:pPr>
            <a:fld id="{D4131CC9-1563-1E4A-B7DF-AD4D962400AD}" type="slidenum">
              <a:rPr lang="en-US" smtClean="0"/>
              <a:pPr>
                <a:defRPr/>
              </a:pPr>
              <a:t>36</a:t>
            </a:fld>
            <a:endParaRPr lang="en-US" dirty="0"/>
          </a:p>
        </p:txBody>
      </p:sp>
    </p:spTree>
    <p:extLst>
      <p:ext uri="{BB962C8B-B14F-4D97-AF65-F5344CB8AC3E}">
        <p14:creationId xmlns:p14="http://schemas.microsoft.com/office/powerpoint/2010/main" val="3198560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2980"/>
          </a:xfrm>
        </p:spPr>
        <p:txBody>
          <a:bodyPr/>
          <a:lstStyle/>
          <a:p>
            <a:r>
              <a:rPr lang="hr-HR" sz="3200" b="1" dirty="0">
                <a:effectLst>
                  <a:outerShdw blurRad="38100" dist="38100" dir="2700000" algn="tl">
                    <a:srgbClr val="000000">
                      <a:alpha val="43137"/>
                    </a:srgbClr>
                  </a:outerShdw>
                </a:effectLst>
              </a:rPr>
              <a:t>Financijski zahtjevi </a:t>
            </a:r>
            <a:br>
              <a:rPr lang="hr-HR" sz="3200" b="1" dirty="0">
                <a:effectLst>
                  <a:outerShdw blurRad="38100" dist="38100" dir="2700000" algn="tl">
                    <a:srgbClr val="000000">
                      <a:alpha val="43137"/>
                    </a:srgbClr>
                  </a:outerShdw>
                </a:effectLst>
              </a:rPr>
            </a:br>
            <a:endParaRPr lang="hr-HR" sz="3200" b="1" dirty="0"/>
          </a:p>
        </p:txBody>
      </p:sp>
      <p:sp>
        <p:nvSpPr>
          <p:cNvPr id="3" name="Content Placeholder 2"/>
          <p:cNvSpPr>
            <a:spLocks noGrp="1"/>
          </p:cNvSpPr>
          <p:nvPr>
            <p:ph sz="half" idx="1"/>
          </p:nvPr>
        </p:nvSpPr>
        <p:spPr>
          <a:xfrm>
            <a:off x="763437" y="1150351"/>
            <a:ext cx="7617125" cy="4938712"/>
          </a:xfrm>
        </p:spPr>
        <p:txBody>
          <a:bodyPr/>
          <a:lstStyle/>
          <a:p>
            <a:pPr marL="0" indent="0" algn="just">
              <a:buNone/>
            </a:pPr>
            <a:r>
              <a:rPr lang="hr-HR" sz="2400" b="1" dirty="0">
                <a:effectLst>
                  <a:outerShdw blurRad="38100" dist="38100" dir="2700000" algn="tl">
                    <a:srgbClr val="000000">
                      <a:alpha val="43137"/>
                    </a:srgbClr>
                  </a:outerShdw>
                </a:effectLst>
              </a:rPr>
              <a:t>1.  </a:t>
            </a:r>
            <a:r>
              <a:rPr lang="hr-HR" sz="2400" b="1" u="sng" dirty="0">
                <a:effectLst>
                  <a:outerShdw blurRad="38100" dist="38100" dir="2700000" algn="tl">
                    <a:srgbClr val="000000">
                      <a:alpha val="43137"/>
                    </a:srgbClr>
                  </a:outerShdw>
                </a:effectLst>
              </a:rPr>
              <a:t>IZRAVNI TROŠKOVI OSOBLJA</a:t>
            </a:r>
          </a:p>
          <a:p>
            <a:pPr marL="0" indent="0" algn="just">
              <a:buNone/>
            </a:pPr>
            <a:endParaRPr lang="hr-HR" sz="2200" dirty="0"/>
          </a:p>
          <a:p>
            <a:pPr marL="0" indent="0" algn="just">
              <a:buNone/>
            </a:pPr>
            <a:r>
              <a:rPr lang="hr-HR" sz="2200" dirty="0"/>
              <a:t>Izravni troškovi rada koji </a:t>
            </a:r>
            <a:r>
              <a:rPr lang="hr-HR" sz="2200" b="1" dirty="0">
                <a:effectLst>
                  <a:outerShdw blurRad="38100" dist="38100" dir="2700000" algn="tl">
                    <a:srgbClr val="000000">
                      <a:alpha val="43137"/>
                    </a:srgbClr>
                  </a:outerShdw>
                </a:effectLst>
              </a:rPr>
              <a:t>imaju obilježja radnog odnosa </a:t>
            </a:r>
            <a:r>
              <a:rPr lang="hr-HR" sz="2200" dirty="0"/>
              <a:t>(ugovor o radu, rješenju o rasporedu na radno mjesto ili sl. dokumentu, a obračunavaju se platnom listom).</a:t>
            </a:r>
          </a:p>
          <a:p>
            <a:pPr marL="0" indent="0" algn="just">
              <a:buNone/>
            </a:pPr>
            <a:r>
              <a:rPr lang="hr-HR" sz="2200" dirty="0"/>
              <a:t>Uključuju ukupne naknade za obavljeni rad svih osoba koje izravno sudjeluju u provedbi projektnih aktivnosti (npr. voditelj projekta, koordinator, socijalni radnik, psiholog i sl.). </a:t>
            </a:r>
          </a:p>
          <a:p>
            <a:pPr marL="0" indent="0" algn="just">
              <a:buNone/>
            </a:pPr>
            <a:r>
              <a:rPr lang="hr-HR" sz="2200" dirty="0"/>
              <a:t>Izravno doprinose ostvarenju jednog ili više ciljeva projekta – prema udjelu radnog vremena koje osobe provodi na provedbi projektnih aktivnosti.</a:t>
            </a:r>
            <a:endParaRPr lang="hr-HR" sz="2200" b="1" i="1" dirty="0"/>
          </a:p>
          <a:p>
            <a:pPr marL="0" indent="0" algn="just">
              <a:buNone/>
            </a:pPr>
            <a:r>
              <a:rPr lang="hr-HR" sz="2200" b="1" dirty="0">
                <a:effectLst>
                  <a:outerShdw blurRad="38100" dist="38100" dir="2700000" algn="tl">
                    <a:srgbClr val="000000">
                      <a:alpha val="43137"/>
                    </a:srgbClr>
                  </a:outerShdw>
                </a:effectLst>
              </a:rPr>
              <a:t>Pravdaju se tijekom provedbe prilaganjem popratne dokumentacije ili uvidom u istu.</a:t>
            </a:r>
          </a:p>
          <a:p>
            <a:pPr marL="0" indent="0" algn="just">
              <a:buNone/>
            </a:pPr>
            <a:endParaRPr lang="hr-HR" sz="2400" b="1" dirty="0">
              <a:latin typeface="Myriad Pro Light SemiExt"/>
            </a:endParaRPr>
          </a:p>
          <a:p>
            <a:pPr marL="0" indent="0" algn="just">
              <a:buNone/>
            </a:pPr>
            <a:endParaRPr lang="hr-HR" sz="2000" b="1" dirty="0">
              <a:latin typeface="Myriad Pro Light SemiExt"/>
            </a:endParaRPr>
          </a:p>
        </p:txBody>
      </p:sp>
      <p:sp>
        <p:nvSpPr>
          <p:cNvPr id="13" name="Rezervirano mjesto broja slajda 12">
            <a:extLst>
              <a:ext uri="{FF2B5EF4-FFF2-40B4-BE49-F238E27FC236}">
                <a16:creationId xmlns:a16="http://schemas.microsoft.com/office/drawing/2014/main" id="{E5469600-D9CB-4A6E-BEF5-089C8795F765}"/>
              </a:ext>
            </a:extLst>
          </p:cNvPr>
          <p:cNvSpPr>
            <a:spLocks noGrp="1"/>
          </p:cNvSpPr>
          <p:nvPr>
            <p:ph type="sldNum" sz="quarter" idx="12"/>
          </p:nvPr>
        </p:nvSpPr>
        <p:spPr/>
        <p:txBody>
          <a:bodyPr/>
          <a:lstStyle/>
          <a:p>
            <a:pPr>
              <a:defRPr/>
            </a:pPr>
            <a:fld id="{D4131CC9-1563-1E4A-B7DF-AD4D962400AD}" type="slidenum">
              <a:rPr lang="en-US" smtClean="0"/>
              <a:pPr>
                <a:defRPr/>
              </a:pPr>
              <a:t>37</a:t>
            </a:fld>
            <a:endParaRPr lang="en-US" dirty="0"/>
          </a:p>
        </p:txBody>
      </p:sp>
    </p:spTree>
    <p:extLst>
      <p:ext uri="{BB962C8B-B14F-4D97-AF65-F5344CB8AC3E}">
        <p14:creationId xmlns:p14="http://schemas.microsoft.com/office/powerpoint/2010/main" val="41258376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3200" b="1" dirty="0">
                <a:effectLst>
                  <a:outerShdw blurRad="38100" dist="38100" dir="2700000" algn="tl">
                    <a:srgbClr val="000000">
                      <a:alpha val="43137"/>
                    </a:srgbClr>
                  </a:outerShdw>
                </a:effectLst>
              </a:rPr>
              <a:t>Financijski zahtjevi</a:t>
            </a:r>
            <a:endParaRPr lang="hr-HR" sz="3200" b="1" dirty="0"/>
          </a:p>
        </p:txBody>
      </p:sp>
      <p:sp>
        <p:nvSpPr>
          <p:cNvPr id="3" name="Content Placeholder 2"/>
          <p:cNvSpPr>
            <a:spLocks noGrp="1"/>
          </p:cNvSpPr>
          <p:nvPr>
            <p:ph sz="half" idx="1"/>
          </p:nvPr>
        </p:nvSpPr>
        <p:spPr>
          <a:xfrm>
            <a:off x="763437" y="1417638"/>
            <a:ext cx="7617125" cy="4842485"/>
          </a:xfrm>
        </p:spPr>
        <p:txBody>
          <a:bodyPr/>
          <a:lstStyle/>
          <a:p>
            <a:pPr marL="457200" indent="-457200" algn="just">
              <a:buAutoNum type="arabicPeriod"/>
            </a:pPr>
            <a:r>
              <a:rPr lang="hr-HR" sz="2400" b="1" u="sng" dirty="0">
                <a:effectLst>
                  <a:outerShdw blurRad="38100" dist="38100" dir="2700000" algn="tl">
                    <a:srgbClr val="000000">
                      <a:alpha val="43137"/>
                    </a:srgbClr>
                  </a:outerShdw>
                </a:effectLst>
              </a:rPr>
              <a:t>IZRAVNI TROŠKOVI OSOBLJA (nastavak)</a:t>
            </a:r>
          </a:p>
          <a:p>
            <a:pPr marL="457200" indent="-457200" algn="just">
              <a:buAutoNum type="arabicPeriod"/>
            </a:pPr>
            <a:endParaRPr lang="hr-HR" sz="2400" b="1" u="sng" dirty="0">
              <a:effectLst>
                <a:outerShdw blurRad="38100" dist="38100" dir="2700000" algn="tl">
                  <a:srgbClr val="000000">
                    <a:alpha val="43137"/>
                  </a:srgbClr>
                </a:outerShdw>
              </a:effectLst>
            </a:endParaRPr>
          </a:p>
          <a:p>
            <a:pPr marL="0" indent="0" algn="just">
              <a:buNone/>
            </a:pPr>
            <a:r>
              <a:rPr lang="hr-HR" sz="2200" dirty="0"/>
              <a:t>Troškovi osoblja zaposlenog na određeno ili neodređeno vrijeme ugovorom o radu </a:t>
            </a:r>
            <a:r>
              <a:rPr lang="hr-HR" sz="2200" b="1" dirty="0">
                <a:effectLst>
                  <a:outerShdw blurRad="38100" dist="38100" dir="2700000" algn="tl">
                    <a:srgbClr val="000000">
                      <a:alpha val="43137"/>
                    </a:srgbClr>
                  </a:outerShdw>
                </a:effectLst>
              </a:rPr>
              <a:t>mogu se izračunati korištenjem standardne veličine jediničnih troškova</a:t>
            </a:r>
            <a:r>
              <a:rPr lang="hr-HR" sz="2200" b="1" dirty="0"/>
              <a:t>.</a:t>
            </a:r>
            <a:endParaRPr lang="hr-HR" sz="2200" i="1" dirty="0"/>
          </a:p>
          <a:p>
            <a:pPr marL="0" indent="0" algn="just">
              <a:buNone/>
            </a:pPr>
            <a:endParaRPr lang="hr-HR" sz="2200" b="1" dirty="0"/>
          </a:p>
          <a:p>
            <a:pPr marL="0" indent="0" algn="just">
              <a:buNone/>
            </a:pPr>
            <a:r>
              <a:rPr lang="hr-HR" sz="2200" dirty="0"/>
              <a:t>Pri tome se primjenjuje važeća </a:t>
            </a:r>
            <a:r>
              <a:rPr lang="hr-HR" sz="2200" b="1" dirty="0">
                <a:effectLst>
                  <a:outerShdw blurRad="38100" dist="38100" dir="2700000" algn="tl">
                    <a:srgbClr val="000000">
                      <a:alpha val="43137"/>
                    </a:srgbClr>
                  </a:outerShdw>
                </a:effectLst>
              </a:rPr>
              <a:t>Uputa o prihvatljivosti troškova plaća i troškova povezanih s radom u okviru Europskog socijalnog fonda</a:t>
            </a:r>
            <a:r>
              <a:rPr lang="hr-HR" sz="2200" b="1" dirty="0"/>
              <a:t> </a:t>
            </a:r>
            <a:r>
              <a:rPr lang="hr-HR" sz="2200" dirty="0"/>
              <a:t>u Republici Hrvatskoj 2014. – 2020., odjeljak 2.3. „Primjena pojednostavljene mogućnosti financiranja plaća 2.3.1. Standardne veličine za troškove osoblja“. </a:t>
            </a:r>
          </a:p>
        </p:txBody>
      </p:sp>
      <p:sp>
        <p:nvSpPr>
          <p:cNvPr id="13" name="Rezervirano mjesto broja slajda 12">
            <a:extLst>
              <a:ext uri="{FF2B5EF4-FFF2-40B4-BE49-F238E27FC236}">
                <a16:creationId xmlns:a16="http://schemas.microsoft.com/office/drawing/2014/main" id="{E5469600-D9CB-4A6E-BEF5-089C8795F765}"/>
              </a:ext>
            </a:extLst>
          </p:cNvPr>
          <p:cNvSpPr>
            <a:spLocks noGrp="1"/>
          </p:cNvSpPr>
          <p:nvPr>
            <p:ph type="sldNum" sz="quarter" idx="12"/>
          </p:nvPr>
        </p:nvSpPr>
        <p:spPr/>
        <p:txBody>
          <a:bodyPr/>
          <a:lstStyle/>
          <a:p>
            <a:pPr>
              <a:defRPr/>
            </a:pPr>
            <a:fld id="{D4131CC9-1563-1E4A-B7DF-AD4D962400AD}" type="slidenum">
              <a:rPr lang="en-US" smtClean="0"/>
              <a:pPr>
                <a:defRPr/>
              </a:pPr>
              <a:t>38</a:t>
            </a:fld>
            <a:endParaRPr lang="en-US" dirty="0"/>
          </a:p>
        </p:txBody>
      </p:sp>
    </p:spTree>
    <p:extLst>
      <p:ext uri="{BB962C8B-B14F-4D97-AF65-F5344CB8AC3E}">
        <p14:creationId xmlns:p14="http://schemas.microsoft.com/office/powerpoint/2010/main" val="36866083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2980"/>
          </a:xfrm>
        </p:spPr>
        <p:txBody>
          <a:bodyPr/>
          <a:lstStyle/>
          <a:p>
            <a:r>
              <a:rPr lang="hr-HR" sz="3200" b="1" dirty="0">
                <a:effectLst>
                  <a:outerShdw blurRad="38100" dist="38100" dir="2700000" algn="tl">
                    <a:srgbClr val="000000">
                      <a:alpha val="43137"/>
                    </a:srgbClr>
                  </a:outerShdw>
                </a:effectLst>
              </a:rPr>
              <a:t>Financijski zahtjevi </a:t>
            </a:r>
            <a:br>
              <a:rPr lang="hr-HR" sz="3200" b="1" dirty="0">
                <a:effectLst>
                  <a:outerShdw blurRad="38100" dist="38100" dir="2700000" algn="tl">
                    <a:srgbClr val="000000">
                      <a:alpha val="43137"/>
                    </a:srgbClr>
                  </a:outerShdw>
                </a:effectLst>
              </a:rPr>
            </a:br>
            <a:endParaRPr lang="hr-HR" sz="3200" b="1" dirty="0"/>
          </a:p>
        </p:txBody>
      </p:sp>
      <p:sp>
        <p:nvSpPr>
          <p:cNvPr id="3" name="Content Placeholder 2"/>
          <p:cNvSpPr>
            <a:spLocks noGrp="1"/>
          </p:cNvSpPr>
          <p:nvPr>
            <p:ph sz="half" idx="1"/>
          </p:nvPr>
        </p:nvSpPr>
        <p:spPr>
          <a:xfrm>
            <a:off x="763437" y="1150351"/>
            <a:ext cx="7617125" cy="4938712"/>
          </a:xfrm>
        </p:spPr>
        <p:txBody>
          <a:bodyPr/>
          <a:lstStyle/>
          <a:p>
            <a:pPr marL="0" indent="0" algn="just">
              <a:buNone/>
            </a:pPr>
            <a:r>
              <a:rPr lang="hr-HR" sz="2400" b="1" dirty="0">
                <a:effectLst>
                  <a:outerShdw blurRad="38100" dist="38100" dir="2700000" algn="tl">
                    <a:srgbClr val="000000">
                      <a:alpha val="43137"/>
                    </a:srgbClr>
                  </a:outerShdw>
                </a:effectLst>
              </a:rPr>
              <a:t>1.  </a:t>
            </a:r>
            <a:r>
              <a:rPr lang="hr-HR" sz="2400" b="1" u="sng" dirty="0">
                <a:effectLst>
                  <a:outerShdw blurRad="38100" dist="38100" dir="2700000" algn="tl">
                    <a:srgbClr val="000000">
                      <a:alpha val="43137"/>
                    </a:srgbClr>
                  </a:outerShdw>
                </a:effectLst>
              </a:rPr>
              <a:t>IZRAVNI TROŠKOVI OSOBLJA (nastavak)</a:t>
            </a:r>
          </a:p>
          <a:p>
            <a:pPr marL="0" indent="0" algn="just">
              <a:buNone/>
            </a:pPr>
            <a:endParaRPr lang="hr-HR" sz="2200" dirty="0"/>
          </a:p>
          <a:p>
            <a:pPr marL="0" indent="0" algn="just">
              <a:buNone/>
            </a:pPr>
            <a:r>
              <a:rPr lang="hr-HR" sz="2200" b="1" dirty="0">
                <a:solidFill>
                  <a:srgbClr val="FF0000"/>
                </a:solidFill>
              </a:rPr>
              <a:t>Ne uključuju:</a:t>
            </a:r>
          </a:p>
          <a:p>
            <a:pPr lvl="0" algn="just">
              <a:buFont typeface="Courier New" panose="02070309020205020404" pitchFamily="49" charset="0"/>
              <a:buChar char="o"/>
            </a:pPr>
            <a:r>
              <a:rPr lang="hr-HR" sz="2200" dirty="0"/>
              <a:t>putne troškove (osim troškova prijevoza osoblja koje je obuhvaćeno zakonski reguliranim davanjima na plaću)</a:t>
            </a:r>
          </a:p>
          <a:p>
            <a:pPr lvl="0" algn="just">
              <a:buFont typeface="Courier New" panose="02070309020205020404" pitchFamily="49" charset="0"/>
              <a:buChar char="o"/>
            </a:pPr>
            <a:r>
              <a:rPr lang="hr-HR" sz="2200" dirty="0"/>
              <a:t>troškove smještaja</a:t>
            </a:r>
          </a:p>
          <a:p>
            <a:pPr lvl="0" algn="just">
              <a:buFont typeface="Courier New" panose="02070309020205020404" pitchFamily="49" charset="0"/>
              <a:buChar char="o"/>
            </a:pPr>
            <a:r>
              <a:rPr lang="hr-HR" sz="2200" dirty="0"/>
              <a:t>ugovore o uslugama </a:t>
            </a:r>
          </a:p>
          <a:p>
            <a:pPr algn="just">
              <a:buFont typeface="Courier New" panose="02070309020205020404" pitchFamily="49" charset="0"/>
              <a:buChar char="o"/>
            </a:pPr>
            <a:r>
              <a:rPr lang="hr-HR" sz="2200" dirty="0"/>
              <a:t>materijale potrebne osoblju projekta za provedbu aktivnosti operacije ili zadataka</a:t>
            </a:r>
          </a:p>
          <a:p>
            <a:pPr algn="just">
              <a:buFont typeface="Courier New" panose="02070309020205020404" pitchFamily="49" charset="0"/>
              <a:buChar char="o"/>
            </a:pPr>
            <a:endParaRPr lang="hr-HR" sz="2200" b="1" dirty="0"/>
          </a:p>
          <a:p>
            <a:pPr marL="0" indent="0" algn="just">
              <a:buNone/>
            </a:pPr>
            <a:r>
              <a:rPr lang="hr-HR" sz="2200" b="1" i="1" dirty="0">
                <a:solidFill>
                  <a:srgbClr val="FF0000"/>
                </a:solidFill>
              </a:rPr>
              <a:t>Plaće koje se isplaćuju u korist sudionika ne smatraju se izravnim troškovima osoblja.</a:t>
            </a:r>
          </a:p>
          <a:p>
            <a:pPr algn="just">
              <a:buFont typeface="Courier New" panose="02070309020205020404" pitchFamily="49" charset="0"/>
              <a:buChar char="o"/>
            </a:pPr>
            <a:endParaRPr lang="hr-HR" sz="2200" b="1" dirty="0"/>
          </a:p>
        </p:txBody>
      </p:sp>
      <p:sp>
        <p:nvSpPr>
          <p:cNvPr id="13" name="Rezervirano mjesto broja slajda 12">
            <a:extLst>
              <a:ext uri="{FF2B5EF4-FFF2-40B4-BE49-F238E27FC236}">
                <a16:creationId xmlns:a16="http://schemas.microsoft.com/office/drawing/2014/main" id="{E5469600-D9CB-4A6E-BEF5-089C8795F765}"/>
              </a:ext>
            </a:extLst>
          </p:cNvPr>
          <p:cNvSpPr>
            <a:spLocks noGrp="1"/>
          </p:cNvSpPr>
          <p:nvPr>
            <p:ph type="sldNum" sz="quarter" idx="12"/>
          </p:nvPr>
        </p:nvSpPr>
        <p:spPr/>
        <p:txBody>
          <a:bodyPr/>
          <a:lstStyle/>
          <a:p>
            <a:pPr>
              <a:defRPr/>
            </a:pPr>
            <a:fld id="{D4131CC9-1563-1E4A-B7DF-AD4D962400AD}" type="slidenum">
              <a:rPr lang="en-US" smtClean="0"/>
              <a:pPr>
                <a:defRPr/>
              </a:pPr>
              <a:t>39</a:t>
            </a:fld>
            <a:endParaRPr lang="en-US" dirty="0"/>
          </a:p>
        </p:txBody>
      </p:sp>
    </p:spTree>
    <p:extLst>
      <p:ext uri="{BB962C8B-B14F-4D97-AF65-F5344CB8AC3E}">
        <p14:creationId xmlns:p14="http://schemas.microsoft.com/office/powerpoint/2010/main" val="157565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2"/>
          <p:cNvSpPr>
            <a:spLocks noGrp="1"/>
          </p:cNvSpPr>
          <p:nvPr/>
        </p:nvSpPr>
        <p:spPr bwMode="auto">
          <a:xfrm>
            <a:off x="139700" y="953146"/>
            <a:ext cx="8547100" cy="57320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p>
            <a:pPr marL="0" lvl="1" eaLnBrk="0" hangingPunct="0">
              <a:spcBef>
                <a:spcPct val="20000"/>
              </a:spcBef>
            </a:pPr>
            <a:endParaRPr lang="hr-HR" sz="2000" dirty="0">
              <a:latin typeface="+mn-lt"/>
              <a:cs typeface="Myriad Pro Light SemiExt" charset="0"/>
            </a:endParaRPr>
          </a:p>
          <a:p>
            <a:pPr marL="0" lvl="1" eaLnBrk="0" hangingPunct="0">
              <a:spcBef>
                <a:spcPct val="20000"/>
              </a:spcBef>
            </a:pPr>
            <a:endParaRPr lang="ta-IN" sz="2000" dirty="0">
              <a:latin typeface="+mn-lt"/>
              <a:cs typeface="Myriad Pro Light SemiExt" charset="0"/>
            </a:endParaRPr>
          </a:p>
        </p:txBody>
      </p:sp>
      <p:cxnSp>
        <p:nvCxnSpPr>
          <p:cNvPr id="12" name="Straight Connector 11"/>
          <p:cNvCxnSpPr/>
          <p:nvPr/>
        </p:nvCxnSpPr>
        <p:spPr>
          <a:xfrm>
            <a:off x="3187101" y="1325482"/>
            <a:ext cx="0" cy="5645"/>
          </a:xfrm>
          <a:prstGeom prst="line">
            <a:avLst/>
          </a:prstGeom>
          <a:ln>
            <a:solidFill>
              <a:srgbClr val="777877"/>
            </a:solidFill>
          </a:ln>
          <a:effectLst/>
        </p:spPr>
        <p:style>
          <a:lnRef idx="2">
            <a:schemeClr val="accent1"/>
          </a:lnRef>
          <a:fillRef idx="0">
            <a:schemeClr val="accent1"/>
          </a:fillRef>
          <a:effectRef idx="1">
            <a:schemeClr val="accent1"/>
          </a:effectRef>
          <a:fontRef idx="minor">
            <a:schemeClr val="tx1"/>
          </a:fontRef>
        </p:style>
      </p:cxnSp>
      <p:sp>
        <p:nvSpPr>
          <p:cNvPr id="11" name="Rezervirano mjesto broja slajda 10">
            <a:extLst>
              <a:ext uri="{FF2B5EF4-FFF2-40B4-BE49-F238E27FC236}">
                <a16:creationId xmlns:a16="http://schemas.microsoft.com/office/drawing/2014/main" id="{3EDB313B-1388-438F-B6DF-91C74923E5B0}"/>
              </a:ext>
            </a:extLst>
          </p:cNvPr>
          <p:cNvSpPr>
            <a:spLocks noGrp="1"/>
          </p:cNvSpPr>
          <p:nvPr>
            <p:ph type="sldNum" sz="quarter" idx="12"/>
          </p:nvPr>
        </p:nvSpPr>
        <p:spPr/>
        <p:txBody>
          <a:bodyPr/>
          <a:lstStyle/>
          <a:p>
            <a:pPr>
              <a:defRPr/>
            </a:pPr>
            <a:fld id="{D4131CC9-1563-1E4A-B7DF-AD4D962400AD}" type="slidenum">
              <a:rPr lang="en-US" smtClean="0"/>
              <a:pPr>
                <a:defRPr/>
              </a:pPr>
              <a:t>4</a:t>
            </a:fld>
            <a:endParaRPr lang="en-US" dirty="0"/>
          </a:p>
        </p:txBody>
      </p:sp>
      <p:sp>
        <p:nvSpPr>
          <p:cNvPr id="6" name="Content Placeholder 2">
            <a:extLst>
              <a:ext uri="{FF2B5EF4-FFF2-40B4-BE49-F238E27FC236}">
                <a16:creationId xmlns:a16="http://schemas.microsoft.com/office/drawing/2014/main" id="{86F47015-BC3E-435A-89A1-D4ABB138221C}"/>
              </a:ext>
            </a:extLst>
          </p:cNvPr>
          <p:cNvSpPr>
            <a:spLocks noGrp="1"/>
          </p:cNvSpPr>
          <p:nvPr/>
        </p:nvSpPr>
        <p:spPr bwMode="auto">
          <a:xfrm>
            <a:off x="292414" y="967110"/>
            <a:ext cx="8547100" cy="43049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p>
            <a:pPr marL="0" lvl="1" eaLnBrk="0" hangingPunct="0">
              <a:spcBef>
                <a:spcPct val="20000"/>
              </a:spcBef>
            </a:pPr>
            <a:endParaRPr lang="hr-HR" sz="2200" b="1" i="1" dirty="0">
              <a:solidFill>
                <a:srgbClr val="FF0000"/>
              </a:solidFill>
              <a:effectLst>
                <a:outerShdw blurRad="38100" dist="38100" dir="2700000" algn="tl">
                  <a:srgbClr val="000000">
                    <a:alpha val="43137"/>
                  </a:srgbClr>
                </a:outerShdw>
              </a:effectLst>
              <a:latin typeface="+mn-lt"/>
              <a:cs typeface="Myriad Pro Light SemiExt" charset="0"/>
            </a:endParaRPr>
          </a:p>
          <a:p>
            <a:pPr marL="0" lvl="1" eaLnBrk="0" hangingPunct="0">
              <a:spcBef>
                <a:spcPct val="20000"/>
              </a:spcBef>
            </a:pPr>
            <a:endParaRPr lang="hr-HR" sz="2200" b="1" i="1" dirty="0">
              <a:effectLst>
                <a:outerShdw blurRad="38100" dist="38100" dir="2700000" algn="tl">
                  <a:srgbClr val="000000">
                    <a:alpha val="43137"/>
                  </a:srgbClr>
                </a:outerShdw>
              </a:effectLst>
              <a:latin typeface="+mn-lt"/>
              <a:cs typeface="Myriad Pro Light SemiExt" charset="0"/>
            </a:endParaRPr>
          </a:p>
          <a:p>
            <a:pPr marL="0" lvl="1" algn="just" eaLnBrk="0" hangingPunct="0">
              <a:spcBef>
                <a:spcPct val="20000"/>
              </a:spcBef>
            </a:pPr>
            <a:r>
              <a:rPr lang="hr-HR" sz="3200" b="1" i="1" dirty="0">
                <a:solidFill>
                  <a:srgbClr val="FF0000"/>
                </a:solidFill>
                <a:effectLst>
                  <a:outerShdw blurRad="38100" dist="38100" dir="2700000" algn="tl">
                    <a:srgbClr val="000000">
                      <a:alpha val="43137"/>
                    </a:srgbClr>
                  </a:outerShdw>
                </a:effectLst>
                <a:latin typeface="+mn-lt"/>
                <a:cs typeface="Myriad Pro Light SemiExt" charset="0"/>
              </a:rPr>
              <a:t>KOMPONENTA 1:</a:t>
            </a:r>
          </a:p>
          <a:p>
            <a:pPr marL="285750" lvl="1" indent="-285750" algn="just" eaLnBrk="0" hangingPunct="0">
              <a:spcBef>
                <a:spcPct val="20000"/>
              </a:spcBef>
              <a:buFont typeface="Wingdings" panose="05000000000000000000" pitchFamily="2" charset="2"/>
              <a:buChar char="Ø"/>
            </a:pPr>
            <a:r>
              <a:rPr lang="hr-HR" b="1" dirty="0">
                <a:effectLst>
                  <a:outerShdw blurRad="38100" dist="38100" dir="2700000" algn="tl">
                    <a:srgbClr val="000000">
                      <a:alpha val="43137"/>
                    </a:srgbClr>
                  </a:outerShdw>
                </a:effectLst>
              </a:rPr>
              <a:t>AKTIVNOSTI KOJE ĆE PROVODITI CENTRI ZA SOCIJALNU SKRB, SAMOSTALNO ILI U PARTNERSTVU</a:t>
            </a:r>
          </a:p>
          <a:p>
            <a:pPr marL="0" lvl="1" algn="just" eaLnBrk="0" hangingPunct="0">
              <a:spcBef>
                <a:spcPct val="20000"/>
              </a:spcBef>
            </a:pPr>
            <a:endParaRPr lang="hr-HR" sz="2000" b="1" dirty="0">
              <a:latin typeface="+mn-lt"/>
              <a:cs typeface="Myriad Pro Light SemiExt" charset="0"/>
            </a:endParaRPr>
          </a:p>
          <a:p>
            <a:pPr marL="0" lvl="1" algn="just" eaLnBrk="0" hangingPunct="0">
              <a:spcBef>
                <a:spcPct val="20000"/>
              </a:spcBef>
            </a:pPr>
            <a:r>
              <a:rPr lang="hr-HR" sz="3200" b="1" i="1" dirty="0">
                <a:solidFill>
                  <a:srgbClr val="FF0000"/>
                </a:solidFill>
                <a:effectLst>
                  <a:outerShdw blurRad="38100" dist="38100" dir="2700000" algn="tl">
                    <a:srgbClr val="000000">
                      <a:alpha val="43137"/>
                    </a:srgbClr>
                  </a:outerShdw>
                </a:effectLst>
                <a:latin typeface="+mn-lt"/>
              </a:rPr>
              <a:t>KOMPONENTA 2:</a:t>
            </a:r>
          </a:p>
          <a:p>
            <a:pPr marL="285750" lvl="1" indent="-285750" algn="just" eaLnBrk="0" hangingPunct="0">
              <a:spcBef>
                <a:spcPct val="20000"/>
              </a:spcBef>
              <a:buFont typeface="Wingdings" panose="05000000000000000000" pitchFamily="2" charset="2"/>
              <a:buChar char="Ø"/>
            </a:pPr>
            <a:r>
              <a:rPr lang="hr-HR" b="1" dirty="0">
                <a:effectLst>
                  <a:outerShdw blurRad="38100" dist="38100" dir="2700000" algn="tl">
                    <a:srgbClr val="000000">
                      <a:alpha val="43137"/>
                    </a:srgbClr>
                  </a:outerShdw>
                </a:effectLst>
              </a:rPr>
              <a:t>AKTIVNOSTI KOJE ĆE PROVODITI OSTALI PRUŽATELJI SOCIJALNIH USLUGA, SAMOSTALNO ILI U PARTNERSTVU</a:t>
            </a:r>
            <a:endParaRPr lang="hr-HR" dirty="0">
              <a:effectLst>
                <a:outerShdw blurRad="38100" dist="38100" dir="2700000" algn="tl">
                  <a:srgbClr val="000000">
                    <a:alpha val="43137"/>
                  </a:srgbClr>
                </a:outerShdw>
              </a:effectLst>
            </a:endParaRPr>
          </a:p>
          <a:p>
            <a:pPr marL="0" lvl="1" eaLnBrk="0" hangingPunct="0">
              <a:spcBef>
                <a:spcPct val="20000"/>
              </a:spcBef>
            </a:pPr>
            <a:endParaRPr lang="hr-HR" sz="2000" b="1" dirty="0">
              <a:latin typeface="+mn-lt"/>
              <a:cs typeface="Myriad Pro Light SemiExt" charset="0"/>
            </a:endParaRPr>
          </a:p>
          <a:p>
            <a:pPr marL="0" lvl="1" eaLnBrk="0" hangingPunct="0">
              <a:spcBef>
                <a:spcPct val="20000"/>
              </a:spcBef>
            </a:pPr>
            <a:endParaRPr lang="hr-HR" sz="2000" b="1" dirty="0">
              <a:latin typeface="+mn-lt"/>
              <a:cs typeface="Myriad Pro Light SemiExt" charset="0"/>
            </a:endParaRPr>
          </a:p>
          <a:p>
            <a:pPr marL="0" lvl="1" eaLnBrk="0" hangingPunct="0">
              <a:spcBef>
                <a:spcPct val="20000"/>
              </a:spcBef>
            </a:pPr>
            <a:endParaRPr lang="hr-HR" sz="2000" dirty="0">
              <a:latin typeface="+mn-lt"/>
              <a:cs typeface="Myriad Pro Light SemiExt" charset="0"/>
            </a:endParaRPr>
          </a:p>
          <a:p>
            <a:pPr marL="0" lvl="1" eaLnBrk="0" hangingPunct="0">
              <a:spcBef>
                <a:spcPct val="20000"/>
              </a:spcBef>
            </a:pPr>
            <a:endParaRPr lang="ta-IN" sz="2000" dirty="0">
              <a:latin typeface="+mn-lt"/>
              <a:cs typeface="Myriad Pro Light SemiExt" charset="0"/>
            </a:endParaRPr>
          </a:p>
        </p:txBody>
      </p:sp>
    </p:spTree>
    <p:extLst>
      <p:ext uri="{BB962C8B-B14F-4D97-AF65-F5344CB8AC3E}">
        <p14:creationId xmlns:p14="http://schemas.microsoft.com/office/powerpoint/2010/main" val="36778043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76487"/>
            <a:ext cx="8229600" cy="1143000"/>
          </a:xfrm>
        </p:spPr>
        <p:txBody>
          <a:bodyPr/>
          <a:lstStyle/>
          <a:p>
            <a:r>
              <a:rPr lang="hr-HR" sz="3200" b="1" dirty="0">
                <a:effectLst>
                  <a:outerShdw blurRad="38100" dist="38100" dir="2700000" algn="tl">
                    <a:srgbClr val="000000">
                      <a:alpha val="43137"/>
                    </a:srgbClr>
                  </a:outerShdw>
                </a:effectLst>
              </a:rPr>
              <a:t>Financijski zahtjevi</a:t>
            </a:r>
            <a:br>
              <a:rPr lang="hr-HR" sz="3200" b="1" dirty="0">
                <a:effectLst>
                  <a:outerShdw blurRad="38100" dist="38100" dir="2700000" algn="tl">
                    <a:srgbClr val="000000">
                      <a:alpha val="43137"/>
                    </a:srgbClr>
                  </a:outerShdw>
                </a:effectLst>
              </a:rPr>
            </a:br>
            <a:endParaRPr lang="hr-HR" sz="3200" b="1" dirty="0"/>
          </a:p>
        </p:txBody>
      </p:sp>
      <p:sp>
        <p:nvSpPr>
          <p:cNvPr id="3" name="Content Placeholder 2"/>
          <p:cNvSpPr>
            <a:spLocks noGrp="1"/>
          </p:cNvSpPr>
          <p:nvPr>
            <p:ph sz="half" idx="1"/>
          </p:nvPr>
        </p:nvSpPr>
        <p:spPr>
          <a:xfrm>
            <a:off x="763436" y="867080"/>
            <a:ext cx="7617125" cy="5364908"/>
          </a:xfrm>
        </p:spPr>
        <p:txBody>
          <a:bodyPr/>
          <a:lstStyle/>
          <a:p>
            <a:pPr marL="457200" indent="-457200" algn="just">
              <a:buAutoNum type="arabicPeriod" startAt="2"/>
            </a:pPr>
            <a:r>
              <a:rPr lang="hr-HR" sz="2400" b="1" u="sng" dirty="0">
                <a:effectLst>
                  <a:outerShdw blurRad="38100" dist="38100" dir="2700000" algn="tl">
                    <a:srgbClr val="000000">
                      <a:alpha val="43137"/>
                    </a:srgbClr>
                  </a:outerShdw>
                </a:effectLst>
              </a:rPr>
              <a:t>OSTALI TROŠKOVI PROJEKTA</a:t>
            </a:r>
          </a:p>
          <a:p>
            <a:pPr marL="0" indent="0" algn="just">
              <a:buNone/>
            </a:pPr>
            <a:r>
              <a:rPr lang="hr-HR" sz="2400" b="1" dirty="0">
                <a:solidFill>
                  <a:srgbClr val="FF0000"/>
                </a:solidFill>
              </a:rPr>
              <a:t>Korištenje pojednostavljenih troškovnih opcija</a:t>
            </a:r>
          </a:p>
          <a:p>
            <a:pPr marL="0" indent="0" algn="just">
              <a:buNone/>
            </a:pPr>
            <a:r>
              <a:rPr lang="hr-HR" sz="2200" b="1" dirty="0"/>
              <a:t>Fiksna stopa u visini 40% prihvatljivih izravnih troškova osoblja </a:t>
            </a:r>
            <a:r>
              <a:rPr lang="hr-HR" sz="2200" dirty="0"/>
              <a:t>sukladno članku 67., stavku 1., točki (d) Uredbe 1303/2013.</a:t>
            </a:r>
          </a:p>
          <a:p>
            <a:pPr marL="0" indent="0" algn="just">
              <a:buNone/>
            </a:pPr>
            <a:endParaRPr lang="hr-HR" sz="1000" dirty="0"/>
          </a:p>
          <a:p>
            <a:pPr marL="0" indent="0" algn="just">
              <a:lnSpc>
                <a:spcPct val="107000"/>
              </a:lnSpc>
              <a:spcAft>
                <a:spcPts val="0"/>
              </a:spcAft>
              <a:buNone/>
            </a:pPr>
            <a:r>
              <a:rPr lang="hr-HR" sz="2400" i="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                                   </a:t>
            </a:r>
            <a:r>
              <a:rPr lang="hr-HR" sz="2400" b="1" i="1" dirty="0">
                <a:latin typeface="Calibri" panose="020F0502020204030204" pitchFamily="34" charset="0"/>
                <a:ea typeface="Times New Roman" panose="02020603050405020304" pitchFamily="18" charset="0"/>
                <a:cs typeface="Times New Roman" panose="02020603050405020304" pitchFamily="18" charset="0"/>
              </a:rPr>
              <a:t>Izračun: C = A X B</a:t>
            </a:r>
          </a:p>
          <a:p>
            <a:pPr marL="0" indent="0" algn="just">
              <a:lnSpc>
                <a:spcPct val="107000"/>
              </a:lnSpc>
              <a:spcAft>
                <a:spcPts val="0"/>
              </a:spcAft>
              <a:buNone/>
            </a:pPr>
            <a:endParaRPr lang="hr-HR" sz="900" dirty="0">
              <a:latin typeface="Calibri" panose="020F0502020204030204" pitchFamily="34" charset="0"/>
              <a:ea typeface="Times New Roman" panose="02020603050405020304" pitchFamily="18" charset="0"/>
              <a:cs typeface="Times New Roman" panose="02020603050405020304" pitchFamily="18" charset="0"/>
            </a:endParaRPr>
          </a:p>
          <a:p>
            <a:pPr marL="114300" indent="0" algn="just">
              <a:spcAft>
                <a:spcPts val="0"/>
              </a:spcAft>
              <a:buNone/>
            </a:pPr>
            <a:r>
              <a:rPr lang="hr-HR" sz="2000" i="1" dirty="0">
                <a:latin typeface="Calibri" panose="020F0502020204030204" pitchFamily="34" charset="0"/>
                <a:ea typeface="Times New Roman" panose="02020603050405020304" pitchFamily="18" charset="0"/>
                <a:cs typeface="Times New Roman" panose="02020603050405020304" pitchFamily="18" charset="0"/>
              </a:rPr>
              <a:t>A= Zbroj svih prihvatljivih izravnih troškova osoblja </a:t>
            </a:r>
          </a:p>
          <a:p>
            <a:pPr marL="114300" indent="0" algn="just">
              <a:spcAft>
                <a:spcPts val="0"/>
              </a:spcAft>
              <a:buNone/>
            </a:pPr>
            <a:r>
              <a:rPr lang="hr-HR" sz="2000" i="1" dirty="0">
                <a:latin typeface="Calibri" panose="020F0502020204030204" pitchFamily="34" charset="0"/>
                <a:ea typeface="Times New Roman" panose="02020603050405020304" pitchFamily="18" charset="0"/>
                <a:cs typeface="Times New Roman" panose="02020603050405020304" pitchFamily="18" charset="0"/>
              </a:rPr>
              <a:t>B= Fiksna stopa (40 %)</a:t>
            </a:r>
          </a:p>
          <a:p>
            <a:pPr marL="114300" indent="0" algn="just">
              <a:spcAft>
                <a:spcPts val="0"/>
              </a:spcAft>
              <a:buNone/>
            </a:pPr>
            <a:r>
              <a:rPr lang="hr-HR" sz="2000" i="1" dirty="0">
                <a:latin typeface="Calibri" panose="020F0502020204030204" pitchFamily="34" charset="0"/>
                <a:ea typeface="Times New Roman" panose="02020603050405020304" pitchFamily="18" charset="0"/>
                <a:cs typeface="Times New Roman" panose="02020603050405020304" pitchFamily="18" charset="0"/>
              </a:rPr>
              <a:t>C= Ostali prihvatljivi troškovi projekta</a:t>
            </a:r>
          </a:p>
          <a:p>
            <a:pPr marL="114300" indent="0" algn="just">
              <a:spcAft>
                <a:spcPts val="0"/>
              </a:spcAft>
              <a:buNone/>
            </a:pPr>
            <a:endParaRPr lang="hr-HR" sz="900" i="1"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spcAft>
                <a:spcPts val="0"/>
              </a:spcAft>
              <a:buNone/>
            </a:pPr>
            <a:r>
              <a:rPr lang="hr-HR" sz="2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Tijekom provjera i odobravanja zahtjeva za nadoknadom sredstava neće se vršiti kontrola popratne dokumentacije za navedene ostale prihvatljive troškove projekta izračunate primjenom fiksne stope.</a:t>
            </a:r>
            <a:endParaRPr lang="hr-HR" sz="2200"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endParaRPr lang="hr-HR" sz="2200" u="sng" dirty="0">
              <a:effectLst>
                <a:outerShdw blurRad="38100" dist="38100" dir="2700000" algn="tl">
                  <a:srgbClr val="000000">
                    <a:alpha val="43137"/>
                  </a:srgbClr>
                </a:outerShdw>
              </a:effectLst>
            </a:endParaRPr>
          </a:p>
        </p:txBody>
      </p:sp>
      <p:sp>
        <p:nvSpPr>
          <p:cNvPr id="13" name="Rezervirano mjesto broja slajda 12">
            <a:extLst>
              <a:ext uri="{FF2B5EF4-FFF2-40B4-BE49-F238E27FC236}">
                <a16:creationId xmlns:a16="http://schemas.microsoft.com/office/drawing/2014/main" id="{E5469600-D9CB-4A6E-BEF5-089C8795F765}"/>
              </a:ext>
            </a:extLst>
          </p:cNvPr>
          <p:cNvSpPr>
            <a:spLocks noGrp="1"/>
          </p:cNvSpPr>
          <p:nvPr>
            <p:ph type="sldNum" sz="quarter" idx="12"/>
          </p:nvPr>
        </p:nvSpPr>
        <p:spPr/>
        <p:txBody>
          <a:bodyPr/>
          <a:lstStyle/>
          <a:p>
            <a:pPr>
              <a:defRPr/>
            </a:pPr>
            <a:fld id="{D4131CC9-1563-1E4A-B7DF-AD4D962400AD}" type="slidenum">
              <a:rPr lang="en-US" smtClean="0"/>
              <a:pPr>
                <a:defRPr/>
              </a:pPr>
              <a:t>40</a:t>
            </a:fld>
            <a:endParaRPr lang="en-US" dirty="0"/>
          </a:p>
        </p:txBody>
      </p:sp>
    </p:spTree>
    <p:extLst>
      <p:ext uri="{BB962C8B-B14F-4D97-AF65-F5344CB8AC3E}">
        <p14:creationId xmlns:p14="http://schemas.microsoft.com/office/powerpoint/2010/main" val="15162432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191"/>
            <a:ext cx="7923362" cy="1143000"/>
          </a:xfrm>
        </p:spPr>
        <p:txBody>
          <a:bodyPr/>
          <a:lstStyle/>
          <a:p>
            <a:r>
              <a:rPr lang="hr-HR" sz="3200" b="1" dirty="0">
                <a:effectLst>
                  <a:outerShdw blurRad="38100" dist="38100" dir="2700000" algn="tl">
                    <a:srgbClr val="000000">
                      <a:alpha val="43137"/>
                    </a:srgbClr>
                  </a:outerShdw>
                </a:effectLst>
              </a:rPr>
              <a:t>Financijski zahtjevi </a:t>
            </a:r>
            <a:endParaRPr lang="hr-HR" sz="3200" b="1" dirty="0"/>
          </a:p>
        </p:txBody>
      </p:sp>
      <p:sp>
        <p:nvSpPr>
          <p:cNvPr id="3" name="Content Placeholder 2"/>
          <p:cNvSpPr>
            <a:spLocks noGrp="1"/>
          </p:cNvSpPr>
          <p:nvPr>
            <p:ph sz="half" idx="1"/>
          </p:nvPr>
        </p:nvSpPr>
        <p:spPr>
          <a:xfrm>
            <a:off x="590843" y="920944"/>
            <a:ext cx="7789719" cy="5517735"/>
          </a:xfrm>
        </p:spPr>
        <p:txBody>
          <a:bodyPr/>
          <a:lstStyle/>
          <a:p>
            <a:pPr marL="0" indent="0" algn="just">
              <a:buNone/>
            </a:pPr>
            <a:r>
              <a:rPr lang="hr-HR" sz="2400" b="1" u="sng" dirty="0">
                <a:effectLst>
                  <a:outerShdw blurRad="38100" dist="38100" dir="2700000" algn="tl">
                    <a:srgbClr val="000000">
                      <a:alpha val="43137"/>
                    </a:srgbClr>
                  </a:outerShdw>
                </a:effectLst>
              </a:rPr>
              <a:t>2. OSTALI TROŠKOVI PROJEKTA (nastavak)</a:t>
            </a:r>
          </a:p>
          <a:p>
            <a:pPr marL="0" indent="0" algn="just">
              <a:buNone/>
            </a:pPr>
            <a:r>
              <a:rPr lang="hr-HR" sz="2000" b="1" dirty="0"/>
              <a:t>Svako smanjenje iznosa izravnih troškova osoblja</a:t>
            </a:r>
            <a:r>
              <a:rPr lang="hr-HR" sz="2000" dirty="0"/>
              <a:t> koje je je nadležno tijelo (PT2) na temelju provjere </a:t>
            </a:r>
            <a:r>
              <a:rPr lang="hr-HR" sz="2000" b="1" dirty="0"/>
              <a:t>tijekom provedbe projekta</a:t>
            </a:r>
            <a:r>
              <a:rPr lang="hr-HR" sz="2000" dirty="0"/>
              <a:t> proglasilo </a:t>
            </a:r>
            <a:r>
              <a:rPr lang="hr-HR" sz="2000" b="1" dirty="0"/>
              <a:t>neprihvatljivim</a:t>
            </a:r>
            <a:r>
              <a:rPr lang="hr-HR" sz="2000" dirty="0"/>
              <a:t>, </a:t>
            </a:r>
            <a:r>
              <a:rPr lang="hr-HR" sz="2000" b="1" dirty="0"/>
              <a:t>proporcionalno utječe i na iznos ostalih prihvatljivih troškova projekta </a:t>
            </a:r>
            <a:r>
              <a:rPr lang="hr-HR" sz="2000" dirty="0"/>
              <a:t>izračunatih primjenom fiksne stope.</a:t>
            </a:r>
          </a:p>
          <a:p>
            <a:pPr marL="0" indent="0" algn="just">
              <a:buNone/>
            </a:pPr>
            <a:endParaRPr lang="hr-HR" sz="2000" dirty="0"/>
          </a:p>
          <a:p>
            <a:pPr marL="0" indent="0" algn="just">
              <a:buNone/>
            </a:pPr>
            <a:r>
              <a:rPr lang="hr-HR" sz="2000" b="1" dirty="0"/>
              <a:t>Ukupno prihvatljivi troškovi projekta </a:t>
            </a:r>
            <a:r>
              <a:rPr lang="hr-HR" sz="2000" dirty="0"/>
              <a:t>se izračunavaju na sljedeći način:</a:t>
            </a:r>
          </a:p>
          <a:p>
            <a:pPr marL="0" indent="0" algn="just">
              <a:buNone/>
            </a:pPr>
            <a:endParaRPr lang="hr-HR" sz="1000" dirty="0"/>
          </a:p>
          <a:p>
            <a:pPr marL="0" indent="0" algn="just">
              <a:buNone/>
            </a:pPr>
            <a:r>
              <a:rPr lang="hr-HR" sz="2000" i="1" dirty="0"/>
              <a:t>			</a:t>
            </a:r>
            <a:r>
              <a:rPr lang="hr-HR" sz="2000" b="1" i="1" dirty="0"/>
              <a:t>Ukupno prihvatljivi troškovi projekta = A+C</a:t>
            </a:r>
          </a:p>
          <a:p>
            <a:pPr marL="0" indent="0" algn="just">
              <a:buNone/>
            </a:pPr>
            <a:endParaRPr lang="hr-HR" sz="1000" dirty="0"/>
          </a:p>
          <a:p>
            <a:pPr marL="0" indent="0" algn="just">
              <a:buNone/>
            </a:pPr>
            <a:r>
              <a:rPr lang="hr-HR" sz="2000" i="1" dirty="0"/>
              <a:t>A = Zbroj svih prihvatljivih izravnih troškova osoblja</a:t>
            </a:r>
          </a:p>
          <a:p>
            <a:pPr marL="0" indent="0" algn="just">
              <a:buNone/>
            </a:pPr>
            <a:r>
              <a:rPr lang="hr-HR" sz="2000" i="1" dirty="0"/>
              <a:t>C = Ostali prihvatljivi troškovi projekta</a:t>
            </a:r>
          </a:p>
          <a:p>
            <a:pPr marL="0" indent="0" algn="just">
              <a:buNone/>
            </a:pPr>
            <a:endParaRPr lang="hr-HR" sz="2000" i="1" dirty="0"/>
          </a:p>
          <a:p>
            <a:pPr marL="0" indent="0" algn="just">
              <a:buNone/>
            </a:pPr>
            <a:r>
              <a:rPr lang="hr-HR" sz="2000" dirty="0"/>
              <a:t>U slučaju da ostali prihvatljivi troškovi projekta projektnog prijedloga iznose više od iznosa ostalih prihvatljivih troškova projekta izračunatih primjenom fiksne stope, razliku snosi korisnik i ona se ne navodi u projektnom prijedlogu.</a:t>
            </a:r>
          </a:p>
          <a:p>
            <a:pPr marL="0" indent="0" algn="just">
              <a:buNone/>
            </a:pPr>
            <a:endParaRPr lang="hr-HR" sz="2000" dirty="0">
              <a:latin typeface="Myriad Pro Light SemiExt"/>
            </a:endParaRPr>
          </a:p>
        </p:txBody>
      </p:sp>
      <p:sp>
        <p:nvSpPr>
          <p:cNvPr id="13" name="Rezervirano mjesto broja slajda 12">
            <a:extLst>
              <a:ext uri="{FF2B5EF4-FFF2-40B4-BE49-F238E27FC236}">
                <a16:creationId xmlns:a16="http://schemas.microsoft.com/office/drawing/2014/main" id="{E5469600-D9CB-4A6E-BEF5-089C8795F765}"/>
              </a:ext>
            </a:extLst>
          </p:cNvPr>
          <p:cNvSpPr>
            <a:spLocks noGrp="1"/>
          </p:cNvSpPr>
          <p:nvPr>
            <p:ph type="sldNum" sz="quarter" idx="12"/>
          </p:nvPr>
        </p:nvSpPr>
        <p:spPr/>
        <p:txBody>
          <a:bodyPr/>
          <a:lstStyle/>
          <a:p>
            <a:pPr>
              <a:defRPr/>
            </a:pPr>
            <a:fld id="{D4131CC9-1563-1E4A-B7DF-AD4D962400AD}" type="slidenum">
              <a:rPr lang="en-US" smtClean="0"/>
              <a:pPr>
                <a:defRPr/>
              </a:pPr>
              <a:t>41</a:t>
            </a:fld>
            <a:endParaRPr lang="en-US" dirty="0"/>
          </a:p>
        </p:txBody>
      </p:sp>
    </p:spTree>
    <p:extLst>
      <p:ext uri="{BB962C8B-B14F-4D97-AF65-F5344CB8AC3E}">
        <p14:creationId xmlns:p14="http://schemas.microsoft.com/office/powerpoint/2010/main" val="3934988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95957" cy="1143000"/>
          </a:xfrm>
        </p:spPr>
        <p:txBody>
          <a:bodyPr/>
          <a:lstStyle/>
          <a:p>
            <a:r>
              <a:rPr lang="hr-HR" sz="3200" b="1" dirty="0">
                <a:effectLst>
                  <a:outerShdw blurRad="38100" dist="38100" dir="2700000" algn="tl">
                    <a:srgbClr val="000000">
                      <a:alpha val="43137"/>
                    </a:srgbClr>
                  </a:outerShdw>
                </a:effectLst>
                <a:latin typeface="+mn-lt"/>
              </a:rPr>
              <a:t>Financijski zahtjevi – </a:t>
            </a:r>
            <a:r>
              <a:rPr lang="hr-HR" sz="3200" b="1" dirty="0">
                <a:solidFill>
                  <a:srgbClr val="FF0000"/>
                </a:solidFill>
                <a:effectLst>
                  <a:outerShdw blurRad="38100" dist="38100" dir="2700000" algn="tl">
                    <a:srgbClr val="000000">
                      <a:alpha val="43137"/>
                    </a:srgbClr>
                  </a:outerShdw>
                </a:effectLst>
                <a:latin typeface="+mn-lt"/>
              </a:rPr>
              <a:t>mjerljivi ishodi</a:t>
            </a:r>
          </a:p>
        </p:txBody>
      </p:sp>
      <p:sp>
        <p:nvSpPr>
          <p:cNvPr id="3" name="Content Placeholder 2"/>
          <p:cNvSpPr>
            <a:spLocks noGrp="1"/>
          </p:cNvSpPr>
          <p:nvPr>
            <p:ph sz="half" idx="1"/>
          </p:nvPr>
        </p:nvSpPr>
        <p:spPr>
          <a:xfrm>
            <a:off x="590843" y="1319164"/>
            <a:ext cx="7789719" cy="5037186"/>
          </a:xfrm>
        </p:spPr>
        <p:txBody>
          <a:bodyPr/>
          <a:lstStyle/>
          <a:p>
            <a:pPr marL="0" indent="0" algn="just">
              <a:buNone/>
            </a:pPr>
            <a:endParaRPr lang="hr-HR" sz="1000" b="1" dirty="0">
              <a:latin typeface="Myriad Pro Light SemiExt"/>
            </a:endParaRPr>
          </a:p>
          <a:p>
            <a:pPr marL="0" indent="0" algn="just">
              <a:buNone/>
            </a:pPr>
            <a:endParaRPr lang="hr-HR" sz="2000" b="1" dirty="0">
              <a:latin typeface="Myriad Pro Light SemiExt"/>
            </a:endParaRPr>
          </a:p>
          <a:p>
            <a:pPr marL="457200" indent="-457200" algn="just">
              <a:buAutoNum type="arabicPeriod"/>
            </a:pPr>
            <a:endParaRPr lang="hr-HR" sz="2000" b="1" dirty="0">
              <a:latin typeface="Myriad Pro Light SemiExt"/>
            </a:endParaRPr>
          </a:p>
        </p:txBody>
      </p:sp>
      <p:sp>
        <p:nvSpPr>
          <p:cNvPr id="13" name="Rezervirano mjesto broja slajda 12">
            <a:extLst>
              <a:ext uri="{FF2B5EF4-FFF2-40B4-BE49-F238E27FC236}">
                <a16:creationId xmlns:a16="http://schemas.microsoft.com/office/drawing/2014/main" id="{E5469600-D9CB-4A6E-BEF5-089C8795F765}"/>
              </a:ext>
            </a:extLst>
          </p:cNvPr>
          <p:cNvSpPr>
            <a:spLocks noGrp="1"/>
          </p:cNvSpPr>
          <p:nvPr>
            <p:ph type="sldNum" sz="quarter" idx="12"/>
          </p:nvPr>
        </p:nvSpPr>
        <p:spPr/>
        <p:txBody>
          <a:bodyPr/>
          <a:lstStyle/>
          <a:p>
            <a:pPr>
              <a:defRPr/>
            </a:pPr>
            <a:fld id="{D4131CC9-1563-1E4A-B7DF-AD4D962400AD}" type="slidenum">
              <a:rPr lang="en-US" smtClean="0"/>
              <a:pPr>
                <a:defRPr/>
              </a:pPr>
              <a:t>42</a:t>
            </a:fld>
            <a:endParaRPr lang="en-US" dirty="0"/>
          </a:p>
        </p:txBody>
      </p:sp>
      <p:sp>
        <p:nvSpPr>
          <p:cNvPr id="5" name="Content Placeholder 2">
            <a:extLst>
              <a:ext uri="{FF2B5EF4-FFF2-40B4-BE49-F238E27FC236}">
                <a16:creationId xmlns:a16="http://schemas.microsoft.com/office/drawing/2014/main" id="{D64FD5FC-996C-434B-9FD6-590E9E0FC588}"/>
              </a:ext>
            </a:extLst>
          </p:cNvPr>
          <p:cNvSpPr txBox="1">
            <a:spLocks/>
          </p:cNvSpPr>
          <p:nvPr/>
        </p:nvSpPr>
        <p:spPr bwMode="auto">
          <a:xfrm>
            <a:off x="677140" y="1197243"/>
            <a:ext cx="7789719" cy="50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just">
              <a:lnSpc>
                <a:spcPct val="107000"/>
              </a:lnSpc>
              <a:spcAft>
                <a:spcPts val="800"/>
              </a:spcAft>
              <a:buNone/>
            </a:pPr>
            <a:r>
              <a:rPr lang="hr-HR" sz="2000" b="1" dirty="0">
                <a:solidFill>
                  <a:srgbClr val="FF0000"/>
                </a:solidFill>
                <a:ea typeface="+mn-lt"/>
                <a:cs typeface="+mn-lt"/>
              </a:rPr>
              <a:t>                                                         </a:t>
            </a:r>
            <a:r>
              <a:rPr lang="hr-HR" sz="2400" b="1" i="1" dirty="0">
                <a:solidFill>
                  <a:srgbClr val="FF0000"/>
                </a:solidFill>
                <a:ea typeface="+mn-lt"/>
                <a:cs typeface="+mn-lt"/>
              </a:rPr>
              <a:t>VAŽNO!!!</a:t>
            </a:r>
            <a:endParaRPr lang="hr-HR" sz="2400" i="1" dirty="0">
              <a:solidFill>
                <a:srgbClr val="FF0000"/>
              </a:solidFill>
            </a:endParaRPr>
          </a:p>
          <a:p>
            <a:pPr algn="just">
              <a:lnSpc>
                <a:spcPct val="107000"/>
              </a:lnSpc>
              <a:spcAft>
                <a:spcPts val="800"/>
              </a:spcAft>
              <a:buFont typeface="Wingdings" panose="05000000000000000000" pitchFamily="2" charset="2"/>
              <a:buChar char="Ø"/>
            </a:pPr>
            <a:r>
              <a:rPr lang="hr-HR" sz="2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Korisnik je dužan realno planirati i ostvariti planirane ciljane vrijednosti obaveznih mjerljivih ishoda, koji su navedeni i u Prilogu 4. Mjerljivi ishodi. </a:t>
            </a:r>
          </a:p>
          <a:p>
            <a:pPr algn="just">
              <a:lnSpc>
                <a:spcPct val="107000"/>
              </a:lnSpc>
              <a:spcAft>
                <a:spcPts val="800"/>
              </a:spcAft>
              <a:buFont typeface="Wingdings" panose="05000000000000000000" pitchFamily="2" charset="2"/>
              <a:buChar char="Ø"/>
            </a:pPr>
            <a:r>
              <a:rPr lang="hr-HR" sz="2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Ishodi su podijeljeni u pet kategorija (A-E), detaljno opisanih u tablici Prilog 4. Mjerljivi ishodi te Prijavitelj mora odabrati minimalno po jedan mjerljivi ishod iz kategorija A-D, dok se kategorija E odnosi na dodatne ishode koji nisu obavezni. </a:t>
            </a:r>
          </a:p>
          <a:p>
            <a:pPr algn="just">
              <a:lnSpc>
                <a:spcPct val="107000"/>
              </a:lnSpc>
              <a:spcAft>
                <a:spcPts val="800"/>
              </a:spcAft>
              <a:buFont typeface="Wingdings" panose="05000000000000000000" pitchFamily="2" charset="2"/>
              <a:buChar char="Ø"/>
            </a:pPr>
            <a:r>
              <a:rPr lang="hr-HR" sz="2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Prilikom podnošenja projektne prijave mjerljive ishode je potrebno realno kvantificirati, s obzirom da neostvarivanje ciljanih vrijednosti obveznih mjerljivih ishoda može imati za posljedicu financijske korekcije, sukladno točki 8.3. Posebnih uvjeta ugovora o dodjeli bespovratnih sredstava.</a:t>
            </a:r>
          </a:p>
        </p:txBody>
      </p:sp>
    </p:spTree>
    <p:extLst>
      <p:ext uri="{BB962C8B-B14F-4D97-AF65-F5344CB8AC3E}">
        <p14:creationId xmlns:p14="http://schemas.microsoft.com/office/powerpoint/2010/main" val="42480459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622"/>
            <a:ext cx="8229600" cy="1143000"/>
          </a:xfrm>
        </p:spPr>
        <p:txBody>
          <a:bodyPr/>
          <a:lstStyle/>
          <a:p>
            <a:r>
              <a:rPr lang="hr-HR" sz="3200" b="1" dirty="0">
                <a:effectLst>
                  <a:outerShdw blurRad="38100" dist="38100" dir="2700000" algn="tl">
                    <a:srgbClr val="000000">
                      <a:alpha val="43137"/>
                    </a:srgbClr>
                  </a:outerShdw>
                </a:effectLst>
                <a:latin typeface="+mn-lt"/>
              </a:rPr>
              <a:t>Financijski zahtjevi – </a:t>
            </a:r>
            <a:r>
              <a:rPr lang="hr-HR" sz="3200" b="1" dirty="0">
                <a:solidFill>
                  <a:srgbClr val="FF0000"/>
                </a:solidFill>
                <a:effectLst>
                  <a:outerShdw blurRad="38100" dist="38100" dir="2700000" algn="tl">
                    <a:srgbClr val="000000">
                      <a:alpha val="43137"/>
                    </a:srgbClr>
                  </a:outerShdw>
                </a:effectLst>
                <a:latin typeface="+mn-lt"/>
              </a:rPr>
              <a:t>mjerljivi ishodi</a:t>
            </a:r>
          </a:p>
        </p:txBody>
      </p:sp>
      <p:sp>
        <p:nvSpPr>
          <p:cNvPr id="3" name="Content Placeholder 2"/>
          <p:cNvSpPr>
            <a:spLocks noGrp="1"/>
          </p:cNvSpPr>
          <p:nvPr>
            <p:ph sz="half" idx="1"/>
          </p:nvPr>
        </p:nvSpPr>
        <p:spPr>
          <a:xfrm>
            <a:off x="590843" y="1319164"/>
            <a:ext cx="7789719" cy="5037186"/>
          </a:xfrm>
        </p:spPr>
        <p:txBody>
          <a:bodyPr/>
          <a:lstStyle/>
          <a:p>
            <a:pPr marL="0" indent="0" algn="just">
              <a:buNone/>
            </a:pPr>
            <a:endParaRPr lang="hr-HR" sz="1000" b="1" dirty="0">
              <a:latin typeface="Myriad Pro Light SemiExt"/>
            </a:endParaRPr>
          </a:p>
          <a:p>
            <a:pPr marL="0" indent="0" algn="just">
              <a:buNone/>
            </a:pPr>
            <a:endParaRPr lang="hr-HR" sz="2000" b="1" dirty="0">
              <a:latin typeface="Myriad Pro Light SemiExt"/>
            </a:endParaRPr>
          </a:p>
          <a:p>
            <a:pPr marL="457200" indent="-457200" algn="just">
              <a:buAutoNum type="arabicPeriod"/>
            </a:pPr>
            <a:endParaRPr lang="hr-HR" sz="2000" b="1" dirty="0">
              <a:latin typeface="Myriad Pro Light SemiExt"/>
            </a:endParaRPr>
          </a:p>
        </p:txBody>
      </p:sp>
      <p:sp>
        <p:nvSpPr>
          <p:cNvPr id="13" name="Rezervirano mjesto broja slajda 12">
            <a:extLst>
              <a:ext uri="{FF2B5EF4-FFF2-40B4-BE49-F238E27FC236}">
                <a16:creationId xmlns:a16="http://schemas.microsoft.com/office/drawing/2014/main" id="{E5469600-D9CB-4A6E-BEF5-089C8795F765}"/>
              </a:ext>
            </a:extLst>
          </p:cNvPr>
          <p:cNvSpPr>
            <a:spLocks noGrp="1"/>
          </p:cNvSpPr>
          <p:nvPr>
            <p:ph type="sldNum" sz="quarter" idx="12"/>
          </p:nvPr>
        </p:nvSpPr>
        <p:spPr/>
        <p:txBody>
          <a:bodyPr/>
          <a:lstStyle/>
          <a:p>
            <a:pPr>
              <a:defRPr/>
            </a:pPr>
            <a:fld id="{D4131CC9-1563-1E4A-B7DF-AD4D962400AD}" type="slidenum">
              <a:rPr lang="en-US" smtClean="0"/>
              <a:pPr>
                <a:defRPr/>
              </a:pPr>
              <a:t>43</a:t>
            </a:fld>
            <a:endParaRPr lang="en-US" dirty="0"/>
          </a:p>
        </p:txBody>
      </p:sp>
      <p:sp>
        <p:nvSpPr>
          <p:cNvPr id="5" name="Content Placeholder 2">
            <a:extLst>
              <a:ext uri="{FF2B5EF4-FFF2-40B4-BE49-F238E27FC236}">
                <a16:creationId xmlns:a16="http://schemas.microsoft.com/office/drawing/2014/main" id="{D64FD5FC-996C-434B-9FD6-590E9E0FC588}"/>
              </a:ext>
            </a:extLst>
          </p:cNvPr>
          <p:cNvSpPr txBox="1">
            <a:spLocks/>
          </p:cNvSpPr>
          <p:nvPr/>
        </p:nvSpPr>
        <p:spPr bwMode="auto">
          <a:xfrm>
            <a:off x="480872" y="1164152"/>
            <a:ext cx="8009659" cy="50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just">
              <a:lnSpc>
                <a:spcPct val="107000"/>
              </a:lnSpc>
              <a:spcAft>
                <a:spcPts val="800"/>
              </a:spcAft>
              <a:buNone/>
            </a:pPr>
            <a:r>
              <a:rPr lang="hr-HR" sz="20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Primjeri.</a:t>
            </a:r>
          </a:p>
        </p:txBody>
      </p:sp>
      <p:graphicFrame>
        <p:nvGraphicFramePr>
          <p:cNvPr id="4" name="Tablica 3">
            <a:extLst>
              <a:ext uri="{FF2B5EF4-FFF2-40B4-BE49-F238E27FC236}">
                <a16:creationId xmlns:a16="http://schemas.microsoft.com/office/drawing/2014/main" id="{A339BFC9-16AF-41B3-8EFC-7DD87F61DDCE}"/>
              </a:ext>
            </a:extLst>
          </p:cNvPr>
          <p:cNvGraphicFramePr>
            <a:graphicFrameLocks noGrp="1"/>
          </p:cNvGraphicFramePr>
          <p:nvPr>
            <p:extLst>
              <p:ext uri="{D42A27DB-BD31-4B8C-83A1-F6EECF244321}">
                <p14:modId xmlns:p14="http://schemas.microsoft.com/office/powerpoint/2010/main" val="3232829175"/>
              </p:ext>
            </p:extLst>
          </p:nvPr>
        </p:nvGraphicFramePr>
        <p:xfrm>
          <a:off x="370904" y="2453620"/>
          <a:ext cx="8009658" cy="1950759"/>
        </p:xfrm>
        <a:graphic>
          <a:graphicData uri="http://schemas.openxmlformats.org/drawingml/2006/table">
            <a:tbl>
              <a:tblPr firstRow="1" firstCol="1" bandRow="1">
                <a:tableStyleId>{5C22544A-7EE6-4342-B048-85BDC9FD1C3A}</a:tableStyleId>
              </a:tblPr>
              <a:tblGrid>
                <a:gridCol w="2952673">
                  <a:extLst>
                    <a:ext uri="{9D8B030D-6E8A-4147-A177-3AD203B41FA5}">
                      <a16:colId xmlns:a16="http://schemas.microsoft.com/office/drawing/2014/main" val="2970918149"/>
                    </a:ext>
                  </a:extLst>
                </a:gridCol>
                <a:gridCol w="1579709">
                  <a:extLst>
                    <a:ext uri="{9D8B030D-6E8A-4147-A177-3AD203B41FA5}">
                      <a16:colId xmlns:a16="http://schemas.microsoft.com/office/drawing/2014/main" val="744327454"/>
                    </a:ext>
                  </a:extLst>
                </a:gridCol>
                <a:gridCol w="1673371">
                  <a:extLst>
                    <a:ext uri="{9D8B030D-6E8A-4147-A177-3AD203B41FA5}">
                      <a16:colId xmlns:a16="http://schemas.microsoft.com/office/drawing/2014/main" val="1271168526"/>
                    </a:ext>
                  </a:extLst>
                </a:gridCol>
                <a:gridCol w="1803905">
                  <a:extLst>
                    <a:ext uri="{9D8B030D-6E8A-4147-A177-3AD203B41FA5}">
                      <a16:colId xmlns:a16="http://schemas.microsoft.com/office/drawing/2014/main" val="3774903329"/>
                    </a:ext>
                  </a:extLst>
                </a:gridCol>
              </a:tblGrid>
              <a:tr h="487720">
                <a:tc>
                  <a:txBody>
                    <a:bodyPr/>
                    <a:lstStyle/>
                    <a:p>
                      <a:pPr marL="0" algn="ctr" defTabSz="457200" rtl="0" eaLnBrk="1" latinLnBrk="0" hangingPunct="1">
                        <a:lnSpc>
                          <a:spcPct val="107000"/>
                        </a:lnSpc>
                        <a:spcAft>
                          <a:spcPts val="0"/>
                        </a:spcAft>
                      </a:pPr>
                      <a:r>
                        <a:rPr lang="hr-HR" sz="1400" b="1" kern="1200" dirty="0">
                          <a:solidFill>
                            <a:schemeClr val="tx1"/>
                          </a:solidFill>
                          <a:effectLst/>
                          <a:latin typeface="+mn-lt"/>
                          <a:ea typeface="+mn-ea"/>
                          <a:cs typeface="+mn-cs"/>
                        </a:rPr>
                        <a:t>Element</a:t>
                      </a:r>
                    </a:p>
                  </a:txBody>
                  <a:tcPr marL="68580" marR="68580" marT="0" marB="0" anchor="ctr">
                    <a:solidFill>
                      <a:schemeClr val="accent6">
                        <a:lumMod val="40000"/>
                        <a:lumOff val="60000"/>
                      </a:schemeClr>
                    </a:solidFill>
                  </a:tcPr>
                </a:tc>
                <a:tc>
                  <a:txBody>
                    <a:bodyPr/>
                    <a:lstStyle/>
                    <a:p>
                      <a:pPr marL="0" algn="ctr" defTabSz="457200" rtl="0" eaLnBrk="1" latinLnBrk="0" hangingPunct="1">
                        <a:lnSpc>
                          <a:spcPct val="107000"/>
                        </a:lnSpc>
                        <a:spcAft>
                          <a:spcPts val="0"/>
                        </a:spcAft>
                      </a:pPr>
                      <a:r>
                        <a:rPr lang="hr-HR" sz="1400" b="1" kern="1200" dirty="0">
                          <a:solidFill>
                            <a:schemeClr val="tx1"/>
                          </a:solidFill>
                          <a:effectLst/>
                          <a:latin typeface="+mn-lt"/>
                          <a:ea typeface="+mn-ea"/>
                          <a:cs typeface="+mn-cs"/>
                        </a:rPr>
                        <a:t>Aktivnost</a:t>
                      </a:r>
                    </a:p>
                  </a:txBody>
                  <a:tcPr marL="68580" marR="68580" marT="0" marB="0" anchor="ctr">
                    <a:solidFill>
                      <a:schemeClr val="accent6">
                        <a:lumMod val="40000"/>
                        <a:lumOff val="60000"/>
                      </a:schemeClr>
                    </a:solidFill>
                  </a:tcPr>
                </a:tc>
                <a:tc>
                  <a:txBody>
                    <a:bodyPr/>
                    <a:lstStyle/>
                    <a:p>
                      <a:pPr marL="0" algn="ctr" defTabSz="457200" rtl="0" eaLnBrk="1" latinLnBrk="0" hangingPunct="1">
                        <a:lnSpc>
                          <a:spcPct val="107000"/>
                        </a:lnSpc>
                        <a:spcAft>
                          <a:spcPts val="0"/>
                        </a:spcAft>
                      </a:pPr>
                      <a:r>
                        <a:rPr lang="hr-HR" sz="1400" b="1" kern="1200" dirty="0">
                          <a:solidFill>
                            <a:schemeClr val="tx1"/>
                          </a:solidFill>
                          <a:effectLst/>
                          <a:latin typeface="+mn-lt"/>
                          <a:ea typeface="+mn-ea"/>
                          <a:cs typeface="+mn-cs"/>
                        </a:rPr>
                        <a:t>Mjerljivi ishod</a:t>
                      </a:r>
                    </a:p>
                  </a:txBody>
                  <a:tcPr marL="68580" marR="68580" marT="0" marB="0" anchor="ctr">
                    <a:solidFill>
                      <a:schemeClr val="accent6">
                        <a:lumMod val="40000"/>
                        <a:lumOff val="60000"/>
                      </a:schemeClr>
                    </a:solidFill>
                  </a:tcPr>
                </a:tc>
                <a:tc>
                  <a:txBody>
                    <a:bodyPr/>
                    <a:lstStyle/>
                    <a:p>
                      <a:pPr algn="ctr">
                        <a:lnSpc>
                          <a:spcPct val="107000"/>
                        </a:lnSpc>
                        <a:spcAft>
                          <a:spcPts val="0"/>
                        </a:spcAft>
                      </a:pPr>
                      <a:r>
                        <a:rPr lang="hr-H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Dokazi postignuća</a:t>
                      </a:r>
                    </a:p>
                  </a:txBody>
                  <a:tcPr marL="68580" marR="68580" marT="0" marB="0" anchor="ctr">
                    <a:solidFill>
                      <a:schemeClr val="accent6">
                        <a:lumMod val="40000"/>
                        <a:lumOff val="60000"/>
                      </a:schemeClr>
                    </a:solidFill>
                  </a:tcPr>
                </a:tc>
                <a:extLst>
                  <a:ext uri="{0D108BD9-81ED-4DB2-BD59-A6C34878D82A}">
                    <a16:rowId xmlns:a16="http://schemas.microsoft.com/office/drawing/2014/main" val="3820326596"/>
                  </a:ext>
                </a:extLst>
              </a:tr>
              <a:tr h="1463039">
                <a:tc>
                  <a:txBody>
                    <a:bodyPr/>
                    <a:lstStyle/>
                    <a:p>
                      <a:pPr marL="0" algn="ctr" defTabSz="457200" rtl="0" eaLnBrk="1" latinLnBrk="0" hangingPunct="1">
                        <a:lnSpc>
                          <a:spcPct val="107000"/>
                        </a:lnSpc>
                        <a:spcAft>
                          <a:spcPts val="0"/>
                        </a:spcAft>
                      </a:pPr>
                      <a:r>
                        <a:rPr lang="en-GB" sz="1400" b="1" kern="1200" dirty="0">
                          <a:solidFill>
                            <a:schemeClr val="tx1"/>
                          </a:solidFill>
                          <a:effectLst/>
                          <a:latin typeface="+mn-lt"/>
                          <a:ea typeface="+mn-ea"/>
                          <a:cs typeface="+mn-cs"/>
                        </a:rPr>
                        <a:t>2. Aktivnosti </a:t>
                      </a:r>
                      <a:r>
                        <a:rPr lang="en-GB" sz="1400" b="1" kern="1200" dirty="0" err="1">
                          <a:solidFill>
                            <a:schemeClr val="tx1"/>
                          </a:solidFill>
                          <a:effectLst/>
                          <a:latin typeface="+mn-lt"/>
                          <a:ea typeface="+mn-ea"/>
                          <a:cs typeface="+mn-cs"/>
                        </a:rPr>
                        <a:t>vezane</a:t>
                      </a:r>
                      <a:r>
                        <a:rPr lang="en-GB" sz="1400" b="1" kern="1200" dirty="0">
                          <a:solidFill>
                            <a:schemeClr val="tx1"/>
                          </a:solidFill>
                          <a:effectLst/>
                          <a:latin typeface="+mn-lt"/>
                          <a:ea typeface="+mn-ea"/>
                          <a:cs typeface="+mn-cs"/>
                        </a:rPr>
                        <a:t> uz </a:t>
                      </a:r>
                      <a:r>
                        <a:rPr lang="en-GB" sz="1400" b="1" kern="1200" dirty="0" err="1">
                          <a:solidFill>
                            <a:schemeClr val="tx1"/>
                          </a:solidFill>
                          <a:effectLst/>
                          <a:latin typeface="+mn-lt"/>
                          <a:ea typeface="+mn-ea"/>
                          <a:cs typeface="+mn-cs"/>
                        </a:rPr>
                        <a:t>smanjenje</a:t>
                      </a:r>
                      <a:r>
                        <a:rPr lang="en-GB" sz="1400" b="1" kern="1200" dirty="0">
                          <a:solidFill>
                            <a:schemeClr val="tx1"/>
                          </a:solidFill>
                          <a:effectLst/>
                          <a:latin typeface="+mn-lt"/>
                          <a:ea typeface="+mn-ea"/>
                          <a:cs typeface="+mn-cs"/>
                        </a:rPr>
                        <a:t> </a:t>
                      </a:r>
                      <a:r>
                        <a:rPr lang="en-GB" sz="1400" b="1" kern="1200" dirty="0" err="1">
                          <a:solidFill>
                            <a:schemeClr val="tx1"/>
                          </a:solidFill>
                          <a:effectLst/>
                          <a:latin typeface="+mn-lt"/>
                          <a:ea typeface="+mn-ea"/>
                          <a:cs typeface="+mn-cs"/>
                        </a:rPr>
                        <a:t>broja</a:t>
                      </a:r>
                      <a:r>
                        <a:rPr lang="en-GB" sz="1400" b="1" kern="1200" dirty="0">
                          <a:solidFill>
                            <a:schemeClr val="tx1"/>
                          </a:solidFill>
                          <a:effectLst/>
                          <a:latin typeface="+mn-lt"/>
                          <a:ea typeface="+mn-ea"/>
                          <a:cs typeface="+mn-cs"/>
                        </a:rPr>
                        <a:t> </a:t>
                      </a:r>
                      <a:r>
                        <a:rPr lang="en-GB" sz="1400" b="1" kern="1200" dirty="0" err="1">
                          <a:solidFill>
                            <a:schemeClr val="tx1"/>
                          </a:solidFill>
                          <a:effectLst/>
                          <a:latin typeface="+mn-lt"/>
                          <a:ea typeface="+mn-ea"/>
                          <a:cs typeface="+mn-cs"/>
                        </a:rPr>
                        <a:t>korisnika</a:t>
                      </a:r>
                      <a:r>
                        <a:rPr lang="en-GB" sz="1400" b="1" kern="1200" dirty="0">
                          <a:solidFill>
                            <a:schemeClr val="tx1"/>
                          </a:solidFill>
                          <a:effectLst/>
                          <a:latin typeface="+mn-lt"/>
                          <a:ea typeface="+mn-ea"/>
                          <a:cs typeface="+mn-cs"/>
                        </a:rPr>
                        <a:t> </a:t>
                      </a:r>
                      <a:r>
                        <a:rPr lang="en-GB" sz="1400" b="1" kern="1200" dirty="0" err="1">
                          <a:solidFill>
                            <a:schemeClr val="tx1"/>
                          </a:solidFill>
                          <a:effectLst/>
                          <a:latin typeface="+mn-lt"/>
                          <a:ea typeface="+mn-ea"/>
                          <a:cs typeface="+mn-cs"/>
                        </a:rPr>
                        <a:t>usluge</a:t>
                      </a:r>
                      <a:r>
                        <a:rPr lang="en-GB" sz="1400" b="1" kern="1200" dirty="0">
                          <a:solidFill>
                            <a:schemeClr val="tx1"/>
                          </a:solidFill>
                          <a:effectLst/>
                          <a:latin typeface="+mn-lt"/>
                          <a:ea typeface="+mn-ea"/>
                          <a:cs typeface="+mn-cs"/>
                        </a:rPr>
                        <a:t> </a:t>
                      </a:r>
                      <a:r>
                        <a:rPr lang="en-GB" sz="1400" b="1" kern="1200" dirty="0" err="1">
                          <a:solidFill>
                            <a:schemeClr val="tx1"/>
                          </a:solidFill>
                          <a:effectLst/>
                          <a:latin typeface="+mn-lt"/>
                          <a:ea typeface="+mn-ea"/>
                          <a:cs typeface="+mn-cs"/>
                        </a:rPr>
                        <a:t>smještaja</a:t>
                      </a:r>
                      <a:r>
                        <a:rPr lang="en-GB" sz="1400" b="1" kern="1200" dirty="0">
                          <a:solidFill>
                            <a:schemeClr val="tx1"/>
                          </a:solidFill>
                          <a:effectLst/>
                          <a:latin typeface="+mn-lt"/>
                          <a:ea typeface="+mn-ea"/>
                          <a:cs typeface="+mn-cs"/>
                        </a:rPr>
                        <a:t> kao </a:t>
                      </a:r>
                      <a:r>
                        <a:rPr lang="en-GB" sz="1400" b="1" kern="1200" dirty="0" err="1">
                          <a:solidFill>
                            <a:schemeClr val="tx1"/>
                          </a:solidFill>
                          <a:effectLst/>
                          <a:latin typeface="+mn-lt"/>
                          <a:ea typeface="+mn-ea"/>
                          <a:cs typeface="+mn-cs"/>
                        </a:rPr>
                        <a:t>institucijskog</a:t>
                      </a:r>
                      <a:r>
                        <a:rPr lang="en-GB" sz="1400" b="1" kern="1200" dirty="0">
                          <a:solidFill>
                            <a:schemeClr val="tx1"/>
                          </a:solidFill>
                          <a:effectLst/>
                          <a:latin typeface="+mn-lt"/>
                          <a:ea typeface="+mn-ea"/>
                          <a:cs typeface="+mn-cs"/>
                        </a:rPr>
                        <a:t> </a:t>
                      </a:r>
                      <a:r>
                        <a:rPr lang="en-GB" sz="1400" b="1" kern="1200" dirty="0" err="1">
                          <a:solidFill>
                            <a:schemeClr val="tx1"/>
                          </a:solidFill>
                          <a:effectLst/>
                          <a:latin typeface="+mn-lt"/>
                          <a:ea typeface="+mn-ea"/>
                          <a:cs typeface="+mn-cs"/>
                        </a:rPr>
                        <a:t>oblika</a:t>
                      </a:r>
                      <a:r>
                        <a:rPr lang="en-GB" sz="1400" b="1" kern="1200" dirty="0">
                          <a:solidFill>
                            <a:schemeClr val="tx1"/>
                          </a:solidFill>
                          <a:effectLst/>
                          <a:latin typeface="+mn-lt"/>
                          <a:ea typeface="+mn-ea"/>
                          <a:cs typeface="+mn-cs"/>
                        </a:rPr>
                        <a:t> </a:t>
                      </a:r>
                      <a:r>
                        <a:rPr lang="en-GB" sz="1400" b="1" kern="1200" dirty="0" err="1">
                          <a:solidFill>
                            <a:schemeClr val="tx1"/>
                          </a:solidFill>
                          <a:effectLst/>
                          <a:latin typeface="+mn-lt"/>
                          <a:ea typeface="+mn-ea"/>
                          <a:cs typeface="+mn-cs"/>
                        </a:rPr>
                        <a:t>skrbi</a:t>
                      </a:r>
                      <a:r>
                        <a:rPr lang="en-GB" sz="1400" b="1" kern="1200" dirty="0">
                          <a:solidFill>
                            <a:schemeClr val="tx1"/>
                          </a:solidFill>
                          <a:effectLst/>
                          <a:latin typeface="+mn-lt"/>
                          <a:ea typeface="+mn-ea"/>
                          <a:cs typeface="+mn-cs"/>
                        </a:rPr>
                        <a:t> </a:t>
                      </a:r>
                      <a:r>
                        <a:rPr lang="en-GB" sz="1400" b="1" kern="1200" dirty="0" err="1">
                          <a:solidFill>
                            <a:schemeClr val="tx1"/>
                          </a:solidFill>
                          <a:effectLst/>
                          <a:latin typeface="+mn-lt"/>
                          <a:ea typeface="+mn-ea"/>
                          <a:cs typeface="+mn-cs"/>
                        </a:rPr>
                        <a:t>izvan</a:t>
                      </a:r>
                      <a:r>
                        <a:rPr lang="en-GB" sz="1400" b="1" kern="1200" dirty="0">
                          <a:solidFill>
                            <a:schemeClr val="tx1"/>
                          </a:solidFill>
                          <a:effectLst/>
                          <a:latin typeface="+mn-lt"/>
                          <a:ea typeface="+mn-ea"/>
                          <a:cs typeface="+mn-cs"/>
                        </a:rPr>
                        <a:t> </a:t>
                      </a:r>
                      <a:r>
                        <a:rPr lang="en-GB" sz="1400" b="1" kern="1200" dirty="0" err="1">
                          <a:solidFill>
                            <a:schemeClr val="tx1"/>
                          </a:solidFill>
                          <a:effectLst/>
                          <a:latin typeface="+mn-lt"/>
                          <a:ea typeface="+mn-ea"/>
                          <a:cs typeface="+mn-cs"/>
                        </a:rPr>
                        <a:t>vlastite</a:t>
                      </a:r>
                      <a:r>
                        <a:rPr lang="en-GB" sz="1400" b="1" kern="1200" dirty="0">
                          <a:solidFill>
                            <a:schemeClr val="tx1"/>
                          </a:solidFill>
                          <a:effectLst/>
                          <a:latin typeface="+mn-lt"/>
                          <a:ea typeface="+mn-ea"/>
                          <a:cs typeface="+mn-cs"/>
                        </a:rPr>
                        <a:t> </a:t>
                      </a:r>
                      <a:r>
                        <a:rPr lang="en-GB" sz="1400" b="1" kern="1200" dirty="0" err="1">
                          <a:solidFill>
                            <a:schemeClr val="tx1"/>
                          </a:solidFill>
                          <a:effectLst/>
                          <a:latin typeface="+mn-lt"/>
                          <a:ea typeface="+mn-ea"/>
                          <a:cs typeface="+mn-cs"/>
                        </a:rPr>
                        <a:t>obitelji</a:t>
                      </a:r>
                      <a:r>
                        <a:rPr lang="en-GB" sz="1400" b="1" kern="1200" dirty="0">
                          <a:solidFill>
                            <a:schemeClr val="tx1"/>
                          </a:solidFill>
                          <a:effectLst/>
                          <a:latin typeface="+mn-lt"/>
                          <a:ea typeface="+mn-ea"/>
                          <a:cs typeface="+mn-cs"/>
                        </a:rPr>
                        <a:t> te </a:t>
                      </a:r>
                      <a:r>
                        <a:rPr lang="en-GB" sz="1400" b="1" kern="1200" dirty="0" err="1">
                          <a:solidFill>
                            <a:schemeClr val="tx1"/>
                          </a:solidFill>
                          <a:effectLst/>
                          <a:latin typeface="+mn-lt"/>
                          <a:ea typeface="+mn-ea"/>
                          <a:cs typeface="+mn-cs"/>
                        </a:rPr>
                        <a:t>unaprjeđenje</a:t>
                      </a:r>
                      <a:r>
                        <a:rPr lang="en-GB" sz="1400" b="1" kern="1200" dirty="0">
                          <a:solidFill>
                            <a:schemeClr val="tx1"/>
                          </a:solidFill>
                          <a:effectLst/>
                          <a:latin typeface="+mn-lt"/>
                          <a:ea typeface="+mn-ea"/>
                          <a:cs typeface="+mn-cs"/>
                        </a:rPr>
                        <a:t> </a:t>
                      </a:r>
                      <a:r>
                        <a:rPr lang="en-GB" sz="1400" b="1" kern="1200" dirty="0" err="1">
                          <a:solidFill>
                            <a:schemeClr val="tx1"/>
                          </a:solidFill>
                          <a:effectLst/>
                          <a:latin typeface="+mn-lt"/>
                          <a:ea typeface="+mn-ea"/>
                          <a:cs typeface="+mn-cs"/>
                        </a:rPr>
                        <a:t>kvalitete</a:t>
                      </a:r>
                      <a:r>
                        <a:rPr lang="en-GB" sz="1400" b="1" kern="1200" dirty="0">
                          <a:solidFill>
                            <a:schemeClr val="tx1"/>
                          </a:solidFill>
                          <a:effectLst/>
                          <a:latin typeface="+mn-lt"/>
                          <a:ea typeface="+mn-ea"/>
                          <a:cs typeface="+mn-cs"/>
                        </a:rPr>
                        <a:t> i/ili </a:t>
                      </a:r>
                      <a:r>
                        <a:rPr lang="en-GB" sz="1400" b="1" kern="1200" dirty="0" err="1">
                          <a:solidFill>
                            <a:schemeClr val="tx1"/>
                          </a:solidFill>
                          <a:effectLst/>
                          <a:latin typeface="+mn-lt"/>
                          <a:ea typeface="+mn-ea"/>
                          <a:cs typeface="+mn-cs"/>
                        </a:rPr>
                        <a:t>razvoj</a:t>
                      </a:r>
                      <a:r>
                        <a:rPr lang="en-GB" sz="1400" b="1" kern="1200" dirty="0">
                          <a:solidFill>
                            <a:schemeClr val="tx1"/>
                          </a:solidFill>
                          <a:effectLst/>
                          <a:latin typeface="+mn-lt"/>
                          <a:ea typeface="+mn-ea"/>
                          <a:cs typeface="+mn-cs"/>
                        </a:rPr>
                        <a:t>/</a:t>
                      </a:r>
                      <a:r>
                        <a:rPr lang="en-GB" sz="1400" b="1" kern="1200" dirty="0" err="1">
                          <a:solidFill>
                            <a:schemeClr val="tx1"/>
                          </a:solidFill>
                          <a:effectLst/>
                          <a:latin typeface="+mn-lt"/>
                          <a:ea typeface="+mn-ea"/>
                          <a:cs typeface="+mn-cs"/>
                        </a:rPr>
                        <a:t>širenje</a:t>
                      </a:r>
                      <a:r>
                        <a:rPr lang="en-GB" sz="1400" b="1" kern="1200" dirty="0">
                          <a:solidFill>
                            <a:schemeClr val="tx1"/>
                          </a:solidFill>
                          <a:effectLst/>
                          <a:latin typeface="+mn-lt"/>
                          <a:ea typeface="+mn-ea"/>
                          <a:cs typeface="+mn-cs"/>
                        </a:rPr>
                        <a:t> </a:t>
                      </a:r>
                      <a:r>
                        <a:rPr lang="en-GB" sz="1400" b="1" kern="1200" dirty="0" err="1">
                          <a:solidFill>
                            <a:schemeClr val="tx1"/>
                          </a:solidFill>
                          <a:effectLst/>
                          <a:latin typeface="+mn-lt"/>
                          <a:ea typeface="+mn-ea"/>
                          <a:cs typeface="+mn-cs"/>
                        </a:rPr>
                        <a:t>izvaninstitucijskih</a:t>
                      </a:r>
                      <a:r>
                        <a:rPr lang="en-GB" sz="1400" b="1" kern="1200" dirty="0">
                          <a:solidFill>
                            <a:schemeClr val="tx1"/>
                          </a:solidFill>
                          <a:effectLst/>
                          <a:latin typeface="+mn-lt"/>
                          <a:ea typeface="+mn-ea"/>
                          <a:cs typeface="+mn-cs"/>
                        </a:rPr>
                        <a:t> </a:t>
                      </a:r>
                      <a:r>
                        <a:rPr lang="en-GB" sz="1400" b="1" kern="1200" dirty="0" err="1">
                          <a:solidFill>
                            <a:schemeClr val="tx1"/>
                          </a:solidFill>
                          <a:effectLst/>
                          <a:latin typeface="+mn-lt"/>
                          <a:ea typeface="+mn-ea"/>
                          <a:cs typeface="+mn-cs"/>
                        </a:rPr>
                        <a:t>socijalnih</a:t>
                      </a:r>
                      <a:r>
                        <a:rPr lang="en-GB" sz="1400" b="1" kern="1200" dirty="0">
                          <a:solidFill>
                            <a:schemeClr val="tx1"/>
                          </a:solidFill>
                          <a:effectLst/>
                          <a:latin typeface="+mn-lt"/>
                          <a:ea typeface="+mn-ea"/>
                          <a:cs typeface="+mn-cs"/>
                        </a:rPr>
                        <a:t> </a:t>
                      </a:r>
                      <a:r>
                        <a:rPr lang="en-GB" sz="1400" b="1" kern="1200" dirty="0" err="1">
                          <a:solidFill>
                            <a:schemeClr val="tx1"/>
                          </a:solidFill>
                          <a:effectLst/>
                          <a:latin typeface="+mn-lt"/>
                          <a:ea typeface="+mn-ea"/>
                          <a:cs typeface="+mn-cs"/>
                        </a:rPr>
                        <a:t>usluga</a:t>
                      </a:r>
                      <a:endParaRPr lang="hr-HR" sz="1400" b="1" kern="1200" dirty="0">
                        <a:solidFill>
                          <a:schemeClr val="tx1"/>
                        </a:solidFill>
                        <a:effectLst/>
                        <a:latin typeface="+mn-lt"/>
                        <a:ea typeface="+mn-ea"/>
                        <a:cs typeface="+mn-cs"/>
                      </a:endParaRPr>
                    </a:p>
                  </a:txBody>
                  <a:tcPr marL="68580" marR="68580" marT="0" marB="0" anchor="ctr">
                    <a:solidFill>
                      <a:schemeClr val="accent6">
                        <a:lumMod val="40000"/>
                        <a:lumOff val="60000"/>
                      </a:schemeClr>
                    </a:solidFill>
                  </a:tcPr>
                </a:tc>
                <a:tc>
                  <a:txBody>
                    <a:bodyPr/>
                    <a:lstStyle/>
                    <a:p>
                      <a:pPr marL="0" algn="ctr" defTabSz="457200" rtl="0" eaLnBrk="1" latinLnBrk="0" hangingPunct="1">
                        <a:lnSpc>
                          <a:spcPct val="107000"/>
                        </a:lnSpc>
                        <a:spcAft>
                          <a:spcPts val="0"/>
                        </a:spcAft>
                      </a:pPr>
                      <a:r>
                        <a:rPr lang="hr-HR" sz="1400" b="1" kern="1200" dirty="0">
                          <a:solidFill>
                            <a:schemeClr val="tx1"/>
                          </a:solidFill>
                          <a:effectLst/>
                          <a:latin typeface="+mn-lt"/>
                          <a:ea typeface="+mn-ea"/>
                          <a:cs typeface="+mn-cs"/>
                        </a:rPr>
                        <a:t>Organiziranje i pružanje usluge obiteljske medijacije</a:t>
                      </a:r>
                    </a:p>
                  </a:txBody>
                  <a:tcPr marL="68580" marR="68580" marT="0" marB="0" anchor="ctr">
                    <a:solidFill>
                      <a:schemeClr val="accent6">
                        <a:lumMod val="40000"/>
                        <a:lumOff val="60000"/>
                      </a:schemeClr>
                    </a:solidFill>
                  </a:tcPr>
                </a:tc>
                <a:tc>
                  <a:txBody>
                    <a:bodyPr/>
                    <a:lstStyle/>
                    <a:p>
                      <a:pPr marL="0" algn="ctr" defTabSz="457200" rtl="0" eaLnBrk="1" latinLnBrk="0" hangingPunct="1">
                        <a:lnSpc>
                          <a:spcPct val="107000"/>
                        </a:lnSpc>
                        <a:spcAft>
                          <a:spcPts val="0"/>
                        </a:spcAft>
                      </a:pPr>
                      <a:r>
                        <a:rPr lang="en-GB" sz="1400" b="1" kern="1200" dirty="0">
                          <a:solidFill>
                            <a:schemeClr val="tx1"/>
                          </a:solidFill>
                          <a:effectLst/>
                          <a:latin typeface="+mn-lt"/>
                          <a:ea typeface="+mn-ea"/>
                          <a:cs typeface="+mn-cs"/>
                        </a:rPr>
                        <a:t>D1. </a:t>
                      </a:r>
                      <a:r>
                        <a:rPr lang="en-GB" sz="1400" b="1" kern="1200" dirty="0" err="1">
                          <a:solidFill>
                            <a:schemeClr val="tx1"/>
                          </a:solidFill>
                          <a:effectLst/>
                          <a:latin typeface="+mn-lt"/>
                          <a:ea typeface="+mn-ea"/>
                          <a:cs typeface="+mn-cs"/>
                        </a:rPr>
                        <a:t>Provedena</a:t>
                      </a:r>
                      <a:r>
                        <a:rPr lang="en-GB" sz="1400" b="1" kern="1200" dirty="0">
                          <a:solidFill>
                            <a:schemeClr val="tx1"/>
                          </a:solidFill>
                          <a:effectLst/>
                          <a:latin typeface="+mn-lt"/>
                          <a:ea typeface="+mn-ea"/>
                          <a:cs typeface="+mn-cs"/>
                        </a:rPr>
                        <a:t> </a:t>
                      </a:r>
                      <a:r>
                        <a:rPr lang="en-GB" sz="1400" b="1" kern="1200" dirty="0" err="1">
                          <a:solidFill>
                            <a:schemeClr val="tx1"/>
                          </a:solidFill>
                          <a:effectLst/>
                          <a:latin typeface="+mn-lt"/>
                          <a:ea typeface="+mn-ea"/>
                          <a:cs typeface="+mn-cs"/>
                        </a:rPr>
                        <a:t>usluga</a:t>
                      </a:r>
                      <a:r>
                        <a:rPr lang="en-GB" sz="1400" b="1" kern="1200" dirty="0">
                          <a:solidFill>
                            <a:schemeClr val="tx1"/>
                          </a:solidFill>
                          <a:effectLst/>
                          <a:latin typeface="+mn-lt"/>
                          <a:ea typeface="+mn-ea"/>
                          <a:cs typeface="+mn-cs"/>
                        </a:rPr>
                        <a:t> </a:t>
                      </a:r>
                      <a:r>
                        <a:rPr lang="en-GB" sz="1400" b="1" kern="1200" dirty="0" err="1">
                          <a:solidFill>
                            <a:schemeClr val="tx1"/>
                          </a:solidFill>
                          <a:effectLst/>
                          <a:latin typeface="+mn-lt"/>
                          <a:ea typeface="+mn-ea"/>
                          <a:cs typeface="+mn-cs"/>
                        </a:rPr>
                        <a:t>obiteljske</a:t>
                      </a:r>
                      <a:r>
                        <a:rPr lang="en-GB" sz="1400" b="1" kern="1200" dirty="0">
                          <a:solidFill>
                            <a:schemeClr val="tx1"/>
                          </a:solidFill>
                          <a:effectLst/>
                          <a:latin typeface="+mn-lt"/>
                          <a:ea typeface="+mn-ea"/>
                          <a:cs typeface="+mn-cs"/>
                        </a:rPr>
                        <a:t> </a:t>
                      </a:r>
                      <a:r>
                        <a:rPr lang="en-GB" sz="1400" b="1" kern="1200" dirty="0" err="1">
                          <a:solidFill>
                            <a:schemeClr val="tx1"/>
                          </a:solidFill>
                          <a:effectLst/>
                          <a:latin typeface="+mn-lt"/>
                          <a:ea typeface="+mn-ea"/>
                          <a:cs typeface="+mn-cs"/>
                        </a:rPr>
                        <a:t>medijacije</a:t>
                      </a:r>
                      <a:endParaRPr lang="hr-HR" sz="1400" b="1" kern="1200" dirty="0">
                        <a:solidFill>
                          <a:schemeClr val="tx1"/>
                        </a:solidFill>
                        <a:effectLst/>
                        <a:latin typeface="+mn-lt"/>
                        <a:ea typeface="+mn-ea"/>
                        <a:cs typeface="+mn-cs"/>
                      </a:endParaRPr>
                    </a:p>
                  </a:txBody>
                  <a:tcPr marL="68580" marR="68580" marT="0" marB="0" anchor="ctr">
                    <a:solidFill>
                      <a:schemeClr val="accent6">
                        <a:lumMod val="40000"/>
                        <a:lumOff val="60000"/>
                      </a:schemeClr>
                    </a:solidFill>
                  </a:tcPr>
                </a:tc>
                <a:tc>
                  <a:txBody>
                    <a:bodyPr/>
                    <a:lstStyle/>
                    <a:p>
                      <a:pPr algn="ctr">
                        <a:lnSpc>
                          <a:spcPct val="107000"/>
                        </a:lnSpc>
                        <a:spcAft>
                          <a:spcPts val="0"/>
                        </a:spcAft>
                      </a:pPr>
                      <a:r>
                        <a:rPr lang="en-GB" sz="1400" b="1" dirty="0" err="1">
                          <a:solidFill>
                            <a:schemeClr val="tx1"/>
                          </a:solidFill>
                          <a:effectLst/>
                        </a:rPr>
                        <a:t>popis</a:t>
                      </a:r>
                      <a:r>
                        <a:rPr lang="en-GB" sz="1400" b="1" dirty="0">
                          <a:solidFill>
                            <a:schemeClr val="tx1"/>
                          </a:solidFill>
                          <a:effectLst/>
                        </a:rPr>
                        <a:t> </a:t>
                      </a:r>
                      <a:r>
                        <a:rPr lang="en-GB" sz="1400" b="1" dirty="0" err="1">
                          <a:solidFill>
                            <a:schemeClr val="tx1"/>
                          </a:solidFill>
                          <a:effectLst/>
                        </a:rPr>
                        <a:t>korisnika</a:t>
                      </a:r>
                      <a:r>
                        <a:rPr lang="en-GB" sz="1400" b="1" dirty="0">
                          <a:solidFill>
                            <a:schemeClr val="tx1"/>
                          </a:solidFill>
                          <a:effectLst/>
                        </a:rPr>
                        <a:t> </a:t>
                      </a:r>
                      <a:r>
                        <a:rPr lang="en-GB" sz="1400" b="1" dirty="0" err="1">
                          <a:solidFill>
                            <a:schemeClr val="tx1"/>
                          </a:solidFill>
                          <a:effectLst/>
                        </a:rPr>
                        <a:t>socijalne</a:t>
                      </a:r>
                      <a:r>
                        <a:rPr lang="en-GB" sz="1400" b="1" dirty="0">
                          <a:solidFill>
                            <a:schemeClr val="tx1"/>
                          </a:solidFill>
                          <a:effectLst/>
                        </a:rPr>
                        <a:t> </a:t>
                      </a:r>
                      <a:r>
                        <a:rPr lang="en-GB" sz="1400" b="1" dirty="0" err="1">
                          <a:solidFill>
                            <a:schemeClr val="tx1"/>
                          </a:solidFill>
                          <a:effectLst/>
                        </a:rPr>
                        <a:t>usluge</a:t>
                      </a:r>
                      <a:r>
                        <a:rPr lang="en-GB" sz="1400" b="1" dirty="0">
                          <a:solidFill>
                            <a:schemeClr val="tx1"/>
                          </a:solidFill>
                          <a:effectLst/>
                        </a:rPr>
                        <a:t> ili programa</a:t>
                      </a:r>
                      <a:endParaRPr lang="hr-H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extLst>
                  <a:ext uri="{0D108BD9-81ED-4DB2-BD59-A6C34878D82A}">
                    <a16:rowId xmlns:a16="http://schemas.microsoft.com/office/drawing/2014/main" val="125258560"/>
                  </a:ext>
                </a:extLst>
              </a:tr>
            </a:tbl>
          </a:graphicData>
        </a:graphic>
      </p:graphicFrame>
      <p:sp>
        <p:nvSpPr>
          <p:cNvPr id="9" name="TekstniOkvir 8">
            <a:extLst>
              <a:ext uri="{FF2B5EF4-FFF2-40B4-BE49-F238E27FC236}">
                <a16:creationId xmlns:a16="http://schemas.microsoft.com/office/drawing/2014/main" id="{B538FDCB-F713-4120-8253-4166F12FC3D4}"/>
              </a:ext>
            </a:extLst>
          </p:cNvPr>
          <p:cNvSpPr txBox="1"/>
          <p:nvPr/>
        </p:nvSpPr>
        <p:spPr>
          <a:xfrm>
            <a:off x="394574" y="1949023"/>
            <a:ext cx="3243529" cy="375552"/>
          </a:xfrm>
          <a:prstGeom prst="rect">
            <a:avLst/>
          </a:prstGeom>
          <a:noFill/>
        </p:spPr>
        <p:txBody>
          <a:bodyPr wrap="square" rtlCol="0">
            <a:spAutoFit/>
          </a:bodyPr>
          <a:lstStyle/>
          <a:p>
            <a:pPr marL="0" indent="0" algn="just">
              <a:lnSpc>
                <a:spcPct val="107000"/>
              </a:lnSpc>
              <a:spcAft>
                <a:spcPts val="800"/>
              </a:spcAft>
              <a:buNone/>
            </a:pPr>
            <a:r>
              <a:rPr lang="hr-HR" b="1" dirty="0">
                <a:latin typeface="Calibri" panose="020F0502020204030204" pitchFamily="34" charset="0"/>
                <a:ea typeface="Times New Roman" panose="02020603050405020304" pitchFamily="18" charset="0"/>
                <a:cs typeface="Times New Roman" panose="02020603050405020304" pitchFamily="18" charset="0"/>
              </a:rPr>
              <a:t>Komponenta 1 – obavezni ishod</a:t>
            </a:r>
          </a:p>
        </p:txBody>
      </p:sp>
    </p:spTree>
    <p:extLst>
      <p:ext uri="{BB962C8B-B14F-4D97-AF65-F5344CB8AC3E}">
        <p14:creationId xmlns:p14="http://schemas.microsoft.com/office/powerpoint/2010/main" val="23719449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622"/>
            <a:ext cx="8229600" cy="1143000"/>
          </a:xfrm>
        </p:spPr>
        <p:txBody>
          <a:bodyPr/>
          <a:lstStyle/>
          <a:p>
            <a:r>
              <a:rPr lang="hr-HR" sz="3200" b="1" dirty="0">
                <a:effectLst>
                  <a:outerShdw blurRad="38100" dist="38100" dir="2700000" algn="tl">
                    <a:srgbClr val="000000">
                      <a:alpha val="43137"/>
                    </a:srgbClr>
                  </a:outerShdw>
                </a:effectLst>
                <a:latin typeface="+mn-lt"/>
              </a:rPr>
              <a:t>Financijski zahtjevi – mjerljivi ishodi</a:t>
            </a:r>
          </a:p>
        </p:txBody>
      </p:sp>
      <p:sp>
        <p:nvSpPr>
          <p:cNvPr id="3" name="Content Placeholder 2"/>
          <p:cNvSpPr>
            <a:spLocks noGrp="1"/>
          </p:cNvSpPr>
          <p:nvPr>
            <p:ph sz="half" idx="1"/>
          </p:nvPr>
        </p:nvSpPr>
        <p:spPr>
          <a:xfrm>
            <a:off x="590843" y="1319164"/>
            <a:ext cx="7789719" cy="5037186"/>
          </a:xfrm>
        </p:spPr>
        <p:txBody>
          <a:bodyPr/>
          <a:lstStyle/>
          <a:p>
            <a:pPr marL="0" indent="0" algn="just">
              <a:buNone/>
            </a:pPr>
            <a:endParaRPr lang="hr-HR" sz="1000" b="1" dirty="0">
              <a:latin typeface="Myriad Pro Light SemiExt"/>
            </a:endParaRPr>
          </a:p>
          <a:p>
            <a:pPr marL="0" indent="0" algn="just">
              <a:buNone/>
            </a:pPr>
            <a:endParaRPr lang="hr-HR" sz="2000" b="1" dirty="0">
              <a:latin typeface="Myriad Pro Light SemiExt"/>
            </a:endParaRPr>
          </a:p>
          <a:p>
            <a:pPr marL="457200" indent="-457200" algn="just">
              <a:buAutoNum type="arabicPeriod"/>
            </a:pPr>
            <a:endParaRPr lang="hr-HR" sz="2000" b="1" dirty="0">
              <a:latin typeface="Myriad Pro Light SemiExt"/>
            </a:endParaRPr>
          </a:p>
        </p:txBody>
      </p:sp>
      <p:sp>
        <p:nvSpPr>
          <p:cNvPr id="13" name="Rezervirano mjesto broja slajda 12">
            <a:extLst>
              <a:ext uri="{FF2B5EF4-FFF2-40B4-BE49-F238E27FC236}">
                <a16:creationId xmlns:a16="http://schemas.microsoft.com/office/drawing/2014/main" id="{E5469600-D9CB-4A6E-BEF5-089C8795F765}"/>
              </a:ext>
            </a:extLst>
          </p:cNvPr>
          <p:cNvSpPr>
            <a:spLocks noGrp="1"/>
          </p:cNvSpPr>
          <p:nvPr>
            <p:ph type="sldNum" sz="quarter" idx="12"/>
          </p:nvPr>
        </p:nvSpPr>
        <p:spPr/>
        <p:txBody>
          <a:bodyPr/>
          <a:lstStyle/>
          <a:p>
            <a:pPr>
              <a:defRPr/>
            </a:pPr>
            <a:fld id="{D4131CC9-1563-1E4A-B7DF-AD4D962400AD}" type="slidenum">
              <a:rPr lang="en-US" smtClean="0"/>
              <a:pPr>
                <a:defRPr/>
              </a:pPr>
              <a:t>44</a:t>
            </a:fld>
            <a:endParaRPr lang="en-US" dirty="0"/>
          </a:p>
        </p:txBody>
      </p:sp>
      <p:sp>
        <p:nvSpPr>
          <p:cNvPr id="5" name="Content Placeholder 2">
            <a:extLst>
              <a:ext uri="{FF2B5EF4-FFF2-40B4-BE49-F238E27FC236}">
                <a16:creationId xmlns:a16="http://schemas.microsoft.com/office/drawing/2014/main" id="{D64FD5FC-996C-434B-9FD6-590E9E0FC588}"/>
              </a:ext>
            </a:extLst>
          </p:cNvPr>
          <p:cNvSpPr txBox="1">
            <a:spLocks/>
          </p:cNvSpPr>
          <p:nvPr/>
        </p:nvSpPr>
        <p:spPr bwMode="auto">
          <a:xfrm>
            <a:off x="457200" y="1319164"/>
            <a:ext cx="8009659" cy="50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just">
              <a:lnSpc>
                <a:spcPct val="107000"/>
              </a:lnSpc>
              <a:spcAft>
                <a:spcPts val="800"/>
              </a:spcAft>
              <a:buNone/>
            </a:pPr>
            <a:r>
              <a:rPr lang="hr-HR" sz="20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Primjeri.</a:t>
            </a:r>
          </a:p>
        </p:txBody>
      </p:sp>
      <p:graphicFrame>
        <p:nvGraphicFramePr>
          <p:cNvPr id="7" name="Tablica 6">
            <a:extLst>
              <a:ext uri="{FF2B5EF4-FFF2-40B4-BE49-F238E27FC236}">
                <a16:creationId xmlns:a16="http://schemas.microsoft.com/office/drawing/2014/main" id="{20BFFB4F-F3E6-4581-9463-80CBAE677DB5}"/>
              </a:ext>
            </a:extLst>
          </p:cNvPr>
          <p:cNvGraphicFramePr>
            <a:graphicFrameLocks noGrp="1"/>
          </p:cNvGraphicFramePr>
          <p:nvPr>
            <p:extLst>
              <p:ext uri="{D42A27DB-BD31-4B8C-83A1-F6EECF244321}">
                <p14:modId xmlns:p14="http://schemas.microsoft.com/office/powerpoint/2010/main" val="3790901902"/>
              </p:ext>
            </p:extLst>
          </p:nvPr>
        </p:nvGraphicFramePr>
        <p:xfrm>
          <a:off x="457201" y="2885288"/>
          <a:ext cx="8009658" cy="2898393"/>
        </p:xfrm>
        <a:graphic>
          <a:graphicData uri="http://schemas.openxmlformats.org/drawingml/2006/table">
            <a:tbl>
              <a:tblPr firstRow="1" firstCol="1" bandRow="1">
                <a:tableStyleId>{5C22544A-7EE6-4342-B048-85BDC9FD1C3A}</a:tableStyleId>
              </a:tblPr>
              <a:tblGrid>
                <a:gridCol w="2562212">
                  <a:extLst>
                    <a:ext uri="{9D8B030D-6E8A-4147-A177-3AD203B41FA5}">
                      <a16:colId xmlns:a16="http://schemas.microsoft.com/office/drawing/2014/main" val="2970918149"/>
                    </a:ext>
                  </a:extLst>
                </a:gridCol>
                <a:gridCol w="1970170">
                  <a:extLst>
                    <a:ext uri="{9D8B030D-6E8A-4147-A177-3AD203B41FA5}">
                      <a16:colId xmlns:a16="http://schemas.microsoft.com/office/drawing/2014/main" val="744327454"/>
                    </a:ext>
                  </a:extLst>
                </a:gridCol>
                <a:gridCol w="1814039">
                  <a:extLst>
                    <a:ext uri="{9D8B030D-6E8A-4147-A177-3AD203B41FA5}">
                      <a16:colId xmlns:a16="http://schemas.microsoft.com/office/drawing/2014/main" val="1271168526"/>
                    </a:ext>
                  </a:extLst>
                </a:gridCol>
                <a:gridCol w="1663237">
                  <a:extLst>
                    <a:ext uri="{9D8B030D-6E8A-4147-A177-3AD203B41FA5}">
                      <a16:colId xmlns:a16="http://schemas.microsoft.com/office/drawing/2014/main" val="3774903329"/>
                    </a:ext>
                  </a:extLst>
                </a:gridCol>
              </a:tblGrid>
              <a:tr h="625664">
                <a:tc>
                  <a:txBody>
                    <a:bodyPr/>
                    <a:lstStyle/>
                    <a:p>
                      <a:pPr marL="0" algn="ctr" defTabSz="457200" rtl="0" eaLnBrk="1" latinLnBrk="0" hangingPunct="1">
                        <a:lnSpc>
                          <a:spcPct val="107000"/>
                        </a:lnSpc>
                        <a:spcAft>
                          <a:spcPts val="0"/>
                        </a:spcAft>
                      </a:pPr>
                      <a:r>
                        <a:rPr lang="hr-HR" sz="1400" b="1" kern="1200" dirty="0">
                          <a:solidFill>
                            <a:schemeClr val="tx1"/>
                          </a:solidFill>
                          <a:effectLst/>
                          <a:latin typeface="+mn-lt"/>
                          <a:ea typeface="+mn-ea"/>
                          <a:cs typeface="+mn-cs"/>
                        </a:rPr>
                        <a:t>Element</a:t>
                      </a:r>
                    </a:p>
                  </a:txBody>
                  <a:tcPr marL="68580" marR="68580" marT="0" marB="0" anchor="ctr">
                    <a:solidFill>
                      <a:schemeClr val="accent6">
                        <a:lumMod val="40000"/>
                        <a:lumOff val="60000"/>
                      </a:schemeClr>
                    </a:solidFill>
                  </a:tcPr>
                </a:tc>
                <a:tc>
                  <a:txBody>
                    <a:bodyPr/>
                    <a:lstStyle/>
                    <a:p>
                      <a:pPr marL="0" algn="ctr" defTabSz="457200" rtl="0" eaLnBrk="1" latinLnBrk="0" hangingPunct="1">
                        <a:lnSpc>
                          <a:spcPct val="107000"/>
                        </a:lnSpc>
                        <a:spcAft>
                          <a:spcPts val="0"/>
                        </a:spcAft>
                      </a:pPr>
                      <a:r>
                        <a:rPr lang="hr-HR" sz="1400" b="1" kern="1200" dirty="0">
                          <a:solidFill>
                            <a:schemeClr val="tx1"/>
                          </a:solidFill>
                          <a:effectLst/>
                          <a:latin typeface="+mn-lt"/>
                          <a:ea typeface="+mn-ea"/>
                          <a:cs typeface="+mn-cs"/>
                        </a:rPr>
                        <a:t>Aktivnost</a:t>
                      </a:r>
                    </a:p>
                  </a:txBody>
                  <a:tcPr marL="68580" marR="68580" marT="0" marB="0" anchor="ctr">
                    <a:solidFill>
                      <a:schemeClr val="accent6">
                        <a:lumMod val="40000"/>
                        <a:lumOff val="60000"/>
                      </a:schemeClr>
                    </a:solidFill>
                  </a:tcPr>
                </a:tc>
                <a:tc>
                  <a:txBody>
                    <a:bodyPr/>
                    <a:lstStyle/>
                    <a:p>
                      <a:pPr marL="0" algn="ctr" defTabSz="457200" rtl="0" eaLnBrk="1" latinLnBrk="0" hangingPunct="1">
                        <a:lnSpc>
                          <a:spcPct val="107000"/>
                        </a:lnSpc>
                        <a:spcAft>
                          <a:spcPts val="0"/>
                        </a:spcAft>
                      </a:pPr>
                      <a:r>
                        <a:rPr lang="hr-HR" sz="1400" b="1" kern="1200" dirty="0">
                          <a:solidFill>
                            <a:schemeClr val="tx1"/>
                          </a:solidFill>
                          <a:effectLst/>
                          <a:latin typeface="+mn-lt"/>
                          <a:ea typeface="+mn-ea"/>
                          <a:cs typeface="+mn-cs"/>
                        </a:rPr>
                        <a:t>Mjerljivi ishod</a:t>
                      </a:r>
                    </a:p>
                  </a:txBody>
                  <a:tcPr marL="68580" marR="68580" marT="0" marB="0" anchor="ctr">
                    <a:solidFill>
                      <a:schemeClr val="accent6">
                        <a:lumMod val="40000"/>
                        <a:lumOff val="60000"/>
                      </a:schemeClr>
                    </a:solidFill>
                  </a:tcPr>
                </a:tc>
                <a:tc>
                  <a:txBody>
                    <a:bodyPr/>
                    <a:lstStyle/>
                    <a:p>
                      <a:pPr algn="ctr">
                        <a:lnSpc>
                          <a:spcPct val="107000"/>
                        </a:lnSpc>
                        <a:spcAft>
                          <a:spcPts val="0"/>
                        </a:spcAft>
                      </a:pPr>
                      <a:r>
                        <a:rPr lang="hr-H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Dokazi postignuća</a:t>
                      </a:r>
                    </a:p>
                  </a:txBody>
                  <a:tcPr marL="68580" marR="68580" marT="0" marB="0" anchor="ctr">
                    <a:solidFill>
                      <a:schemeClr val="accent6">
                        <a:lumMod val="40000"/>
                        <a:lumOff val="60000"/>
                      </a:schemeClr>
                    </a:solidFill>
                  </a:tcPr>
                </a:tc>
                <a:extLst>
                  <a:ext uri="{0D108BD9-81ED-4DB2-BD59-A6C34878D82A}">
                    <a16:rowId xmlns:a16="http://schemas.microsoft.com/office/drawing/2014/main" val="2239104482"/>
                  </a:ext>
                </a:extLst>
              </a:tr>
              <a:tr h="1463039">
                <a:tc>
                  <a:txBody>
                    <a:bodyPr/>
                    <a:lstStyle/>
                    <a:p>
                      <a:pPr marL="0" algn="ctr" defTabSz="457200" rtl="0" eaLnBrk="1" latinLnBrk="0" hangingPunct="1">
                        <a:lnSpc>
                          <a:spcPct val="107000"/>
                        </a:lnSpc>
                        <a:spcAft>
                          <a:spcPts val="0"/>
                        </a:spcAft>
                      </a:pPr>
                      <a:r>
                        <a:rPr lang="hr-HR" sz="1400" b="1" kern="1200" dirty="0">
                          <a:solidFill>
                            <a:schemeClr val="tx1"/>
                          </a:solidFill>
                          <a:effectLst/>
                          <a:latin typeface="+mn-lt"/>
                          <a:ea typeface="+mn-ea"/>
                          <a:cs typeface="+mn-cs"/>
                        </a:rPr>
                        <a:t>4. Aktivnosti vezane uz podizanje svijesti javnosti o važnosti procesa </a:t>
                      </a:r>
                      <a:r>
                        <a:rPr lang="hr-HR" sz="1400" b="1" kern="1200" dirty="0" err="1">
                          <a:solidFill>
                            <a:schemeClr val="tx1"/>
                          </a:solidFill>
                          <a:effectLst/>
                          <a:latin typeface="+mn-lt"/>
                          <a:ea typeface="+mn-ea"/>
                          <a:cs typeface="+mn-cs"/>
                        </a:rPr>
                        <a:t>deinstitucionalizacije</a:t>
                      </a:r>
                      <a:r>
                        <a:rPr lang="hr-HR" sz="1400" b="1" kern="1200" dirty="0">
                          <a:solidFill>
                            <a:schemeClr val="tx1"/>
                          </a:solidFill>
                          <a:effectLst/>
                          <a:latin typeface="+mn-lt"/>
                          <a:ea typeface="+mn-ea"/>
                          <a:cs typeface="+mn-cs"/>
                        </a:rPr>
                        <a:t> i prava ranjivih skupina s naglaskom na pravo na život u zajednici</a:t>
                      </a:r>
                    </a:p>
                  </a:txBody>
                  <a:tcPr marL="68580" marR="68580" marT="0" marB="0" anchor="ctr">
                    <a:solidFill>
                      <a:schemeClr val="accent6">
                        <a:lumMod val="40000"/>
                        <a:lumOff val="60000"/>
                      </a:schemeClr>
                    </a:solidFill>
                  </a:tcPr>
                </a:tc>
                <a:tc>
                  <a:txBody>
                    <a:bodyPr/>
                    <a:lstStyle/>
                    <a:p>
                      <a:pPr marL="0" algn="ctr" defTabSz="457200" rtl="0" eaLnBrk="1" latinLnBrk="0" hangingPunct="1">
                        <a:lnSpc>
                          <a:spcPct val="107000"/>
                        </a:lnSpc>
                        <a:spcAft>
                          <a:spcPts val="0"/>
                        </a:spcAft>
                      </a:pPr>
                      <a:r>
                        <a:rPr lang="hr-HR" sz="1400" b="1" kern="1200" dirty="0">
                          <a:solidFill>
                            <a:schemeClr val="tx1"/>
                          </a:solidFill>
                          <a:effectLst/>
                          <a:latin typeface="+mn-lt"/>
                          <a:ea typeface="+mn-ea"/>
                          <a:cs typeface="+mn-cs"/>
                        </a:rPr>
                        <a:t>Organiziranje i provedba konferencija, okruglih stolova, javnih rasprava, edukativnih radionica i sl. s ciljem promocije procesa </a:t>
                      </a:r>
                      <a:r>
                        <a:rPr lang="hr-HR" sz="1400" b="1" kern="1200" dirty="0" err="1">
                          <a:solidFill>
                            <a:schemeClr val="tx1"/>
                          </a:solidFill>
                          <a:effectLst/>
                          <a:latin typeface="+mn-lt"/>
                          <a:ea typeface="+mn-ea"/>
                          <a:cs typeface="+mn-cs"/>
                        </a:rPr>
                        <a:t>deinstitucionalizacije</a:t>
                      </a:r>
                      <a:r>
                        <a:rPr lang="hr-HR" sz="1400" b="1" kern="1200" dirty="0">
                          <a:solidFill>
                            <a:schemeClr val="tx1"/>
                          </a:solidFill>
                          <a:effectLst/>
                          <a:latin typeface="+mn-lt"/>
                          <a:ea typeface="+mn-ea"/>
                          <a:cs typeface="+mn-cs"/>
                        </a:rPr>
                        <a:t>, socijalnih usluga, te prava pripadnika ciljanih skupina</a:t>
                      </a:r>
                    </a:p>
                  </a:txBody>
                  <a:tcPr marL="68580" marR="68580" marT="0" marB="0" anchor="ctr">
                    <a:solidFill>
                      <a:schemeClr val="accent6">
                        <a:lumMod val="40000"/>
                        <a:lumOff val="60000"/>
                      </a:schemeClr>
                    </a:solidFill>
                  </a:tcPr>
                </a:tc>
                <a:tc>
                  <a:txBody>
                    <a:bodyPr/>
                    <a:lstStyle/>
                    <a:p>
                      <a:pPr marL="0" algn="ctr" defTabSz="457200" rtl="0" eaLnBrk="1" latinLnBrk="0" hangingPunct="1">
                        <a:lnSpc>
                          <a:spcPct val="107000"/>
                        </a:lnSpc>
                        <a:spcAft>
                          <a:spcPts val="0"/>
                        </a:spcAft>
                      </a:pPr>
                      <a:r>
                        <a:rPr lang="hr-HR" sz="1400" b="1" kern="1200" dirty="0">
                          <a:solidFill>
                            <a:schemeClr val="tx1"/>
                          </a:solidFill>
                          <a:effectLst/>
                          <a:latin typeface="+mn-lt"/>
                          <a:ea typeface="+mn-ea"/>
                          <a:cs typeface="+mn-cs"/>
                        </a:rPr>
                        <a:t>C1. Održane konferencije, okrugli stolovi, javnih rasprave, edukativne radionice i sl. s ciljem promocije procesa </a:t>
                      </a:r>
                      <a:r>
                        <a:rPr lang="hr-HR" sz="1400" b="1" kern="1200" dirty="0" err="1">
                          <a:solidFill>
                            <a:schemeClr val="tx1"/>
                          </a:solidFill>
                          <a:effectLst/>
                          <a:latin typeface="+mn-lt"/>
                          <a:ea typeface="+mn-ea"/>
                          <a:cs typeface="+mn-cs"/>
                        </a:rPr>
                        <a:t>deinstitucionalizacije</a:t>
                      </a:r>
                      <a:r>
                        <a:rPr lang="hr-HR" sz="1400" b="1" kern="1200" dirty="0">
                          <a:solidFill>
                            <a:schemeClr val="tx1"/>
                          </a:solidFill>
                          <a:effectLst/>
                          <a:latin typeface="+mn-lt"/>
                          <a:ea typeface="+mn-ea"/>
                          <a:cs typeface="+mn-cs"/>
                        </a:rPr>
                        <a:t>, socijalnih usluga, te prava pripadnika ciljanih skupina</a:t>
                      </a:r>
                    </a:p>
                  </a:txBody>
                  <a:tcPr marL="68580" marR="68580" marT="0" marB="0" anchor="ctr">
                    <a:solidFill>
                      <a:schemeClr val="accent6">
                        <a:lumMod val="40000"/>
                        <a:lumOff val="60000"/>
                      </a:schemeClr>
                    </a:solidFill>
                  </a:tcPr>
                </a:tc>
                <a:tc>
                  <a:txBody>
                    <a:bodyPr/>
                    <a:lstStyle/>
                    <a:p>
                      <a:pPr algn="ctr">
                        <a:lnSpc>
                          <a:spcPct val="107000"/>
                        </a:lnSpc>
                        <a:spcAft>
                          <a:spcPts val="0"/>
                        </a:spcAft>
                      </a:pPr>
                      <a:r>
                        <a:rPr lang="hr-H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program rada/izvještaj</a:t>
                      </a:r>
                    </a:p>
                  </a:txBody>
                  <a:tcPr marL="68580" marR="68580" marT="0" marB="0" anchor="ctr">
                    <a:solidFill>
                      <a:schemeClr val="accent6">
                        <a:lumMod val="40000"/>
                        <a:lumOff val="60000"/>
                      </a:schemeClr>
                    </a:solidFill>
                  </a:tcPr>
                </a:tc>
                <a:extLst>
                  <a:ext uri="{0D108BD9-81ED-4DB2-BD59-A6C34878D82A}">
                    <a16:rowId xmlns:a16="http://schemas.microsoft.com/office/drawing/2014/main" val="125258560"/>
                  </a:ext>
                </a:extLst>
              </a:tr>
            </a:tbl>
          </a:graphicData>
        </a:graphic>
      </p:graphicFrame>
      <p:sp>
        <p:nvSpPr>
          <p:cNvPr id="6" name="TekstniOkvir 5">
            <a:extLst>
              <a:ext uri="{FF2B5EF4-FFF2-40B4-BE49-F238E27FC236}">
                <a16:creationId xmlns:a16="http://schemas.microsoft.com/office/drawing/2014/main" id="{64AE44C7-571B-4994-B92B-0692282889C1}"/>
              </a:ext>
            </a:extLst>
          </p:cNvPr>
          <p:cNvSpPr txBox="1"/>
          <p:nvPr/>
        </p:nvSpPr>
        <p:spPr>
          <a:xfrm>
            <a:off x="399036" y="2332387"/>
            <a:ext cx="3243529" cy="375552"/>
          </a:xfrm>
          <a:prstGeom prst="rect">
            <a:avLst/>
          </a:prstGeom>
          <a:noFill/>
        </p:spPr>
        <p:txBody>
          <a:bodyPr wrap="square" rtlCol="0">
            <a:spAutoFit/>
          </a:bodyPr>
          <a:lstStyle/>
          <a:p>
            <a:pPr marL="0" indent="0" algn="just">
              <a:lnSpc>
                <a:spcPct val="107000"/>
              </a:lnSpc>
              <a:spcAft>
                <a:spcPts val="800"/>
              </a:spcAft>
              <a:buNone/>
            </a:pPr>
            <a:r>
              <a:rPr lang="hr-HR" b="1" dirty="0">
                <a:latin typeface="Calibri" panose="020F0502020204030204" pitchFamily="34" charset="0"/>
                <a:ea typeface="Times New Roman" panose="02020603050405020304" pitchFamily="18" charset="0"/>
                <a:cs typeface="Times New Roman" panose="02020603050405020304" pitchFamily="18" charset="0"/>
              </a:rPr>
              <a:t>Komponenta 2 – obavezni ishod</a:t>
            </a:r>
          </a:p>
        </p:txBody>
      </p:sp>
    </p:spTree>
    <p:extLst>
      <p:ext uri="{BB962C8B-B14F-4D97-AF65-F5344CB8AC3E}">
        <p14:creationId xmlns:p14="http://schemas.microsoft.com/office/powerpoint/2010/main" val="8884566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02" y="0"/>
            <a:ext cx="8229600" cy="1143000"/>
          </a:xfrm>
        </p:spPr>
        <p:txBody>
          <a:bodyPr/>
          <a:lstStyle/>
          <a:p>
            <a:r>
              <a:rPr lang="hr-HR" sz="3200" b="1" dirty="0">
                <a:effectLst>
                  <a:outerShdw blurRad="38100" dist="38100" dir="2700000" algn="tl">
                    <a:srgbClr val="000000">
                      <a:alpha val="43137"/>
                    </a:srgbClr>
                  </a:outerShdw>
                </a:effectLst>
                <a:latin typeface="+mn-lt"/>
              </a:rPr>
              <a:t>Financijski zahtjevi - neprihvatljivi izdaci</a:t>
            </a:r>
          </a:p>
        </p:txBody>
      </p:sp>
      <p:sp>
        <p:nvSpPr>
          <p:cNvPr id="3" name="Content Placeholder 2"/>
          <p:cNvSpPr>
            <a:spLocks noGrp="1"/>
          </p:cNvSpPr>
          <p:nvPr>
            <p:ph sz="half" idx="1"/>
          </p:nvPr>
        </p:nvSpPr>
        <p:spPr>
          <a:xfrm>
            <a:off x="590843" y="1319164"/>
            <a:ext cx="7789719" cy="5037186"/>
          </a:xfrm>
        </p:spPr>
        <p:txBody>
          <a:bodyPr/>
          <a:lstStyle/>
          <a:p>
            <a:pPr marL="0" indent="0" algn="just">
              <a:buNone/>
            </a:pPr>
            <a:endParaRPr lang="hr-HR" sz="1000" b="1" dirty="0">
              <a:latin typeface="Myriad Pro Light SemiExt"/>
            </a:endParaRPr>
          </a:p>
          <a:p>
            <a:pPr marL="0" indent="0" algn="just">
              <a:buNone/>
            </a:pPr>
            <a:endParaRPr lang="hr-HR" sz="2000" b="1" dirty="0">
              <a:latin typeface="Myriad Pro Light SemiExt"/>
            </a:endParaRPr>
          </a:p>
          <a:p>
            <a:pPr marL="457200" indent="-457200" algn="just">
              <a:buAutoNum type="arabicPeriod"/>
            </a:pPr>
            <a:endParaRPr lang="hr-HR" sz="2000" b="1" dirty="0">
              <a:latin typeface="Myriad Pro Light SemiExt"/>
            </a:endParaRPr>
          </a:p>
        </p:txBody>
      </p:sp>
      <p:sp>
        <p:nvSpPr>
          <p:cNvPr id="13" name="Rezervirano mjesto broja slajda 12">
            <a:extLst>
              <a:ext uri="{FF2B5EF4-FFF2-40B4-BE49-F238E27FC236}">
                <a16:creationId xmlns:a16="http://schemas.microsoft.com/office/drawing/2014/main" id="{E5469600-D9CB-4A6E-BEF5-089C8795F765}"/>
              </a:ext>
            </a:extLst>
          </p:cNvPr>
          <p:cNvSpPr>
            <a:spLocks noGrp="1"/>
          </p:cNvSpPr>
          <p:nvPr>
            <p:ph type="sldNum" sz="quarter" idx="12"/>
          </p:nvPr>
        </p:nvSpPr>
        <p:spPr/>
        <p:txBody>
          <a:bodyPr/>
          <a:lstStyle/>
          <a:p>
            <a:pPr>
              <a:defRPr/>
            </a:pPr>
            <a:fld id="{D4131CC9-1563-1E4A-B7DF-AD4D962400AD}" type="slidenum">
              <a:rPr lang="en-US" smtClean="0"/>
              <a:pPr>
                <a:defRPr/>
              </a:pPr>
              <a:t>45</a:t>
            </a:fld>
            <a:endParaRPr lang="en-US" dirty="0"/>
          </a:p>
        </p:txBody>
      </p:sp>
      <p:sp>
        <p:nvSpPr>
          <p:cNvPr id="5" name="Content Placeholder 2">
            <a:extLst>
              <a:ext uri="{FF2B5EF4-FFF2-40B4-BE49-F238E27FC236}">
                <a16:creationId xmlns:a16="http://schemas.microsoft.com/office/drawing/2014/main" id="{D64FD5FC-996C-434B-9FD6-590E9E0FC588}"/>
              </a:ext>
            </a:extLst>
          </p:cNvPr>
          <p:cNvSpPr txBox="1">
            <a:spLocks/>
          </p:cNvSpPr>
          <p:nvPr/>
        </p:nvSpPr>
        <p:spPr bwMode="auto">
          <a:xfrm>
            <a:off x="607256" y="1143001"/>
            <a:ext cx="8229600" cy="5213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lgn="just">
              <a:buFont typeface="Wingdings" panose="05000000000000000000" pitchFamily="2" charset="2"/>
              <a:buChar char="ü"/>
            </a:pPr>
            <a:r>
              <a:rPr lang="hr-HR" sz="1800" dirty="0"/>
              <a:t>kamate na dug; </a:t>
            </a:r>
          </a:p>
          <a:p>
            <a:pPr algn="just">
              <a:buFont typeface="Wingdings" panose="05000000000000000000" pitchFamily="2" charset="2"/>
              <a:buChar char="ü"/>
            </a:pPr>
            <a:r>
              <a:rPr lang="hr-HR" sz="1800" dirty="0"/>
              <a:t>ulaganja u kapital ili kreditna ulaganja;</a:t>
            </a:r>
          </a:p>
          <a:p>
            <a:pPr algn="just">
              <a:buFont typeface="Wingdings" panose="05000000000000000000" pitchFamily="2" charset="2"/>
              <a:buChar char="ü"/>
            </a:pPr>
            <a:r>
              <a:rPr lang="hr-HR" sz="1800" dirty="0"/>
              <a:t>porez na dodanu vrijednost (PDV) (osim u slučajevima kada korisnik nema       mogućnost povrata PDV-a u okviru nacionalnog zakonodavstva o PDV-u);</a:t>
            </a:r>
          </a:p>
          <a:p>
            <a:pPr algn="just">
              <a:buFont typeface="Wingdings" panose="05000000000000000000" pitchFamily="2" charset="2"/>
              <a:buChar char="ü"/>
            </a:pPr>
            <a:r>
              <a:rPr lang="hr-HR" sz="1800" dirty="0"/>
              <a:t>kupnja rabljene opreme;</a:t>
            </a:r>
          </a:p>
          <a:p>
            <a:pPr algn="just">
              <a:buFont typeface="Wingdings" panose="05000000000000000000" pitchFamily="2" charset="2"/>
              <a:buChar char="ü"/>
            </a:pPr>
            <a:r>
              <a:rPr lang="hr-HR" sz="1800" dirty="0"/>
              <a:t>kupnja opreme i vozila koja se koriste u svrhu upravljanja projektom, a ne izravno     za provedbu projektnih aktivnosti;</a:t>
            </a:r>
          </a:p>
          <a:p>
            <a:pPr algn="just">
              <a:buFont typeface="Wingdings" panose="05000000000000000000" pitchFamily="2" charset="2"/>
              <a:buChar char="ü"/>
            </a:pPr>
            <a:r>
              <a:rPr lang="hr-HR" sz="1800" dirty="0"/>
              <a:t>otpremnine, doprinosi za dobrovoljna zdravstvena ili mirovinska osiguranja koja nisu obavezna prema nacionalnom zakonodavstvu;</a:t>
            </a:r>
          </a:p>
          <a:p>
            <a:pPr algn="just">
              <a:buFont typeface="Wingdings" panose="05000000000000000000" pitchFamily="2" charset="2"/>
              <a:buChar char="ü"/>
            </a:pPr>
            <a:r>
              <a:rPr lang="hr-HR" sz="1800" dirty="0"/>
              <a:t>kazne, financijske globe i troškovi sudskog spora;</a:t>
            </a:r>
          </a:p>
          <a:p>
            <a:pPr algn="just">
              <a:buFont typeface="Wingdings" panose="05000000000000000000" pitchFamily="2" charset="2"/>
              <a:buChar char="ü"/>
            </a:pPr>
            <a:r>
              <a:rPr lang="hr-HR" sz="1800" dirty="0"/>
              <a:t>gubici zbog fluktuacija valutnih tečaja i provizija na valutni tečaj; </a:t>
            </a:r>
          </a:p>
          <a:p>
            <a:pPr algn="just">
              <a:buFont typeface="Wingdings" panose="05000000000000000000" pitchFamily="2" charset="2"/>
              <a:buChar char="ü"/>
            </a:pPr>
            <a:r>
              <a:rPr lang="hr-HR" sz="1800" dirty="0"/>
              <a:t>plaćanje neoporezivih bonusa zaposlenima;</a:t>
            </a:r>
          </a:p>
          <a:p>
            <a:pPr algn="just">
              <a:buFont typeface="Wingdings" panose="05000000000000000000" pitchFamily="2" charset="2"/>
              <a:buChar char="ü"/>
            </a:pPr>
            <a:r>
              <a:rPr lang="hr-HR" sz="1800" dirty="0"/>
              <a:t>bankovni troškovi za otvaranje i vođenje računa, naknade za financijske transfere i ostali troškovi financijske prirode;</a:t>
            </a:r>
          </a:p>
          <a:p>
            <a:pPr algn="just">
              <a:buFont typeface="Wingdings" panose="05000000000000000000" pitchFamily="2" charset="2"/>
              <a:buChar char="ü"/>
            </a:pPr>
            <a:r>
              <a:rPr lang="hr-HR" sz="1800" dirty="0"/>
              <a:t>kupnja infrastrukture, zemljišta i nekretnina;</a:t>
            </a:r>
          </a:p>
          <a:p>
            <a:pPr algn="just">
              <a:buFont typeface="Wingdings" panose="05000000000000000000" pitchFamily="2" charset="2"/>
              <a:buChar char="ü"/>
            </a:pPr>
            <a:r>
              <a:rPr lang="hr-HR" sz="1800" dirty="0"/>
              <a:t>amortizacija trajne materijalne imovine;</a:t>
            </a:r>
          </a:p>
        </p:txBody>
      </p:sp>
    </p:spTree>
    <p:extLst>
      <p:ext uri="{BB962C8B-B14F-4D97-AF65-F5344CB8AC3E}">
        <p14:creationId xmlns:p14="http://schemas.microsoft.com/office/powerpoint/2010/main" val="13729384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02" y="0"/>
            <a:ext cx="8229600" cy="1143000"/>
          </a:xfrm>
        </p:spPr>
        <p:txBody>
          <a:bodyPr/>
          <a:lstStyle/>
          <a:p>
            <a:r>
              <a:rPr lang="hr-HR" sz="3200" b="1" dirty="0">
                <a:effectLst>
                  <a:outerShdw blurRad="38100" dist="38100" dir="2700000" algn="tl">
                    <a:srgbClr val="000000">
                      <a:alpha val="43137"/>
                    </a:srgbClr>
                  </a:outerShdw>
                </a:effectLst>
                <a:latin typeface="+mn-lt"/>
              </a:rPr>
              <a:t>Financijski zahtjevi - neprihvatljivi izdaci</a:t>
            </a:r>
          </a:p>
        </p:txBody>
      </p:sp>
      <p:sp>
        <p:nvSpPr>
          <p:cNvPr id="3" name="Content Placeholder 2"/>
          <p:cNvSpPr>
            <a:spLocks noGrp="1"/>
          </p:cNvSpPr>
          <p:nvPr>
            <p:ph sz="half" idx="1"/>
          </p:nvPr>
        </p:nvSpPr>
        <p:spPr>
          <a:xfrm>
            <a:off x="590843" y="1319164"/>
            <a:ext cx="7789719" cy="5037186"/>
          </a:xfrm>
        </p:spPr>
        <p:txBody>
          <a:bodyPr/>
          <a:lstStyle/>
          <a:p>
            <a:pPr marL="0" indent="0" algn="just">
              <a:buNone/>
            </a:pPr>
            <a:endParaRPr lang="hr-HR" sz="1000" b="1" dirty="0">
              <a:latin typeface="Myriad Pro Light SemiExt"/>
            </a:endParaRPr>
          </a:p>
          <a:p>
            <a:pPr marL="0" indent="0" algn="just">
              <a:buNone/>
            </a:pPr>
            <a:endParaRPr lang="hr-HR" sz="2000" b="1" dirty="0">
              <a:latin typeface="Myriad Pro Light SemiExt"/>
            </a:endParaRPr>
          </a:p>
          <a:p>
            <a:pPr marL="457200" indent="-457200" algn="just">
              <a:buAutoNum type="arabicPeriod"/>
            </a:pPr>
            <a:endParaRPr lang="hr-HR" sz="2000" b="1" dirty="0">
              <a:latin typeface="Myriad Pro Light SemiExt"/>
            </a:endParaRPr>
          </a:p>
        </p:txBody>
      </p:sp>
      <p:sp>
        <p:nvSpPr>
          <p:cNvPr id="13" name="Rezervirano mjesto broja slajda 12">
            <a:extLst>
              <a:ext uri="{FF2B5EF4-FFF2-40B4-BE49-F238E27FC236}">
                <a16:creationId xmlns:a16="http://schemas.microsoft.com/office/drawing/2014/main" id="{E5469600-D9CB-4A6E-BEF5-089C8795F765}"/>
              </a:ext>
            </a:extLst>
          </p:cNvPr>
          <p:cNvSpPr>
            <a:spLocks noGrp="1"/>
          </p:cNvSpPr>
          <p:nvPr>
            <p:ph type="sldNum" sz="quarter" idx="12"/>
          </p:nvPr>
        </p:nvSpPr>
        <p:spPr/>
        <p:txBody>
          <a:bodyPr/>
          <a:lstStyle/>
          <a:p>
            <a:pPr>
              <a:defRPr/>
            </a:pPr>
            <a:fld id="{D4131CC9-1563-1E4A-B7DF-AD4D962400AD}" type="slidenum">
              <a:rPr lang="en-US" smtClean="0"/>
              <a:pPr>
                <a:defRPr/>
              </a:pPr>
              <a:t>46</a:t>
            </a:fld>
            <a:endParaRPr lang="en-US" dirty="0"/>
          </a:p>
        </p:txBody>
      </p:sp>
      <p:sp>
        <p:nvSpPr>
          <p:cNvPr id="5" name="Content Placeholder 2">
            <a:extLst>
              <a:ext uri="{FF2B5EF4-FFF2-40B4-BE49-F238E27FC236}">
                <a16:creationId xmlns:a16="http://schemas.microsoft.com/office/drawing/2014/main" id="{D64FD5FC-996C-434B-9FD6-590E9E0FC588}"/>
              </a:ext>
            </a:extLst>
          </p:cNvPr>
          <p:cNvSpPr txBox="1">
            <a:spLocks/>
          </p:cNvSpPr>
          <p:nvPr/>
        </p:nvSpPr>
        <p:spPr bwMode="auto">
          <a:xfrm>
            <a:off x="543498" y="1462284"/>
            <a:ext cx="8229600" cy="45446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lgn="just">
              <a:buFont typeface="Wingdings" panose="05000000000000000000" pitchFamily="2" charset="2"/>
              <a:buChar char="ü"/>
            </a:pPr>
            <a:r>
              <a:rPr lang="hr-HR" sz="1800" dirty="0"/>
              <a:t>doprinosi u naravi;</a:t>
            </a:r>
          </a:p>
          <a:p>
            <a:pPr algn="just">
              <a:buFont typeface="Wingdings" panose="05000000000000000000" pitchFamily="2" charset="2"/>
              <a:buChar char="ü"/>
            </a:pPr>
            <a:r>
              <a:rPr lang="hr-HR" sz="1800" dirty="0"/>
              <a:t>izdaci povezani s uslugom revizije projekta, koju nabavlja Korisnik;</a:t>
            </a:r>
          </a:p>
          <a:p>
            <a:pPr algn="just">
              <a:buFont typeface="Wingdings" panose="05000000000000000000" pitchFamily="2" charset="2"/>
              <a:buChar char="ü"/>
            </a:pPr>
            <a:r>
              <a:rPr lang="hr-HR" sz="1800" dirty="0"/>
              <a:t>izdaci jamstava koja izdaje banka ili druga financijska institucija;</a:t>
            </a:r>
          </a:p>
          <a:p>
            <a:pPr algn="just">
              <a:buFont typeface="Wingdings" panose="05000000000000000000" pitchFamily="2" charset="2"/>
              <a:buChar char="ü"/>
            </a:pPr>
            <a:r>
              <a:rPr lang="hr-HR" sz="1800" dirty="0"/>
              <a:t>ostali prihvatljivi troškovi koji premašuju 40% prihvatljivih izravnih troškova osoblja</a:t>
            </a:r>
          </a:p>
          <a:p>
            <a:pPr algn="just">
              <a:buFont typeface="Wingdings" panose="05000000000000000000" pitchFamily="2" charset="2"/>
              <a:buChar char="ü"/>
            </a:pPr>
            <a:r>
              <a:rPr lang="hr-HR" sz="1800" dirty="0"/>
              <a:t>troškovi izrade studijskih programa;</a:t>
            </a:r>
          </a:p>
          <a:p>
            <a:pPr algn="just">
              <a:buFont typeface="Wingdings" panose="05000000000000000000" pitchFamily="2" charset="2"/>
              <a:buChar char="ü"/>
            </a:pPr>
            <a:r>
              <a:rPr lang="hr-HR" sz="1800" dirty="0"/>
              <a:t>troškovi podugovaranja (nabava dobara, usluga, radova) samih korisnika i/ili partnera;</a:t>
            </a:r>
          </a:p>
          <a:p>
            <a:pPr algn="just">
              <a:buFont typeface="Wingdings" panose="05000000000000000000" pitchFamily="2" charset="2"/>
              <a:buChar char="ü"/>
            </a:pPr>
            <a:r>
              <a:rPr lang="hr-HR" sz="1800" dirty="0"/>
              <a:t>troškovi dodatnog dohotka za obavljanje poslova vezanih uz projekt temeljem ugovora o djelu za zaposlenike korisnika i/ili partnera koji istovremeno svoju redovnu plaću primaju temeljem ugovora o radu;</a:t>
            </a:r>
          </a:p>
          <a:p>
            <a:pPr algn="just">
              <a:buFont typeface="Wingdings" panose="05000000000000000000" pitchFamily="2" charset="2"/>
              <a:buChar char="ü"/>
            </a:pPr>
            <a:r>
              <a:rPr lang="hr-HR" sz="1800" dirty="0"/>
              <a:t>troškovi prigodnih nagrada radniku (božićnica i/ili regres) u stvarno isplaćenom iznosu iznad neoporezivog godišnjeg iznosa;</a:t>
            </a:r>
          </a:p>
          <a:p>
            <a:pPr algn="just">
              <a:buFont typeface="Wingdings" panose="05000000000000000000" pitchFamily="2" charset="2"/>
              <a:buChar char="ü"/>
            </a:pPr>
            <a:r>
              <a:rPr lang="hr-HR" sz="1800" dirty="0"/>
              <a:t>jubilarne nagrade i naknade za odvojeni život;</a:t>
            </a:r>
          </a:p>
          <a:p>
            <a:pPr marL="0" indent="0" algn="just">
              <a:buNone/>
            </a:pPr>
            <a:r>
              <a:rPr lang="hr-HR" sz="1800" dirty="0"/>
              <a:t>	</a:t>
            </a:r>
          </a:p>
        </p:txBody>
      </p:sp>
    </p:spTree>
    <p:extLst>
      <p:ext uri="{BB962C8B-B14F-4D97-AF65-F5344CB8AC3E}">
        <p14:creationId xmlns:p14="http://schemas.microsoft.com/office/powerpoint/2010/main" val="35800646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02" y="0"/>
            <a:ext cx="8229600" cy="1143000"/>
          </a:xfrm>
        </p:spPr>
        <p:txBody>
          <a:bodyPr/>
          <a:lstStyle/>
          <a:p>
            <a:r>
              <a:rPr lang="hr-HR" sz="3200" b="1" dirty="0">
                <a:effectLst>
                  <a:outerShdw blurRad="38100" dist="38100" dir="2700000" algn="tl">
                    <a:srgbClr val="000000">
                      <a:alpha val="43137"/>
                    </a:srgbClr>
                  </a:outerShdw>
                </a:effectLst>
                <a:latin typeface="+mn-lt"/>
              </a:rPr>
              <a:t>Financijski zahtjevi - neprihvatljivi izdaci</a:t>
            </a:r>
          </a:p>
        </p:txBody>
      </p:sp>
      <p:sp>
        <p:nvSpPr>
          <p:cNvPr id="3" name="Content Placeholder 2"/>
          <p:cNvSpPr>
            <a:spLocks noGrp="1"/>
          </p:cNvSpPr>
          <p:nvPr>
            <p:ph sz="half" idx="1"/>
          </p:nvPr>
        </p:nvSpPr>
        <p:spPr>
          <a:xfrm>
            <a:off x="590843" y="1319164"/>
            <a:ext cx="7789719" cy="5037186"/>
          </a:xfrm>
        </p:spPr>
        <p:txBody>
          <a:bodyPr/>
          <a:lstStyle/>
          <a:p>
            <a:pPr marL="0" indent="0" algn="just">
              <a:buNone/>
            </a:pPr>
            <a:endParaRPr lang="hr-HR" sz="1000" b="1" dirty="0">
              <a:latin typeface="Myriad Pro Light SemiExt"/>
            </a:endParaRPr>
          </a:p>
          <a:p>
            <a:pPr marL="0" indent="0" algn="just">
              <a:buNone/>
            </a:pPr>
            <a:endParaRPr lang="hr-HR" sz="2000" b="1" dirty="0">
              <a:latin typeface="Myriad Pro Light SemiExt"/>
            </a:endParaRPr>
          </a:p>
          <a:p>
            <a:pPr marL="457200" indent="-457200" algn="just">
              <a:buAutoNum type="arabicPeriod"/>
            </a:pPr>
            <a:endParaRPr lang="hr-HR" sz="2000" b="1" dirty="0">
              <a:latin typeface="Myriad Pro Light SemiExt"/>
            </a:endParaRPr>
          </a:p>
        </p:txBody>
      </p:sp>
      <p:sp>
        <p:nvSpPr>
          <p:cNvPr id="13" name="Rezervirano mjesto broja slajda 12">
            <a:extLst>
              <a:ext uri="{FF2B5EF4-FFF2-40B4-BE49-F238E27FC236}">
                <a16:creationId xmlns:a16="http://schemas.microsoft.com/office/drawing/2014/main" id="{E5469600-D9CB-4A6E-BEF5-089C8795F765}"/>
              </a:ext>
            </a:extLst>
          </p:cNvPr>
          <p:cNvSpPr>
            <a:spLocks noGrp="1"/>
          </p:cNvSpPr>
          <p:nvPr>
            <p:ph type="sldNum" sz="quarter" idx="12"/>
          </p:nvPr>
        </p:nvSpPr>
        <p:spPr/>
        <p:txBody>
          <a:bodyPr/>
          <a:lstStyle/>
          <a:p>
            <a:pPr>
              <a:defRPr/>
            </a:pPr>
            <a:fld id="{D4131CC9-1563-1E4A-B7DF-AD4D962400AD}" type="slidenum">
              <a:rPr lang="en-US" smtClean="0"/>
              <a:pPr>
                <a:defRPr/>
              </a:pPr>
              <a:t>47</a:t>
            </a:fld>
            <a:endParaRPr lang="en-US" dirty="0"/>
          </a:p>
        </p:txBody>
      </p:sp>
      <p:sp>
        <p:nvSpPr>
          <p:cNvPr id="5" name="Content Placeholder 2">
            <a:extLst>
              <a:ext uri="{FF2B5EF4-FFF2-40B4-BE49-F238E27FC236}">
                <a16:creationId xmlns:a16="http://schemas.microsoft.com/office/drawing/2014/main" id="{D64FD5FC-996C-434B-9FD6-590E9E0FC588}"/>
              </a:ext>
            </a:extLst>
          </p:cNvPr>
          <p:cNvSpPr txBox="1">
            <a:spLocks/>
          </p:cNvSpPr>
          <p:nvPr/>
        </p:nvSpPr>
        <p:spPr bwMode="auto">
          <a:xfrm>
            <a:off x="445478" y="1319165"/>
            <a:ext cx="8229600" cy="48610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lgn="just">
              <a:buFont typeface="Wingdings" panose="05000000000000000000" pitchFamily="2" charset="2"/>
              <a:buChar char="ü"/>
            </a:pPr>
            <a:r>
              <a:rPr lang="hr-HR" sz="1800" dirty="0"/>
              <a:t>naknade plaća za vrijeme privremene nesposobnosti za rad zbog bolesti ili ozljede i privremene spriječenosti obavljanja rada zbog određenog liječenja ili medicinskog ispitivanja koje se ne može obaviti izvan radnog vremena osiguranika na teret sredstava Hrvatskog zavoda za zdravstveno osiguranje;</a:t>
            </a:r>
          </a:p>
          <a:p>
            <a:pPr algn="just">
              <a:buFont typeface="Wingdings" panose="05000000000000000000" pitchFamily="2" charset="2"/>
              <a:buChar char="ü"/>
            </a:pPr>
            <a:r>
              <a:rPr lang="hr-HR" sz="1800" dirty="0"/>
              <a:t>jednokratne naknade i potpore koje čine materijalno pravo radnika, a koje se ostvaruju temeljem nastanka okolnosti za koje se dodjeljuju i ne isplaćuju se svim zaposlenicima korisnika (u slučaju smrti člana uže obitelji, za novorođeno dijete, zbog bolovanja zaposlenika duljeg od 90 dana, dar za djecu i slično);</a:t>
            </a:r>
          </a:p>
          <a:p>
            <a:pPr algn="just">
              <a:buFont typeface="Wingdings" panose="05000000000000000000" pitchFamily="2" charset="2"/>
              <a:buChar char="ü"/>
            </a:pPr>
            <a:r>
              <a:rPr lang="hr-HR" sz="1800" dirty="0"/>
              <a:t>troškovi koji su već bili financirani iz javnih izvora odnosno troškovi koji se u razdoblju provedbe projekta financiraju iz drugih izvora;</a:t>
            </a:r>
          </a:p>
          <a:p>
            <a:pPr algn="just">
              <a:buFont typeface="Wingdings" panose="05000000000000000000" pitchFamily="2" charset="2"/>
              <a:buChar char="ü"/>
            </a:pPr>
            <a:r>
              <a:rPr lang="hr-HR" sz="1800" dirty="0"/>
              <a:t>drugi troškovi koji nisu u neposrednoj povezanosti sa sadržajem i ciljevima projekta.</a:t>
            </a:r>
          </a:p>
        </p:txBody>
      </p:sp>
    </p:spTree>
    <p:extLst>
      <p:ext uri="{BB962C8B-B14F-4D97-AF65-F5344CB8AC3E}">
        <p14:creationId xmlns:p14="http://schemas.microsoft.com/office/powerpoint/2010/main" val="27578277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820" y="723419"/>
            <a:ext cx="7869643" cy="1143000"/>
          </a:xfrm>
        </p:spPr>
        <p:txBody>
          <a:bodyPr/>
          <a:lstStyle/>
          <a:p>
            <a:r>
              <a:rPr lang="hr-HR" sz="3200" b="1" dirty="0">
                <a:effectLst>
                  <a:outerShdw blurRad="38100" dist="38100" dir="2700000" algn="tl">
                    <a:srgbClr val="000000">
                      <a:alpha val="43137"/>
                    </a:srgbClr>
                  </a:outerShdw>
                </a:effectLst>
                <a:latin typeface="+mn-lt"/>
              </a:rPr>
              <a:t>	Postupak prijave - način podnošenja projektnog prijedloga</a:t>
            </a:r>
            <a:br>
              <a:rPr lang="hr-HR" sz="3200" b="1" dirty="0">
                <a:latin typeface="Myriad Pro Light SemiExt"/>
              </a:rPr>
            </a:br>
            <a:endParaRPr lang="hr-HR" sz="3200" b="1" dirty="0">
              <a:effectLst>
                <a:outerShdw blurRad="38100" dist="38100" dir="2700000" algn="tl">
                  <a:srgbClr val="000000">
                    <a:alpha val="43137"/>
                  </a:srgbClr>
                </a:outerShdw>
              </a:effectLst>
              <a:latin typeface="+mn-lt"/>
            </a:endParaRPr>
          </a:p>
        </p:txBody>
      </p:sp>
      <p:sp>
        <p:nvSpPr>
          <p:cNvPr id="3" name="Content Placeholder 2"/>
          <p:cNvSpPr>
            <a:spLocks noGrp="1"/>
          </p:cNvSpPr>
          <p:nvPr>
            <p:ph sz="half" idx="1"/>
          </p:nvPr>
        </p:nvSpPr>
        <p:spPr>
          <a:xfrm>
            <a:off x="636828" y="1933185"/>
            <a:ext cx="7761584" cy="4201396"/>
          </a:xfrm>
        </p:spPr>
        <p:txBody>
          <a:bodyPr/>
          <a:lstStyle/>
          <a:p>
            <a:pPr marL="0" indent="0" algn="just">
              <a:buNone/>
            </a:pPr>
            <a:endParaRPr lang="hr-HR" sz="2000" dirty="0"/>
          </a:p>
          <a:p>
            <a:pPr marL="0" indent="0" algn="just">
              <a:buNone/>
            </a:pPr>
            <a:endParaRPr lang="hr-HR" sz="2000" dirty="0"/>
          </a:p>
          <a:p>
            <a:pPr marL="0" indent="0" algn="just">
              <a:buNone/>
            </a:pPr>
            <a:r>
              <a:rPr lang="hr-HR" sz="2000" dirty="0"/>
              <a:t>Prijava mora biti na hrvatskom jeziku i elektronički ispunjena na Prijavnom obrascu A koji je zajedno s Uputama za popunjavanje i Korisničkim priručnikom dostupan na sljedećoj poveznici: </a:t>
            </a:r>
            <a:r>
              <a:rPr lang="hr-HR" sz="2000" u="sng" dirty="0">
                <a:hlinkClick r:id="rId3"/>
              </a:rPr>
              <a:t>https://esif-wf.mrrfeu.hr/</a:t>
            </a:r>
            <a:r>
              <a:rPr lang="hr-HR" sz="2000" u="sng" dirty="0"/>
              <a:t> .</a:t>
            </a:r>
            <a:endParaRPr lang="hr-HR" sz="2000" dirty="0">
              <a:solidFill>
                <a:srgbClr val="002060"/>
              </a:solidFill>
            </a:endParaRPr>
          </a:p>
          <a:p>
            <a:pPr marL="0" indent="0" algn="just">
              <a:buNone/>
            </a:pPr>
            <a:r>
              <a:rPr lang="hr-HR" sz="2000" dirty="0"/>
              <a:t>Ostali obrasci koji su dio natječajne dokumentacije mogu se preuzeti na sljedećim poveznicama: </a:t>
            </a:r>
            <a:r>
              <a:rPr lang="hr-HR" sz="2000" u="sng" dirty="0">
                <a:hlinkClick r:id="rId4"/>
              </a:rPr>
              <a:t>http://www.strukturnifondovi.hr</a:t>
            </a:r>
            <a:r>
              <a:rPr lang="hr-HR" sz="2000" u="sng" dirty="0"/>
              <a:t>; </a:t>
            </a:r>
            <a:r>
              <a:rPr lang="hr-HR" sz="2000" u="sng" dirty="0">
                <a:hlinkClick r:id="rId5"/>
              </a:rPr>
              <a:t>http://www.esf.hr/</a:t>
            </a:r>
            <a:r>
              <a:rPr lang="hr-HR" sz="2000" dirty="0"/>
              <a:t>. </a:t>
            </a:r>
          </a:p>
          <a:p>
            <a:pPr marL="0" indent="0" algn="just">
              <a:buNone/>
            </a:pPr>
            <a:endParaRPr lang="hr-HR" sz="2400" dirty="0">
              <a:solidFill>
                <a:srgbClr val="002060"/>
              </a:solidFill>
            </a:endParaRPr>
          </a:p>
          <a:p>
            <a:pPr marL="0" indent="0" algn="just">
              <a:buNone/>
            </a:pPr>
            <a:endParaRPr lang="hr-HR" sz="2400" b="1" dirty="0"/>
          </a:p>
          <a:p>
            <a:pPr marL="0" indent="0" algn="just">
              <a:buNone/>
            </a:pPr>
            <a:endParaRPr lang="hr-HR" sz="2400" b="1" dirty="0"/>
          </a:p>
          <a:p>
            <a:pPr marL="0" indent="0">
              <a:buNone/>
            </a:pPr>
            <a:endParaRPr lang="hr-HR" sz="2400" i="1" u="sng" dirty="0"/>
          </a:p>
          <a:p>
            <a:pPr marL="0" indent="0">
              <a:buNone/>
            </a:pPr>
            <a:endParaRPr lang="hr-HR" sz="1600" i="1" u="sng" dirty="0"/>
          </a:p>
          <a:p>
            <a:pPr marL="0" indent="0">
              <a:buNone/>
            </a:pPr>
            <a:endParaRPr lang="hr-HR" sz="1800" b="1" i="1" u="sng" dirty="0"/>
          </a:p>
        </p:txBody>
      </p:sp>
      <p:sp>
        <p:nvSpPr>
          <p:cNvPr id="13" name="Rezervirano mjesto broja slajda 12">
            <a:extLst>
              <a:ext uri="{FF2B5EF4-FFF2-40B4-BE49-F238E27FC236}">
                <a16:creationId xmlns:a16="http://schemas.microsoft.com/office/drawing/2014/main" id="{BF35C642-09A9-48A2-8FD7-DEBB84355FB7}"/>
              </a:ext>
            </a:extLst>
          </p:cNvPr>
          <p:cNvSpPr>
            <a:spLocks noGrp="1"/>
          </p:cNvSpPr>
          <p:nvPr>
            <p:ph type="sldNum" sz="quarter" idx="12"/>
          </p:nvPr>
        </p:nvSpPr>
        <p:spPr/>
        <p:txBody>
          <a:bodyPr/>
          <a:lstStyle/>
          <a:p>
            <a:pPr>
              <a:defRPr/>
            </a:pPr>
            <a:fld id="{D4131CC9-1563-1E4A-B7DF-AD4D962400AD}" type="slidenum">
              <a:rPr lang="en-US" smtClean="0"/>
              <a:pPr>
                <a:defRPr/>
              </a:pPr>
              <a:t>48</a:t>
            </a:fld>
            <a:endParaRPr lang="en-US" dirty="0"/>
          </a:p>
        </p:txBody>
      </p:sp>
    </p:spTree>
    <p:extLst>
      <p:ext uri="{BB962C8B-B14F-4D97-AF65-F5344CB8AC3E}">
        <p14:creationId xmlns:p14="http://schemas.microsoft.com/office/powerpoint/2010/main" val="19561228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173450"/>
            <a:ext cx="8229600" cy="1143000"/>
          </a:xfrm>
        </p:spPr>
        <p:txBody>
          <a:bodyPr/>
          <a:lstStyle/>
          <a:p>
            <a:r>
              <a:rPr lang="hr-HR" sz="3200" b="1" dirty="0">
                <a:effectLst>
                  <a:outerShdw blurRad="38100" dist="38100" dir="2700000" algn="tl">
                    <a:srgbClr val="000000">
                      <a:alpha val="43137"/>
                    </a:srgbClr>
                  </a:outerShdw>
                </a:effectLst>
                <a:latin typeface="+mn-lt"/>
              </a:rPr>
              <a:t>Postupak prijave - način podnošenja </a:t>
            </a:r>
            <a:br>
              <a:rPr lang="hr-HR" sz="3200" b="1" dirty="0">
                <a:effectLst>
                  <a:outerShdw blurRad="38100" dist="38100" dir="2700000" algn="tl">
                    <a:srgbClr val="000000">
                      <a:alpha val="43137"/>
                    </a:srgbClr>
                  </a:outerShdw>
                </a:effectLst>
                <a:latin typeface="+mn-lt"/>
              </a:rPr>
            </a:br>
            <a:r>
              <a:rPr lang="hr-HR" sz="3200" b="1" dirty="0">
                <a:effectLst>
                  <a:outerShdw blurRad="38100" dist="38100" dir="2700000" algn="tl">
                    <a:srgbClr val="000000">
                      <a:alpha val="43137"/>
                    </a:srgbClr>
                  </a:outerShdw>
                </a:effectLst>
                <a:latin typeface="+mn-lt"/>
              </a:rPr>
              <a:t>projektnog prijedloga</a:t>
            </a:r>
            <a:br>
              <a:rPr lang="hr-HR" sz="3200" b="1" dirty="0">
                <a:latin typeface="+mn-lt"/>
              </a:rPr>
            </a:br>
            <a:endParaRPr lang="hr-HR" sz="3200" dirty="0">
              <a:latin typeface="+mn-lt"/>
            </a:endParaRPr>
          </a:p>
        </p:txBody>
      </p:sp>
      <p:sp>
        <p:nvSpPr>
          <p:cNvPr id="3" name="Rezervirano mjesto sadržaja 2"/>
          <p:cNvSpPr>
            <a:spLocks noGrp="1"/>
          </p:cNvSpPr>
          <p:nvPr>
            <p:ph idx="1"/>
          </p:nvPr>
        </p:nvSpPr>
        <p:spPr>
          <a:xfrm>
            <a:off x="457200" y="1009355"/>
            <a:ext cx="8229600" cy="5447715"/>
          </a:xfrm>
        </p:spPr>
        <p:txBody>
          <a:bodyPr/>
          <a:lstStyle/>
          <a:p>
            <a:pPr marL="0" indent="0" algn="just">
              <a:buNone/>
            </a:pPr>
            <a:r>
              <a:rPr lang="hr-HR" sz="2000" b="1" dirty="0">
                <a:solidFill>
                  <a:srgbClr val="FF0000"/>
                </a:solidFill>
                <a:effectLst>
                  <a:outerShdw blurRad="38100" dist="38100" dir="2700000" algn="tl">
                    <a:srgbClr val="000000">
                      <a:alpha val="43137"/>
                    </a:srgbClr>
                  </a:outerShdw>
                </a:effectLst>
              </a:rPr>
              <a:t>Potpuna prijava sadrži (u odgovarajućem formatu definiranom u točki 5.1. Uputa):</a:t>
            </a:r>
          </a:p>
          <a:p>
            <a:pPr marL="457200" indent="-457200" algn="just">
              <a:buFont typeface="+mj-lt"/>
              <a:buAutoNum type="arabicPeriod"/>
            </a:pPr>
            <a:r>
              <a:rPr lang="hr-HR" sz="2000" b="1" dirty="0">
                <a:effectLst>
                  <a:outerShdw blurRad="38100" dist="38100" dir="2700000" algn="tl">
                    <a:srgbClr val="000000">
                      <a:alpha val="43137"/>
                    </a:srgbClr>
                  </a:outerShdw>
                </a:effectLst>
              </a:rPr>
              <a:t>Prijavni obrazac A</a:t>
            </a:r>
          </a:p>
          <a:p>
            <a:pPr marL="457200" indent="-457200" algn="just">
              <a:buFont typeface="+mj-lt"/>
              <a:buAutoNum type="arabicPeriod"/>
            </a:pPr>
            <a:r>
              <a:rPr lang="hr-HR" sz="2000" b="1" dirty="0">
                <a:effectLst>
                  <a:outerShdw blurRad="38100" dist="38100" dir="2700000" algn="tl">
                    <a:srgbClr val="000000">
                      <a:alpha val="43137"/>
                    </a:srgbClr>
                  </a:outerShdw>
                </a:effectLst>
              </a:rPr>
              <a:t>Izjava prijavitelja </a:t>
            </a:r>
            <a:r>
              <a:rPr lang="hr-HR" sz="2000" dirty="0"/>
              <a:t>o istinitosti podataka, izbjegavanju dvostrukog financiranja i ispunjavanju preduvjeta za sudjelovanje u postupku dodjele bespovratnih sredstava i Izjava o partnerstvu </a:t>
            </a:r>
            <a:r>
              <a:rPr lang="hr-HR" sz="2000" b="1" dirty="0">
                <a:effectLst>
                  <a:outerShdw blurRad="38100" dist="38100" dir="2700000" algn="tl">
                    <a:srgbClr val="000000">
                      <a:alpha val="43137"/>
                    </a:srgbClr>
                  </a:outerShdw>
                </a:effectLst>
              </a:rPr>
              <a:t>(Obrazac 2)</a:t>
            </a:r>
          </a:p>
          <a:p>
            <a:pPr marL="457200" indent="-457200" algn="just">
              <a:buFont typeface="+mj-lt"/>
              <a:buAutoNum type="arabicPeriod"/>
            </a:pPr>
            <a:r>
              <a:rPr lang="hr-HR" sz="2000" b="1" dirty="0">
                <a:effectLst>
                  <a:outerShdw blurRad="38100" dist="38100" dir="2700000" algn="tl">
                    <a:srgbClr val="000000">
                      <a:alpha val="43137"/>
                    </a:srgbClr>
                  </a:outerShdw>
                </a:effectLst>
              </a:rPr>
              <a:t>Izjava partnera </a:t>
            </a:r>
            <a:r>
              <a:rPr lang="hr-HR" sz="2000" dirty="0"/>
              <a:t>o istinitosti podataka, izbjegavanju dvostrukog financiranja i ispunjavanju preduvjeta za sudjelovanje u postupku dodjele bespovratnih sredstava i Izjava o partnerstvu </a:t>
            </a:r>
            <a:r>
              <a:rPr lang="hr-HR" sz="2000" b="1" dirty="0">
                <a:effectLst>
                  <a:outerShdw blurRad="38100" dist="38100" dir="2700000" algn="tl">
                    <a:srgbClr val="000000">
                      <a:alpha val="43137"/>
                    </a:srgbClr>
                  </a:outerShdw>
                </a:effectLst>
              </a:rPr>
              <a:t>(Obrazac 3), </a:t>
            </a:r>
            <a:r>
              <a:rPr lang="hr-HR" sz="2000" dirty="0"/>
              <a:t>ako je primjenjivo – dostaviti posebnu Izjavu za svakog partnera</a:t>
            </a:r>
          </a:p>
          <a:p>
            <a:pPr marL="457200" indent="-457200" algn="just">
              <a:buFont typeface="+mj-lt"/>
              <a:buAutoNum type="arabicPeriod"/>
            </a:pPr>
            <a:r>
              <a:rPr lang="hr-HR" sz="2000" b="1" dirty="0">
                <a:effectLst>
                  <a:outerShdw blurRad="38100" dist="38100" dir="2700000" algn="tl">
                    <a:srgbClr val="000000">
                      <a:alpha val="43137"/>
                    </a:srgbClr>
                  </a:outerShdw>
                </a:effectLst>
              </a:rPr>
              <a:t>Potvrda Porezne uprave, </a:t>
            </a:r>
            <a:r>
              <a:rPr lang="hr-HR" sz="2000" dirty="0"/>
              <a:t>ne starija od 30 dana od dana podnošenja projektnog prijedloga – dostaviti za prijavitelja i svakog projektnog partnera</a:t>
            </a:r>
          </a:p>
          <a:p>
            <a:pPr marL="457200" indent="-457200" algn="just">
              <a:buFont typeface="+mj-lt"/>
              <a:buAutoNum type="arabicPeriod"/>
            </a:pPr>
            <a:r>
              <a:rPr lang="hr-HR" sz="2000" b="1" dirty="0">
                <a:effectLst>
                  <a:outerShdw blurRad="38100" dist="38100" dir="2700000" algn="tl">
                    <a:srgbClr val="000000">
                      <a:alpha val="43137"/>
                    </a:srgbClr>
                  </a:outerShdw>
                </a:effectLst>
              </a:rPr>
              <a:t>Popunjena </a:t>
            </a:r>
            <a:r>
              <a:rPr lang="hr-HR" sz="2000" b="1" dirty="0" err="1">
                <a:effectLst>
                  <a:outerShdw blurRad="38100" dist="38100" dir="2700000" algn="tl">
                    <a:srgbClr val="000000">
                      <a:alpha val="43137"/>
                    </a:srgbClr>
                  </a:outerShdw>
                </a:effectLst>
              </a:rPr>
              <a:t>excel</a:t>
            </a:r>
            <a:r>
              <a:rPr lang="hr-HR" sz="2000" b="1" dirty="0">
                <a:effectLst>
                  <a:outerShdw blurRad="38100" dist="38100" dir="2700000" algn="tl">
                    <a:srgbClr val="000000">
                      <a:alpha val="43137"/>
                    </a:srgbClr>
                  </a:outerShdw>
                </a:effectLst>
              </a:rPr>
              <a:t> tablica „Mjerljivi ishodi“ (Obrazac 4)</a:t>
            </a:r>
          </a:p>
          <a:p>
            <a:pPr marL="457200" indent="-457200" algn="just">
              <a:buFont typeface="+mj-lt"/>
              <a:buAutoNum type="arabicPeriod"/>
            </a:pPr>
            <a:r>
              <a:rPr lang="hr-HR" sz="2000" b="1" dirty="0">
                <a:effectLst>
                  <a:outerShdw blurRad="38100" dist="38100" dir="2700000" algn="tl">
                    <a:srgbClr val="000000">
                      <a:alpha val="43137"/>
                    </a:srgbClr>
                  </a:outerShdw>
                </a:effectLst>
              </a:rPr>
              <a:t>Dokumenti </a:t>
            </a:r>
            <a:r>
              <a:rPr lang="hr-HR" sz="2000" dirty="0"/>
              <a:t>iz kojih je razvidno </a:t>
            </a:r>
            <a:r>
              <a:rPr lang="hr-HR" sz="2000" b="1" dirty="0">
                <a:effectLst>
                  <a:outerShdw blurRad="38100" dist="38100" dir="2700000" algn="tl">
                    <a:srgbClr val="000000">
                      <a:alpha val="43137"/>
                    </a:srgbClr>
                  </a:outerShdw>
                </a:effectLst>
              </a:rPr>
              <a:t>ispunjavanje odredbi Uputa iz točke 2.2.1, odnosno 2.2.2 za prijavitelja i sve partnere </a:t>
            </a:r>
            <a:r>
              <a:rPr lang="hr-HR" sz="2000" dirty="0"/>
              <a:t>ovisno o vrsti pravne osobe</a:t>
            </a:r>
          </a:p>
          <a:p>
            <a:pPr marL="0" indent="0">
              <a:buNone/>
            </a:pPr>
            <a:endParaRPr lang="hr-HR" sz="2400" dirty="0"/>
          </a:p>
        </p:txBody>
      </p:sp>
      <p:sp>
        <p:nvSpPr>
          <p:cNvPr id="4" name="Rezervirano mjesto broja slajda 3"/>
          <p:cNvSpPr>
            <a:spLocks noGrp="1"/>
          </p:cNvSpPr>
          <p:nvPr>
            <p:ph type="sldNum" sz="quarter" idx="12"/>
          </p:nvPr>
        </p:nvSpPr>
        <p:spPr/>
        <p:txBody>
          <a:bodyPr/>
          <a:lstStyle/>
          <a:p>
            <a:pPr>
              <a:defRPr/>
            </a:pPr>
            <a:fld id="{38660FB7-28DF-BD40-8AA6-BA2DC5A8A075}" type="slidenum">
              <a:rPr lang="en-US" smtClean="0"/>
              <a:pPr>
                <a:defRPr/>
              </a:pPr>
              <a:t>49</a:t>
            </a:fld>
            <a:endParaRPr lang="en-US" dirty="0"/>
          </a:p>
        </p:txBody>
      </p:sp>
    </p:spTree>
    <p:extLst>
      <p:ext uri="{BB962C8B-B14F-4D97-AF65-F5344CB8AC3E}">
        <p14:creationId xmlns:p14="http://schemas.microsoft.com/office/powerpoint/2010/main" val="1681462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3200" b="1" dirty="0">
                <a:effectLst>
                  <a:outerShdw blurRad="38100" dist="38100" dir="2700000" algn="tl">
                    <a:srgbClr val="000000">
                      <a:alpha val="43137"/>
                    </a:srgbClr>
                  </a:outerShdw>
                </a:effectLst>
                <a:latin typeface="+mn-lt"/>
              </a:rPr>
              <a:t>Financijska alokacija i iznos bespovratnih sredstava</a:t>
            </a:r>
          </a:p>
        </p:txBody>
      </p:sp>
      <p:sp>
        <p:nvSpPr>
          <p:cNvPr id="3" name="Content Placeholder 2"/>
          <p:cNvSpPr>
            <a:spLocks noGrp="1"/>
          </p:cNvSpPr>
          <p:nvPr>
            <p:ph sz="half" idx="1"/>
          </p:nvPr>
        </p:nvSpPr>
        <p:spPr>
          <a:xfrm>
            <a:off x="527179" y="1413588"/>
            <a:ext cx="8305257" cy="4525963"/>
          </a:xfrm>
        </p:spPr>
        <p:txBody>
          <a:bodyPr/>
          <a:lstStyle/>
          <a:p>
            <a:pPr marL="0" indent="0" algn="just">
              <a:buNone/>
            </a:pPr>
            <a:r>
              <a:rPr lang="hr-HR" sz="2400" dirty="0">
                <a:latin typeface="Myriad Pro Light SemiExt"/>
                <a:ea typeface="ＭＳ Ｐゴシック"/>
              </a:rPr>
              <a:t>Ukupna raspoloživa financijska sredstva u okviru ovog Poziva iznose </a:t>
            </a:r>
            <a:r>
              <a:rPr lang="hr-HR" sz="2400" b="1" dirty="0">
                <a:solidFill>
                  <a:srgbClr val="FF0000"/>
                </a:solidFill>
                <a:effectLst>
                  <a:outerShdw blurRad="38100" dist="38100" dir="2700000" algn="tl">
                    <a:srgbClr val="000000">
                      <a:alpha val="43137"/>
                    </a:srgbClr>
                  </a:outerShdw>
                </a:effectLst>
                <a:latin typeface="Myriad Pro Light SemiExt"/>
                <a:ea typeface="ＭＳ Ｐゴシック"/>
              </a:rPr>
              <a:t>100.000.000,00 kn</a:t>
            </a:r>
            <a:endParaRPr lang="hr-HR" sz="1000" dirty="0">
              <a:solidFill>
                <a:srgbClr val="000000"/>
              </a:solidFill>
              <a:effectLst>
                <a:outerShdw blurRad="38100" dist="38100" dir="2700000" algn="tl">
                  <a:srgbClr val="000000">
                    <a:alpha val="43137"/>
                  </a:srgbClr>
                </a:outerShdw>
              </a:effectLst>
              <a:latin typeface="Myriad Pro Light SemiExt"/>
            </a:endParaRPr>
          </a:p>
        </p:txBody>
      </p:sp>
      <p:graphicFrame>
        <p:nvGraphicFramePr>
          <p:cNvPr id="7" name="Tablica 6">
            <a:extLst>
              <a:ext uri="{FF2B5EF4-FFF2-40B4-BE49-F238E27FC236}">
                <a16:creationId xmlns:a16="http://schemas.microsoft.com/office/drawing/2014/main" id="{72216F79-2719-4D73-BF2B-12A4DC493464}"/>
              </a:ext>
            </a:extLst>
          </p:cNvPr>
          <p:cNvGraphicFramePr>
            <a:graphicFrameLocks noGrp="1"/>
          </p:cNvGraphicFramePr>
          <p:nvPr>
            <p:extLst>
              <p:ext uri="{D42A27DB-BD31-4B8C-83A1-F6EECF244321}">
                <p14:modId xmlns:p14="http://schemas.microsoft.com/office/powerpoint/2010/main" val="3975588007"/>
              </p:ext>
            </p:extLst>
          </p:nvPr>
        </p:nvGraphicFramePr>
        <p:xfrm>
          <a:off x="585493" y="2329194"/>
          <a:ext cx="8234950" cy="1426357"/>
        </p:xfrm>
        <a:graphic>
          <a:graphicData uri="http://schemas.openxmlformats.org/drawingml/2006/table">
            <a:tbl>
              <a:tblPr firstRow="1" firstCol="1" bandRow="1"/>
              <a:tblGrid>
                <a:gridCol w="4260354">
                  <a:extLst>
                    <a:ext uri="{9D8B030D-6E8A-4147-A177-3AD203B41FA5}">
                      <a16:colId xmlns:a16="http://schemas.microsoft.com/office/drawing/2014/main" val="4276983616"/>
                    </a:ext>
                  </a:extLst>
                </a:gridCol>
                <a:gridCol w="3974596">
                  <a:extLst>
                    <a:ext uri="{9D8B030D-6E8A-4147-A177-3AD203B41FA5}">
                      <a16:colId xmlns:a16="http://schemas.microsoft.com/office/drawing/2014/main" val="1280017603"/>
                    </a:ext>
                  </a:extLst>
                </a:gridCol>
              </a:tblGrid>
              <a:tr h="416902">
                <a:tc>
                  <a:txBody>
                    <a:bodyPr/>
                    <a:lstStyle/>
                    <a:p>
                      <a:pPr marL="0" lvl="0" indent="0" algn="just">
                        <a:lnSpc>
                          <a:spcPct val="115000"/>
                        </a:lnSpc>
                        <a:spcAft>
                          <a:spcPts val="0"/>
                        </a:spcAft>
                        <a:buFont typeface="+mj-lt"/>
                        <a:buNone/>
                      </a:pPr>
                      <a:r>
                        <a:rPr lang="hr-HR" sz="1600" b="1" dirty="0">
                          <a:solidFill>
                            <a:srgbClr val="00000A"/>
                          </a:solidFill>
                          <a:effectLst/>
                          <a:latin typeface="Myriad Pro Bold SemiExt"/>
                          <a:ea typeface="Droid Sans Fallback"/>
                          <a:cs typeface="Times New Roman" panose="02020603050405020304" pitchFamily="18" charset="0"/>
                        </a:rPr>
                        <a:t>    (Ukupna) Bespovratna sredstva 100 %</a:t>
                      </a:r>
                      <a:endParaRPr lang="hr-HR" sz="1600" dirty="0">
                        <a:solidFill>
                          <a:srgbClr val="00000A"/>
                        </a:solidFill>
                        <a:effectLst/>
                        <a:latin typeface="Myriad Pro Bold SemiExt"/>
                        <a:ea typeface="Droid Sans Fallback"/>
                        <a:cs typeface="Times New Roman" panose="02020603050405020304" pitchFamily="18" charset="0"/>
                      </a:endParaRPr>
                    </a:p>
                  </a:txBody>
                  <a:tcPr marL="65405" marR="6858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chemeClr val="tx2">
                        <a:lumMod val="40000"/>
                        <a:lumOff val="60000"/>
                      </a:schemeClr>
                    </a:solidFill>
                  </a:tcPr>
                </a:tc>
                <a:tc>
                  <a:txBody>
                    <a:bodyPr/>
                    <a:lstStyle/>
                    <a:p>
                      <a:pPr algn="just">
                        <a:lnSpc>
                          <a:spcPct val="115000"/>
                        </a:lnSpc>
                        <a:spcAft>
                          <a:spcPts val="0"/>
                        </a:spcAft>
                      </a:pPr>
                      <a:r>
                        <a:rPr lang="hr-HR" sz="1600" b="1" dirty="0">
                          <a:solidFill>
                            <a:srgbClr val="00000A"/>
                          </a:solidFill>
                          <a:effectLst/>
                          <a:latin typeface="Myriad Pro Bold SemiExt"/>
                          <a:ea typeface="Droid Sans Fallback"/>
                          <a:cs typeface="Times New Roman"/>
                        </a:rPr>
                        <a:t>               </a:t>
                      </a:r>
                      <a:r>
                        <a:rPr lang="hr-HR" sz="1600" b="1" kern="1200" dirty="0">
                          <a:solidFill>
                            <a:srgbClr val="00000A"/>
                          </a:solidFill>
                          <a:effectLst/>
                          <a:latin typeface="Myriad Pro Bold SemiExt"/>
                          <a:ea typeface="Droid Sans Fallback"/>
                          <a:cs typeface="Times New Roman" panose="02020603050405020304" pitchFamily="18" charset="0"/>
                        </a:rPr>
                        <a:t>  100.000.000,00 kn</a:t>
                      </a:r>
                    </a:p>
                  </a:txBody>
                  <a:tcPr marL="65405" marR="6858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338124954"/>
                  </a:ext>
                </a:extLst>
              </a:tr>
              <a:tr h="520505">
                <a:tc>
                  <a:txBody>
                    <a:bodyPr/>
                    <a:lstStyle/>
                    <a:p>
                      <a:pPr marL="457200" lvl="1" indent="0" algn="just">
                        <a:lnSpc>
                          <a:spcPct val="115000"/>
                        </a:lnSpc>
                        <a:spcAft>
                          <a:spcPts val="0"/>
                        </a:spcAft>
                        <a:buFont typeface="+mj-lt"/>
                        <a:buNone/>
                      </a:pPr>
                      <a:r>
                        <a:rPr lang="hr-HR" sz="1600" dirty="0">
                          <a:solidFill>
                            <a:srgbClr val="00000A"/>
                          </a:solidFill>
                          <a:effectLst/>
                          <a:latin typeface="Myriad Pro Bold SemiExt"/>
                          <a:ea typeface="Droid Sans Fallback"/>
                          <a:cs typeface="Times New Roman" panose="02020603050405020304" pitchFamily="18" charset="0"/>
                        </a:rPr>
                        <a:t>Sredstva Europske unije (85%)</a:t>
                      </a:r>
                    </a:p>
                  </a:txBody>
                  <a:tcPr marL="65405" marR="6858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just">
                        <a:lnSpc>
                          <a:spcPct val="115000"/>
                        </a:lnSpc>
                        <a:spcAft>
                          <a:spcPts val="0"/>
                        </a:spcAft>
                      </a:pPr>
                      <a:r>
                        <a:rPr lang="hr-HR" sz="1600" dirty="0">
                          <a:solidFill>
                            <a:srgbClr val="00000A"/>
                          </a:solidFill>
                          <a:effectLst/>
                          <a:latin typeface="Myriad Pro Bold SemiExt"/>
                          <a:ea typeface="Times New Roman" panose="02020603050405020304" pitchFamily="18" charset="0"/>
                          <a:cs typeface="Times New Roman"/>
                        </a:rPr>
                        <a:t>                 85</a:t>
                      </a:r>
                      <a:r>
                        <a:rPr lang="hr-HR" sz="1600" dirty="0">
                          <a:solidFill>
                            <a:srgbClr val="00000A"/>
                          </a:solidFill>
                          <a:effectLst/>
                          <a:latin typeface="Myriad Pro Bold SemiExt"/>
                          <a:ea typeface="Times New Roman" panose="02020603050405020304" pitchFamily="18" charset="0"/>
                          <a:cs typeface="Calibri"/>
                        </a:rPr>
                        <a:t>.000.000,00 kn</a:t>
                      </a:r>
                      <a:endParaRPr lang="hr-HR" sz="1600" dirty="0">
                        <a:solidFill>
                          <a:srgbClr val="00000A"/>
                        </a:solidFill>
                        <a:effectLst/>
                        <a:latin typeface="Myriad Pro Bold SemiExt"/>
                        <a:ea typeface="Droid Sans Fallback"/>
                        <a:cs typeface="Calibri"/>
                      </a:endParaRPr>
                    </a:p>
                  </a:txBody>
                  <a:tcPr marL="65405" marR="6858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extLst>
                  <a:ext uri="{0D108BD9-81ED-4DB2-BD59-A6C34878D82A}">
                    <a16:rowId xmlns:a16="http://schemas.microsoft.com/office/drawing/2014/main" val="4216713607"/>
                  </a:ext>
                </a:extLst>
              </a:tr>
              <a:tr h="488950">
                <a:tc>
                  <a:txBody>
                    <a:bodyPr/>
                    <a:lstStyle/>
                    <a:p>
                      <a:pPr marL="457200" lvl="1" indent="0" algn="just">
                        <a:lnSpc>
                          <a:spcPct val="115000"/>
                        </a:lnSpc>
                        <a:spcAft>
                          <a:spcPts val="0"/>
                        </a:spcAft>
                        <a:buFont typeface="+mj-lt"/>
                        <a:buNone/>
                      </a:pPr>
                      <a:r>
                        <a:rPr lang="hr-HR" sz="1600" dirty="0">
                          <a:solidFill>
                            <a:srgbClr val="00000A"/>
                          </a:solidFill>
                          <a:effectLst/>
                          <a:latin typeface="Myriad Pro Bold SemiExt"/>
                          <a:ea typeface="Droid Sans Fallback"/>
                          <a:cs typeface="Times New Roman" panose="02020603050405020304" pitchFamily="18" charset="0"/>
                        </a:rPr>
                        <a:t>Sredstva Državnog proračuna (15%) </a:t>
                      </a:r>
                    </a:p>
                  </a:txBody>
                  <a:tcPr marL="65405" marR="6858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just">
                        <a:lnSpc>
                          <a:spcPct val="115000"/>
                        </a:lnSpc>
                        <a:spcAft>
                          <a:spcPts val="0"/>
                        </a:spcAft>
                      </a:pPr>
                      <a:r>
                        <a:rPr lang="hr-HR" sz="1600" dirty="0">
                          <a:solidFill>
                            <a:srgbClr val="00000A"/>
                          </a:solidFill>
                          <a:effectLst/>
                          <a:latin typeface="Myriad Pro Bold SemiExt"/>
                          <a:ea typeface="Times New Roman" panose="02020603050405020304" pitchFamily="18" charset="0"/>
                          <a:cs typeface="Times New Roman"/>
                        </a:rPr>
                        <a:t>                 </a:t>
                      </a:r>
                      <a:r>
                        <a:rPr lang="hr-HR" sz="1600" dirty="0">
                          <a:solidFill>
                            <a:srgbClr val="00000A"/>
                          </a:solidFill>
                          <a:effectLst/>
                          <a:latin typeface="Myriad Pro Bold SemiExt"/>
                          <a:ea typeface="Times New Roman" panose="02020603050405020304" pitchFamily="18" charset="0"/>
                          <a:cs typeface="Calibri"/>
                        </a:rPr>
                        <a:t>15.000.000,00 kn</a:t>
                      </a:r>
                      <a:endParaRPr lang="hr-HR" sz="1600" dirty="0">
                        <a:solidFill>
                          <a:srgbClr val="00000A"/>
                        </a:solidFill>
                        <a:effectLst/>
                        <a:latin typeface="Myriad Pro Bold SemiExt"/>
                        <a:ea typeface="Droid Sans Fallback"/>
                        <a:cs typeface="Calibri"/>
                      </a:endParaRPr>
                    </a:p>
                  </a:txBody>
                  <a:tcPr marL="65405" marR="6858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extLst>
                  <a:ext uri="{0D108BD9-81ED-4DB2-BD59-A6C34878D82A}">
                    <a16:rowId xmlns:a16="http://schemas.microsoft.com/office/drawing/2014/main" val="2295273786"/>
                  </a:ext>
                </a:extLst>
              </a:tr>
            </a:tbl>
          </a:graphicData>
        </a:graphic>
      </p:graphicFrame>
      <p:graphicFrame>
        <p:nvGraphicFramePr>
          <p:cNvPr id="8" name="Tablica 7">
            <a:extLst>
              <a:ext uri="{FF2B5EF4-FFF2-40B4-BE49-F238E27FC236}">
                <a16:creationId xmlns:a16="http://schemas.microsoft.com/office/drawing/2014/main" id="{AB3A9430-5110-4778-8D39-BC6DAE06FE90}"/>
              </a:ext>
            </a:extLst>
          </p:cNvPr>
          <p:cNvGraphicFramePr>
            <a:graphicFrameLocks noGrp="1"/>
          </p:cNvGraphicFramePr>
          <p:nvPr>
            <p:extLst>
              <p:ext uri="{D42A27DB-BD31-4B8C-83A1-F6EECF244321}">
                <p14:modId xmlns:p14="http://schemas.microsoft.com/office/powerpoint/2010/main" val="894438995"/>
              </p:ext>
            </p:extLst>
          </p:nvPr>
        </p:nvGraphicFramePr>
        <p:xfrm>
          <a:off x="562167" y="3848217"/>
          <a:ext cx="8305080" cy="2443953"/>
        </p:xfrm>
        <a:graphic>
          <a:graphicData uri="http://schemas.openxmlformats.org/drawingml/2006/table">
            <a:tbl>
              <a:tblPr firstRow="1" firstCol="1" bandRow="1"/>
              <a:tblGrid>
                <a:gridCol w="1547987">
                  <a:extLst>
                    <a:ext uri="{9D8B030D-6E8A-4147-A177-3AD203B41FA5}">
                      <a16:colId xmlns:a16="http://schemas.microsoft.com/office/drawing/2014/main" val="831444849"/>
                    </a:ext>
                  </a:extLst>
                </a:gridCol>
                <a:gridCol w="1378634">
                  <a:extLst>
                    <a:ext uri="{9D8B030D-6E8A-4147-A177-3AD203B41FA5}">
                      <a16:colId xmlns:a16="http://schemas.microsoft.com/office/drawing/2014/main" val="4037840690"/>
                    </a:ext>
                  </a:extLst>
                </a:gridCol>
                <a:gridCol w="2124221">
                  <a:extLst>
                    <a:ext uri="{9D8B030D-6E8A-4147-A177-3AD203B41FA5}">
                      <a16:colId xmlns:a16="http://schemas.microsoft.com/office/drawing/2014/main" val="3472198402"/>
                    </a:ext>
                  </a:extLst>
                </a:gridCol>
                <a:gridCol w="2138289">
                  <a:extLst>
                    <a:ext uri="{9D8B030D-6E8A-4147-A177-3AD203B41FA5}">
                      <a16:colId xmlns:a16="http://schemas.microsoft.com/office/drawing/2014/main" val="4023334433"/>
                    </a:ext>
                  </a:extLst>
                </a:gridCol>
                <a:gridCol w="1115949">
                  <a:extLst>
                    <a:ext uri="{9D8B030D-6E8A-4147-A177-3AD203B41FA5}">
                      <a16:colId xmlns:a16="http://schemas.microsoft.com/office/drawing/2014/main" val="946774543"/>
                    </a:ext>
                  </a:extLst>
                </a:gridCol>
              </a:tblGrid>
              <a:tr h="1244406">
                <a:tc>
                  <a:txBody>
                    <a:bodyPr/>
                    <a:lstStyle/>
                    <a:p>
                      <a:pPr lvl="0" algn="ctr">
                        <a:lnSpc>
                          <a:spcPct val="114999"/>
                        </a:lnSpc>
                        <a:spcAft>
                          <a:spcPts val="0"/>
                        </a:spcAft>
                        <a:buNone/>
                      </a:pPr>
                      <a:endParaRPr lang="hr-HR" sz="1600" b="1" dirty="0">
                        <a:solidFill>
                          <a:srgbClr val="00000A"/>
                        </a:solidFill>
                        <a:effectLst/>
                        <a:latin typeface="Myriad Pro Bold SemiCond"/>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lvl="0" algn="ctr">
                        <a:lnSpc>
                          <a:spcPct val="114999"/>
                        </a:lnSpc>
                        <a:spcAft>
                          <a:spcPts val="0"/>
                        </a:spcAft>
                        <a:buNone/>
                      </a:pPr>
                      <a:r>
                        <a:rPr lang="hr-HR" sz="1600" b="1" i="0" u="none" strike="noStrike" noProof="0" dirty="0">
                          <a:solidFill>
                            <a:srgbClr val="00000A"/>
                          </a:solidFill>
                          <a:effectLst/>
                        </a:rPr>
                        <a:t>RASPOLOŽIVI IZNOS </a:t>
                      </a:r>
                      <a:endParaRPr lang="sr-Latn-RS" dirty="0"/>
                    </a:p>
                    <a:p>
                      <a:pPr lvl="0" algn="ctr">
                        <a:lnSpc>
                          <a:spcPct val="114999"/>
                        </a:lnSpc>
                        <a:spcAft>
                          <a:spcPts val="0"/>
                        </a:spcAft>
                        <a:buNone/>
                      </a:pPr>
                      <a:r>
                        <a:rPr lang="hr-HR" sz="1600" b="1" i="0" u="none" strike="noStrike" noProof="0" dirty="0">
                          <a:solidFill>
                            <a:srgbClr val="00000A"/>
                          </a:solidFill>
                          <a:effectLst/>
                        </a:rPr>
                        <a:t>(kn)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lvl="0" algn="ctr">
                        <a:lnSpc>
                          <a:spcPct val="100000"/>
                        </a:lnSpc>
                        <a:spcBef>
                          <a:spcPts val="0"/>
                        </a:spcBef>
                        <a:spcAft>
                          <a:spcPts val="0"/>
                        </a:spcAft>
                        <a:buNone/>
                      </a:pPr>
                      <a:endParaRPr lang="hr-HR" sz="1600" b="1" i="0" u="none" strike="noStrike" noProof="0" dirty="0">
                        <a:solidFill>
                          <a:srgbClr val="00000A"/>
                        </a:solidFill>
                        <a:effectLst/>
                      </a:endParaRPr>
                    </a:p>
                    <a:p>
                      <a:pPr lvl="0" algn="ctr">
                        <a:lnSpc>
                          <a:spcPct val="100000"/>
                        </a:lnSpc>
                        <a:spcBef>
                          <a:spcPts val="0"/>
                        </a:spcBef>
                        <a:spcAft>
                          <a:spcPts val="0"/>
                        </a:spcAft>
                        <a:buNone/>
                      </a:pPr>
                      <a:r>
                        <a:rPr lang="hr-HR" sz="1600" b="1" i="0" u="none" strike="noStrike" noProof="0" dirty="0">
                          <a:solidFill>
                            <a:srgbClr val="00000A"/>
                          </a:solidFill>
                          <a:effectLst/>
                        </a:rPr>
                        <a:t>Najniži iznos </a:t>
                      </a:r>
                      <a:endParaRPr lang="hr-HR" sz="1600" b="0" i="0" u="none" strike="noStrike" noProof="0" dirty="0">
                        <a:effectLst/>
                      </a:endParaRPr>
                    </a:p>
                    <a:p>
                      <a:pPr lvl="0" algn="ctr">
                        <a:lnSpc>
                          <a:spcPct val="100000"/>
                        </a:lnSpc>
                        <a:spcBef>
                          <a:spcPts val="0"/>
                        </a:spcBef>
                        <a:spcAft>
                          <a:spcPts val="0"/>
                        </a:spcAft>
                        <a:buNone/>
                      </a:pPr>
                      <a:r>
                        <a:rPr lang="hr-HR" sz="1600" b="1" i="0" u="none" strike="noStrike" noProof="0" dirty="0">
                          <a:solidFill>
                            <a:srgbClr val="00000A"/>
                          </a:solidFill>
                          <a:effectLst/>
                        </a:rPr>
                        <a:t>bespovratnih sredstava (kn)</a:t>
                      </a:r>
                      <a:endParaRPr lang="hr-HR" sz="1600" b="0" i="0" u="none" strike="noStrike" noProof="0" dirty="0">
                        <a:effectLst/>
                      </a:endParaRPr>
                    </a:p>
                    <a:p>
                      <a:pPr lvl="0" algn="ctr">
                        <a:lnSpc>
                          <a:spcPct val="114999"/>
                        </a:lnSpc>
                        <a:spcAft>
                          <a:spcPts val="0"/>
                        </a:spcAft>
                        <a:buNone/>
                      </a:pPr>
                      <a:endParaRPr lang="hr-HR" sz="1600" b="1" dirty="0">
                        <a:solidFill>
                          <a:srgbClr val="00000A"/>
                        </a:solidFill>
                        <a:effectLst/>
                        <a:latin typeface="Myriad Pro Bold SemiCond"/>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lvl="0" algn="ctr">
                        <a:lnSpc>
                          <a:spcPct val="114999"/>
                        </a:lnSpc>
                        <a:spcAft>
                          <a:spcPts val="0"/>
                        </a:spcAft>
                        <a:buNone/>
                      </a:pPr>
                      <a:r>
                        <a:rPr lang="hr-HR" sz="1600" b="1" i="0" u="none" strike="noStrike" noProof="0" dirty="0">
                          <a:solidFill>
                            <a:srgbClr val="000000"/>
                          </a:solidFill>
                          <a:effectLst/>
                        </a:rPr>
                        <a:t>Najviši iznos </a:t>
                      </a:r>
                      <a:endParaRPr lang="sr-Latn-RS" i="0" u="none" strike="noStrike" noProof="0" dirty="0">
                        <a:solidFill>
                          <a:srgbClr val="000000"/>
                        </a:solidFill>
                      </a:endParaRPr>
                    </a:p>
                    <a:p>
                      <a:pPr lvl="0" algn="ctr">
                        <a:lnSpc>
                          <a:spcPct val="114999"/>
                        </a:lnSpc>
                        <a:spcAft>
                          <a:spcPts val="0"/>
                        </a:spcAft>
                        <a:buNone/>
                      </a:pPr>
                      <a:r>
                        <a:rPr lang="hr-HR" sz="1600" b="1" i="0" u="none" strike="noStrike" noProof="0" dirty="0">
                          <a:solidFill>
                            <a:srgbClr val="000000"/>
                          </a:solidFill>
                          <a:effectLst/>
                        </a:rPr>
                        <a:t>bespovratnih sredstava</a:t>
                      </a:r>
                      <a:endParaRPr lang="sr-Latn-RS" i="0" u="none" strike="noStrike" noProof="0" dirty="0">
                        <a:solidFill>
                          <a:srgbClr val="000000"/>
                        </a:solidFill>
                      </a:endParaRPr>
                    </a:p>
                    <a:p>
                      <a:pPr lvl="0" algn="ctr">
                        <a:lnSpc>
                          <a:spcPct val="114999"/>
                        </a:lnSpc>
                        <a:spcAft>
                          <a:spcPts val="0"/>
                        </a:spcAft>
                        <a:buNone/>
                      </a:pPr>
                      <a:r>
                        <a:rPr lang="hr-HR" sz="1600" b="1" i="0" u="none" strike="noStrike" noProof="0" dirty="0">
                          <a:solidFill>
                            <a:srgbClr val="000000"/>
                          </a:solidFill>
                          <a:effectLst/>
                        </a:rPr>
                        <a:t> (kn)</a:t>
                      </a:r>
                      <a:endParaRPr lang="sr-Latn-RS" i="0" u="none" strike="noStrike" noProof="0" dirty="0">
                        <a:solidFill>
                          <a:srgbClr val="000000"/>
                        </a:solidFil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lvl="0" algn="ctr" defTabSz="457200" rtl="0" eaLnBrk="1" latinLnBrk="0" hangingPunct="1">
                        <a:lnSpc>
                          <a:spcPct val="114999"/>
                        </a:lnSpc>
                        <a:spcAft>
                          <a:spcPts val="0"/>
                        </a:spcAft>
                        <a:buNone/>
                      </a:pPr>
                      <a:r>
                        <a:rPr lang="hr-HR" sz="1600" b="1" i="0" u="none" strike="noStrike" kern="1200" dirty="0">
                          <a:solidFill>
                            <a:srgbClr val="000000"/>
                          </a:solidFill>
                          <a:effectLst/>
                          <a:latin typeface="+mn-lt"/>
                          <a:ea typeface="+mn-ea"/>
                          <a:cs typeface="+mn-cs"/>
                        </a:rPr>
                        <a:t>Intenzitet potpore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3999702779"/>
                  </a:ext>
                </a:extLst>
              </a:tr>
              <a:tr h="662781">
                <a:tc>
                  <a:txBody>
                    <a:bodyPr/>
                    <a:lstStyle/>
                    <a:p>
                      <a:pPr marL="0" lvl="0" algn="ctr" defTabSz="457200" rtl="0" eaLnBrk="1" latinLnBrk="0" hangingPunct="1">
                        <a:lnSpc>
                          <a:spcPct val="114999"/>
                        </a:lnSpc>
                        <a:spcAft>
                          <a:spcPts val="0"/>
                        </a:spcAft>
                        <a:buNone/>
                      </a:pPr>
                      <a:r>
                        <a:rPr lang="hr-HR" sz="1600" b="0" kern="1200" dirty="0">
                          <a:solidFill>
                            <a:srgbClr val="00000A"/>
                          </a:solidFill>
                          <a:effectLst/>
                          <a:latin typeface="Myriad Pro Bold SemiCond"/>
                          <a:ea typeface="+mn-ea"/>
                          <a:cs typeface="Times New Roman"/>
                        </a:rPr>
                        <a:t>KOMPONENTA 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lvl="0" algn="ctr" defTabSz="457200" rtl="0" eaLnBrk="1" latinLnBrk="0" hangingPunct="1">
                        <a:lnSpc>
                          <a:spcPct val="114999"/>
                        </a:lnSpc>
                        <a:spcAft>
                          <a:spcPts val="0"/>
                        </a:spcAft>
                        <a:buNone/>
                      </a:pPr>
                      <a:r>
                        <a:rPr lang="hr-HR" sz="1600" b="0" kern="1200" dirty="0">
                          <a:solidFill>
                            <a:srgbClr val="00000A"/>
                          </a:solidFill>
                          <a:effectLst/>
                          <a:latin typeface="Myriad Pro Bold SemiCond"/>
                          <a:ea typeface="+mn-ea"/>
                          <a:cs typeface="Times New Roman"/>
                        </a:rPr>
                        <a:t>30.000.000,00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lvl="0" algn="ctr" defTabSz="457200" rtl="0" eaLnBrk="1" latinLnBrk="0" hangingPunct="1">
                        <a:lnSpc>
                          <a:spcPct val="114999"/>
                        </a:lnSpc>
                        <a:spcAft>
                          <a:spcPts val="0"/>
                        </a:spcAft>
                        <a:buNone/>
                      </a:pPr>
                      <a:r>
                        <a:rPr lang="hr-HR" sz="1600" b="0" kern="1200" noProof="0" dirty="0">
                          <a:solidFill>
                            <a:srgbClr val="00000A"/>
                          </a:solidFill>
                          <a:effectLst/>
                          <a:latin typeface="Myriad Pro Bold SemiCond"/>
                          <a:ea typeface="+mn-ea"/>
                          <a:cs typeface="Times New Roman"/>
                        </a:rPr>
                        <a:t>400.000,00</a:t>
                      </a:r>
                      <a:endParaRPr lang="sr-Latn-RS" sz="1600" b="0" kern="1200" dirty="0">
                        <a:solidFill>
                          <a:srgbClr val="00000A"/>
                        </a:solidFill>
                        <a:effectLst/>
                        <a:latin typeface="Myriad Pro Bold SemiCond"/>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lvl="0" algn="ctr" defTabSz="457200" rtl="0" eaLnBrk="1" latinLnBrk="0" hangingPunct="1">
                        <a:lnSpc>
                          <a:spcPct val="114999"/>
                        </a:lnSpc>
                        <a:spcAft>
                          <a:spcPts val="0"/>
                        </a:spcAft>
                        <a:buNone/>
                      </a:pPr>
                      <a:r>
                        <a:rPr lang="hr-HR" sz="1600" b="0" kern="1200" noProof="0" dirty="0">
                          <a:solidFill>
                            <a:srgbClr val="00000A"/>
                          </a:solidFill>
                          <a:effectLst/>
                          <a:latin typeface="Myriad Pro Bold SemiCond"/>
                          <a:ea typeface="+mn-ea"/>
                          <a:cs typeface="Times New Roman"/>
                        </a:rPr>
                        <a:t>3.000.000,00</a:t>
                      </a:r>
                      <a:endParaRPr lang="sr-Latn-RS" sz="1600" b="0" kern="1200" dirty="0">
                        <a:solidFill>
                          <a:srgbClr val="00000A"/>
                        </a:solidFill>
                        <a:effectLst/>
                        <a:latin typeface="Myriad Pro Bold SemiCond"/>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lvl="0" algn="ctr" defTabSz="457200" rtl="0" eaLnBrk="1" latinLnBrk="0" hangingPunct="1">
                        <a:lnSpc>
                          <a:spcPct val="114999"/>
                        </a:lnSpc>
                        <a:spcAft>
                          <a:spcPts val="0"/>
                        </a:spcAft>
                        <a:buNone/>
                      </a:pPr>
                      <a:r>
                        <a:rPr lang="hr-HR" sz="1600" b="0" kern="1200" dirty="0">
                          <a:solidFill>
                            <a:srgbClr val="00000A"/>
                          </a:solidFill>
                          <a:effectLst/>
                          <a:latin typeface="Myriad Pro Bold SemiCond"/>
                          <a:ea typeface="+mn-ea"/>
                          <a:cs typeface="Times New Roman"/>
                        </a:rPr>
                        <a:t>70 – 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004595"/>
                  </a:ext>
                </a:extLst>
              </a:tr>
              <a:tr h="527519">
                <a:tc>
                  <a:txBody>
                    <a:bodyPr/>
                    <a:lstStyle/>
                    <a:p>
                      <a:pPr lvl="0" algn="ctr">
                        <a:lnSpc>
                          <a:spcPct val="114999"/>
                        </a:lnSpc>
                        <a:spcAft>
                          <a:spcPts val="0"/>
                        </a:spcAft>
                        <a:buNone/>
                      </a:pPr>
                      <a:r>
                        <a:rPr lang="hr-HR" sz="1600" b="0" dirty="0">
                          <a:solidFill>
                            <a:srgbClr val="00000A"/>
                          </a:solidFill>
                          <a:effectLst/>
                          <a:latin typeface="Myriad Pro Bold SemiCond"/>
                          <a:cs typeface="Times New Roman"/>
                        </a:rPr>
                        <a:t>KOMPONENTA 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lnSpc>
                          <a:spcPct val="114999"/>
                        </a:lnSpc>
                        <a:spcAft>
                          <a:spcPts val="0"/>
                        </a:spcAft>
                        <a:buNone/>
                      </a:pPr>
                      <a:r>
                        <a:rPr lang="hr-HR" sz="1600" b="0" i="0" u="none" strike="noStrike" noProof="0" dirty="0">
                          <a:effectLst/>
                        </a:rPr>
                        <a:t>70.000.000,00</a:t>
                      </a:r>
                      <a:endParaRPr lang="sr-Latn-RS"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lnSpc>
                          <a:spcPct val="114999"/>
                        </a:lnSpc>
                        <a:spcAft>
                          <a:spcPts val="0"/>
                        </a:spcAft>
                        <a:buNone/>
                      </a:pPr>
                      <a:r>
                        <a:rPr lang="hr-HR" sz="1600" b="0" i="0" u="none" strike="noStrike" noProof="0" dirty="0">
                          <a:effectLst/>
                          <a:latin typeface="Calibri"/>
                        </a:rPr>
                        <a:t>400.000,00</a:t>
                      </a:r>
                      <a:endParaRPr lang="sr-Latn-RS"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lnSpc>
                          <a:spcPct val="114999"/>
                        </a:lnSpc>
                        <a:spcAft>
                          <a:spcPts val="0"/>
                        </a:spcAft>
                        <a:buNone/>
                      </a:pPr>
                      <a:r>
                        <a:rPr lang="hr-HR" sz="1600" b="0" i="0" u="none" strike="noStrike" noProof="0" dirty="0">
                          <a:effectLst/>
                        </a:rPr>
                        <a:t>8.000.000,00</a:t>
                      </a:r>
                      <a:endParaRPr lang="sr-Latn-RS"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lnSpc>
                          <a:spcPct val="114999"/>
                        </a:lnSpc>
                        <a:spcAft>
                          <a:spcPts val="0"/>
                        </a:spcAft>
                        <a:buNone/>
                      </a:pPr>
                      <a:r>
                        <a:rPr lang="hr-HR" sz="1600" b="0" dirty="0">
                          <a:solidFill>
                            <a:srgbClr val="00000A"/>
                          </a:solidFill>
                          <a:effectLst/>
                          <a:latin typeface="Myriad Pro Bold SemiCond"/>
                          <a:cs typeface="Times New Roman"/>
                        </a:rPr>
                        <a:t>70 – 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291130"/>
                  </a:ext>
                </a:extLst>
              </a:tr>
            </a:tbl>
          </a:graphicData>
        </a:graphic>
      </p:graphicFrame>
      <p:sp>
        <p:nvSpPr>
          <p:cNvPr id="15" name="Rezervirano mjesto broja slajda 14">
            <a:extLst>
              <a:ext uri="{FF2B5EF4-FFF2-40B4-BE49-F238E27FC236}">
                <a16:creationId xmlns:a16="http://schemas.microsoft.com/office/drawing/2014/main" id="{722DD4DA-57AF-4F0B-B4F1-242BF9DE84BA}"/>
              </a:ext>
            </a:extLst>
          </p:cNvPr>
          <p:cNvSpPr>
            <a:spLocks noGrp="1"/>
          </p:cNvSpPr>
          <p:nvPr>
            <p:ph type="sldNum" sz="quarter" idx="12"/>
          </p:nvPr>
        </p:nvSpPr>
        <p:spPr>
          <a:xfrm rot="14100000">
            <a:off x="6553200" y="6356350"/>
            <a:ext cx="2133600" cy="365125"/>
          </a:xfrm>
        </p:spPr>
        <p:txBody>
          <a:bodyPr/>
          <a:lstStyle/>
          <a:p>
            <a:pPr>
              <a:defRPr/>
            </a:pPr>
            <a:fld id="{D4131CC9-1563-1E4A-B7DF-AD4D962400AD}" type="slidenum">
              <a:rPr lang="en-US" smtClean="0"/>
              <a:pPr>
                <a:defRPr/>
              </a:pPr>
              <a:t>5</a:t>
            </a:fld>
            <a:endParaRPr lang="en-US" dirty="0"/>
          </a:p>
        </p:txBody>
      </p:sp>
    </p:spTree>
    <p:extLst>
      <p:ext uri="{BB962C8B-B14F-4D97-AF65-F5344CB8AC3E}">
        <p14:creationId xmlns:p14="http://schemas.microsoft.com/office/powerpoint/2010/main" val="13010165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1650"/>
            <a:ext cx="8229600" cy="677845"/>
          </a:xfrm>
        </p:spPr>
        <p:txBody>
          <a:bodyPr/>
          <a:lstStyle/>
          <a:p>
            <a:r>
              <a:rPr lang="hr-HR" sz="3200" b="1" dirty="0">
                <a:solidFill>
                  <a:prstClr val="black"/>
                </a:solidFill>
                <a:effectLst>
                  <a:outerShdw blurRad="38100" dist="38100" dir="2700000" algn="tl">
                    <a:srgbClr val="000000">
                      <a:alpha val="43137"/>
                    </a:srgbClr>
                  </a:outerShdw>
                </a:effectLst>
              </a:rPr>
              <a:t>Postupak prijave - način podnošenja projektnog prijedloga</a:t>
            </a:r>
            <a:endParaRPr lang="hr-HR" sz="4000" b="1" dirty="0"/>
          </a:p>
        </p:txBody>
      </p:sp>
      <p:sp>
        <p:nvSpPr>
          <p:cNvPr id="3" name="Content Placeholder 2"/>
          <p:cNvSpPr>
            <a:spLocks noGrp="1"/>
          </p:cNvSpPr>
          <p:nvPr>
            <p:ph sz="half" idx="1"/>
          </p:nvPr>
        </p:nvSpPr>
        <p:spPr>
          <a:xfrm>
            <a:off x="841075" y="1179495"/>
            <a:ext cx="7617125" cy="5176855"/>
          </a:xfrm>
        </p:spPr>
        <p:txBody>
          <a:bodyPr/>
          <a:lstStyle/>
          <a:p>
            <a:pPr marL="0" indent="0" algn="just">
              <a:buNone/>
            </a:pPr>
            <a:endParaRPr lang="hr-HR" sz="1600" b="1" dirty="0">
              <a:latin typeface="Myriad Pro Light SemiExt"/>
            </a:endParaRPr>
          </a:p>
          <a:p>
            <a:pPr marL="0" indent="0" algn="just">
              <a:buNone/>
            </a:pPr>
            <a:endParaRPr lang="hr-HR" sz="1800" b="1" dirty="0">
              <a:latin typeface="Myriad Pro Light SemiExt"/>
            </a:endParaRPr>
          </a:p>
          <a:p>
            <a:pPr marL="0" indent="0">
              <a:buNone/>
            </a:pPr>
            <a:endParaRPr lang="hr-HR" sz="1600" i="1" u="sng" dirty="0"/>
          </a:p>
          <a:p>
            <a:pPr marL="0" indent="0">
              <a:buNone/>
            </a:pPr>
            <a:endParaRPr lang="hr-HR" sz="1600" i="1" u="sng" dirty="0"/>
          </a:p>
          <a:p>
            <a:pPr marL="0" indent="0">
              <a:buNone/>
            </a:pPr>
            <a:endParaRPr lang="hr-HR" sz="1800" b="1" i="1" u="sng" dirty="0"/>
          </a:p>
        </p:txBody>
      </p:sp>
      <p:sp>
        <p:nvSpPr>
          <p:cNvPr id="13" name="Rezervirano mjesto broja slajda 12">
            <a:extLst>
              <a:ext uri="{FF2B5EF4-FFF2-40B4-BE49-F238E27FC236}">
                <a16:creationId xmlns:a16="http://schemas.microsoft.com/office/drawing/2014/main" id="{BF35C642-09A9-48A2-8FD7-DEBB84355FB7}"/>
              </a:ext>
            </a:extLst>
          </p:cNvPr>
          <p:cNvSpPr>
            <a:spLocks noGrp="1"/>
          </p:cNvSpPr>
          <p:nvPr>
            <p:ph type="sldNum" sz="quarter" idx="12"/>
          </p:nvPr>
        </p:nvSpPr>
        <p:spPr/>
        <p:txBody>
          <a:bodyPr/>
          <a:lstStyle/>
          <a:p>
            <a:pPr>
              <a:defRPr/>
            </a:pPr>
            <a:fld id="{D4131CC9-1563-1E4A-B7DF-AD4D962400AD}" type="slidenum">
              <a:rPr lang="en-US" smtClean="0"/>
              <a:pPr>
                <a:defRPr/>
              </a:pPr>
              <a:t>50</a:t>
            </a:fld>
            <a:endParaRPr lang="en-US" dirty="0"/>
          </a:p>
        </p:txBody>
      </p:sp>
      <p:sp>
        <p:nvSpPr>
          <p:cNvPr id="5" name="Content Placeholder 2">
            <a:extLst>
              <a:ext uri="{FF2B5EF4-FFF2-40B4-BE49-F238E27FC236}">
                <a16:creationId xmlns:a16="http://schemas.microsoft.com/office/drawing/2014/main" id="{7BFA2B49-93B7-48A9-9793-2216C84918BA}"/>
              </a:ext>
            </a:extLst>
          </p:cNvPr>
          <p:cNvSpPr txBox="1">
            <a:spLocks/>
          </p:cNvSpPr>
          <p:nvPr/>
        </p:nvSpPr>
        <p:spPr bwMode="auto">
          <a:xfrm>
            <a:off x="763437" y="1274770"/>
            <a:ext cx="7617125" cy="51768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just">
              <a:spcBef>
                <a:spcPts val="0"/>
              </a:spcBef>
              <a:buNone/>
            </a:pPr>
            <a:r>
              <a:rPr lang="hr-HR" sz="2000" dirty="0"/>
              <a:t>Isključivo </a:t>
            </a:r>
            <a:r>
              <a:rPr lang="hr-HR" sz="2000" b="1" dirty="0"/>
              <a:t>poštanskom pošiljkom ili predaju osobnom dostavom </a:t>
            </a:r>
            <a:r>
              <a:rPr lang="hr-HR" sz="2000" dirty="0"/>
              <a:t>na sljedeću adresu:</a:t>
            </a:r>
          </a:p>
          <a:p>
            <a:pPr marL="0" indent="0" algn="just">
              <a:spcBef>
                <a:spcPts val="0"/>
              </a:spcBef>
              <a:buNone/>
            </a:pPr>
            <a:r>
              <a:rPr lang="hr-HR" sz="2000" b="1" dirty="0"/>
              <a:t>	Hrvatski zavod za zapošljavanje</a:t>
            </a:r>
          </a:p>
          <a:p>
            <a:pPr marL="0" indent="0" algn="just">
              <a:spcBef>
                <a:spcPts val="0"/>
              </a:spcBef>
              <a:buNone/>
            </a:pPr>
            <a:r>
              <a:rPr lang="hr-HR" sz="2000" b="1" dirty="0"/>
              <a:t>	Ured za financiranje i ugovaranje projekata Europske unije</a:t>
            </a:r>
          </a:p>
          <a:p>
            <a:pPr marL="0" indent="0" algn="just">
              <a:spcBef>
                <a:spcPts val="0"/>
              </a:spcBef>
              <a:buNone/>
            </a:pPr>
            <a:r>
              <a:rPr lang="hr-HR" sz="2000" b="1" dirty="0"/>
              <a:t>	Radnička cesta 177/2. kat</a:t>
            </a:r>
          </a:p>
          <a:p>
            <a:pPr marL="0" indent="0" algn="just">
              <a:spcBef>
                <a:spcPts val="0"/>
              </a:spcBef>
              <a:buNone/>
            </a:pPr>
            <a:r>
              <a:rPr lang="hr-HR" sz="2000" b="1" dirty="0"/>
              <a:t>	10000 Zagreb </a:t>
            </a:r>
          </a:p>
          <a:p>
            <a:pPr marL="0" indent="0" algn="just">
              <a:spcBef>
                <a:spcPts val="0"/>
              </a:spcBef>
              <a:buNone/>
            </a:pPr>
            <a:r>
              <a:rPr lang="hr-HR" sz="2000" dirty="0"/>
              <a:t>Prijavu je potrebno poslati ili dostaviti u </a:t>
            </a:r>
            <a:r>
              <a:rPr lang="hr-HR" sz="2000" b="1" dirty="0"/>
              <a:t>zatvorenom paketu/omotnici</a:t>
            </a:r>
            <a:r>
              <a:rPr lang="hr-HR" sz="2000" dirty="0"/>
              <a:t>. </a:t>
            </a:r>
          </a:p>
          <a:p>
            <a:pPr marL="0" indent="0" algn="just">
              <a:spcBef>
                <a:spcPts val="0"/>
              </a:spcBef>
              <a:buNone/>
            </a:pPr>
            <a:r>
              <a:rPr lang="hr-HR" sz="2000" dirty="0"/>
              <a:t>Na vanjskoj strani omotnice </a:t>
            </a:r>
            <a:r>
              <a:rPr lang="hr-HR" sz="2000" b="1" dirty="0"/>
              <a:t>obvezno</a:t>
            </a:r>
            <a:r>
              <a:rPr lang="hr-HR" sz="2000" dirty="0"/>
              <a:t> navesti:</a:t>
            </a:r>
          </a:p>
          <a:p>
            <a:pPr marL="0" indent="0" algn="just">
              <a:spcBef>
                <a:spcPts val="0"/>
              </a:spcBef>
              <a:buNone/>
            </a:pPr>
            <a:r>
              <a:rPr lang="hr-HR" sz="2000" dirty="0"/>
              <a:t>a) referentni broj i naziv Poziva: </a:t>
            </a:r>
            <a:r>
              <a:rPr lang="hr-HR" sz="2000" dirty="0">
                <a:highlight>
                  <a:srgbClr val="FFFFFF"/>
                </a:highlight>
              </a:rPr>
              <a:t>UP.02.2.2.12 „</a:t>
            </a:r>
            <a:r>
              <a:rPr lang="hr-HR" sz="2000" dirty="0"/>
              <a:t>Razvoj, širenje i unaprjeđenje kvalitete </a:t>
            </a:r>
            <a:r>
              <a:rPr lang="hr-HR" sz="2000" dirty="0" err="1"/>
              <a:t>izvaninstitucijskih</a:t>
            </a:r>
            <a:r>
              <a:rPr lang="hr-HR" sz="2000" dirty="0"/>
              <a:t> socijalnih usluga kao podrška procesu </a:t>
            </a:r>
            <a:r>
              <a:rPr lang="hr-HR" sz="2000" dirty="0" err="1"/>
              <a:t>deinstitucionalizacije</a:t>
            </a:r>
            <a:r>
              <a:rPr lang="hr-HR" sz="2000" dirty="0"/>
              <a:t>“</a:t>
            </a:r>
          </a:p>
          <a:p>
            <a:pPr marL="0" indent="0" algn="just">
              <a:spcBef>
                <a:spcPts val="0"/>
              </a:spcBef>
              <a:buNone/>
            </a:pPr>
            <a:r>
              <a:rPr lang="hr-HR" sz="2000" dirty="0"/>
              <a:t>b)	naziv i adresu prijavitelja </a:t>
            </a:r>
          </a:p>
          <a:p>
            <a:pPr marL="0" indent="0" algn="just">
              <a:spcBef>
                <a:spcPts val="0"/>
              </a:spcBef>
              <a:buNone/>
            </a:pPr>
            <a:r>
              <a:rPr lang="hr-HR" sz="2000" dirty="0"/>
              <a:t>c)	naznaku: „NE OTVARATI – PRIJAVA NA POZIV NA DOSTAVU 	PROJEKTNIH PRIJEDLOGA“.</a:t>
            </a:r>
          </a:p>
          <a:p>
            <a:pPr marL="0" indent="0" algn="just">
              <a:spcBef>
                <a:spcPts val="0"/>
              </a:spcBef>
              <a:buNone/>
            </a:pPr>
            <a:r>
              <a:rPr lang="hr-HR" sz="2000" b="1" dirty="0"/>
              <a:t>Preporuka je dostavljati prijavu preporučenom poštanskom pošiljkom radi osiguravanja podataka o točnom vremenu podnošenja.</a:t>
            </a:r>
          </a:p>
          <a:p>
            <a:pPr marL="0" indent="0">
              <a:buNone/>
            </a:pPr>
            <a:endParaRPr lang="hr-HR" sz="2000" i="1" u="sng" dirty="0"/>
          </a:p>
          <a:p>
            <a:pPr marL="0" indent="0">
              <a:buFont typeface="Arial" charset="0"/>
              <a:buNone/>
            </a:pPr>
            <a:endParaRPr lang="hr-HR" sz="1600" i="1" u="sng" dirty="0"/>
          </a:p>
          <a:p>
            <a:pPr marL="0" indent="0">
              <a:buFont typeface="Arial" charset="0"/>
              <a:buNone/>
            </a:pPr>
            <a:endParaRPr lang="hr-HR" sz="1800" b="1" i="1" u="sng" dirty="0"/>
          </a:p>
        </p:txBody>
      </p:sp>
    </p:spTree>
    <p:extLst>
      <p:ext uri="{BB962C8B-B14F-4D97-AF65-F5344CB8AC3E}">
        <p14:creationId xmlns:p14="http://schemas.microsoft.com/office/powerpoint/2010/main" val="6132172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319" y="136525"/>
            <a:ext cx="7923362" cy="776550"/>
          </a:xfrm>
        </p:spPr>
        <p:txBody>
          <a:bodyPr/>
          <a:lstStyle/>
          <a:p>
            <a:r>
              <a:rPr lang="hr-HR" sz="3200" b="1" dirty="0">
                <a:effectLst>
                  <a:outerShdw blurRad="38100" dist="38100" dir="2700000" algn="tl">
                    <a:srgbClr val="000000">
                      <a:alpha val="43137"/>
                    </a:srgbClr>
                  </a:outerShdw>
                </a:effectLst>
                <a:latin typeface="+mn-lt"/>
              </a:rPr>
              <a:t>Postupak prijave </a:t>
            </a:r>
            <a:r>
              <a:rPr lang="hr-HR" sz="4800" dirty="0"/>
              <a:t>	</a:t>
            </a:r>
            <a:endParaRPr lang="hr-HR" sz="2800" b="1" dirty="0"/>
          </a:p>
        </p:txBody>
      </p:sp>
      <p:sp>
        <p:nvSpPr>
          <p:cNvPr id="3" name="Content Placeholder 2"/>
          <p:cNvSpPr>
            <a:spLocks noGrp="1"/>
          </p:cNvSpPr>
          <p:nvPr>
            <p:ph sz="half" idx="1"/>
          </p:nvPr>
        </p:nvSpPr>
        <p:spPr>
          <a:xfrm>
            <a:off x="763438" y="653499"/>
            <a:ext cx="7617125" cy="5551002"/>
          </a:xfrm>
        </p:spPr>
        <p:txBody>
          <a:bodyPr/>
          <a:lstStyle/>
          <a:p>
            <a:pPr marL="0" indent="0" algn="just">
              <a:buNone/>
            </a:pPr>
            <a:endParaRPr lang="hr-HR" sz="2000" b="1" dirty="0">
              <a:latin typeface="Myriad Pro Light SemiExt"/>
            </a:endParaRPr>
          </a:p>
          <a:p>
            <a:pPr algn="just">
              <a:buFont typeface="Wingdings" panose="05000000000000000000" pitchFamily="2" charset="2"/>
              <a:buChar char="Ø"/>
            </a:pPr>
            <a:r>
              <a:rPr lang="hr-HR" sz="2400" b="1" dirty="0"/>
              <a:t>Rok za podnošenje projektnog prijedloga</a:t>
            </a:r>
          </a:p>
          <a:p>
            <a:pPr marL="0" indent="0" algn="just">
              <a:buNone/>
            </a:pPr>
            <a:r>
              <a:rPr lang="hr-HR" sz="2200" dirty="0"/>
              <a:t>Do iscrpljenja raspoloživih financijskih sredstava unutar pojedine komponente odnosno za obje komponente najkasnije do 31. prosinca 2020.</a:t>
            </a:r>
          </a:p>
          <a:p>
            <a:pPr>
              <a:buFont typeface="Wingdings" panose="05000000000000000000" pitchFamily="2" charset="2"/>
              <a:buChar char="Ø"/>
            </a:pPr>
            <a:endParaRPr lang="hr-HR" sz="1400" b="1" dirty="0"/>
          </a:p>
          <a:p>
            <a:pPr>
              <a:buFont typeface="Wingdings" panose="05000000000000000000" pitchFamily="2" charset="2"/>
              <a:buChar char="Ø"/>
            </a:pPr>
            <a:r>
              <a:rPr lang="hr-HR" sz="2400" b="1" dirty="0"/>
              <a:t>Povlačenje projektnog prijedloga</a:t>
            </a:r>
          </a:p>
          <a:p>
            <a:pPr marL="0" indent="0" algn="just">
              <a:buNone/>
            </a:pPr>
            <a:r>
              <a:rPr lang="hr-HR" sz="2200" dirty="0"/>
              <a:t>Sve do trenutka potpisivanja Ugovora o dodjeli bespovratnih sredstava, odnosno u bilo kojoj fazi postupka dodjele, dostavom pisane obavijesti poštanskom pošiljkom ili osobnom dostavom na adresu: </a:t>
            </a:r>
          </a:p>
          <a:p>
            <a:pPr marL="0" indent="0" algn="just">
              <a:buNone/>
            </a:pPr>
            <a:r>
              <a:rPr lang="hr-HR" sz="2000" b="1" dirty="0"/>
              <a:t>	Hrvatski zavod za zapošljavanje</a:t>
            </a:r>
          </a:p>
          <a:p>
            <a:pPr marL="0" indent="0">
              <a:buNone/>
            </a:pPr>
            <a:r>
              <a:rPr lang="hr-HR" sz="2000" b="1" dirty="0"/>
              <a:t>	Ured za financiranje i ugovaranje projekata Europske unije</a:t>
            </a:r>
          </a:p>
          <a:p>
            <a:pPr marL="0" indent="0">
              <a:buNone/>
            </a:pPr>
            <a:r>
              <a:rPr lang="hr-HR" sz="2000" b="1" dirty="0"/>
              <a:t>	Radnička cesta 177/2. kat</a:t>
            </a:r>
          </a:p>
          <a:p>
            <a:pPr marL="0" indent="0">
              <a:buNone/>
            </a:pPr>
            <a:r>
              <a:rPr lang="hr-HR" sz="2000" b="1" dirty="0"/>
              <a:t>	10000 Zagreb</a:t>
            </a:r>
          </a:p>
          <a:p>
            <a:pPr marL="0" indent="0">
              <a:buNone/>
            </a:pPr>
            <a:endParaRPr lang="hr-HR" sz="2000" dirty="0">
              <a:latin typeface="Myriad Pro Light SemiExt"/>
            </a:endParaRPr>
          </a:p>
          <a:p>
            <a:pPr marL="0" indent="0">
              <a:buNone/>
            </a:pPr>
            <a:endParaRPr lang="hr-HR" sz="1600" i="1" u="sng" dirty="0"/>
          </a:p>
          <a:p>
            <a:pPr marL="0" indent="0">
              <a:buNone/>
            </a:pPr>
            <a:endParaRPr lang="hr-HR" sz="1800" b="1" i="1" u="sng" dirty="0"/>
          </a:p>
        </p:txBody>
      </p:sp>
      <p:sp>
        <p:nvSpPr>
          <p:cNvPr id="13" name="Rezervirano mjesto broja slajda 12">
            <a:extLst>
              <a:ext uri="{FF2B5EF4-FFF2-40B4-BE49-F238E27FC236}">
                <a16:creationId xmlns:a16="http://schemas.microsoft.com/office/drawing/2014/main" id="{7748F2B4-82F2-4DC0-8CF8-30319C4F56F6}"/>
              </a:ext>
            </a:extLst>
          </p:cNvPr>
          <p:cNvSpPr>
            <a:spLocks noGrp="1"/>
          </p:cNvSpPr>
          <p:nvPr>
            <p:ph type="sldNum" sz="quarter" idx="12"/>
          </p:nvPr>
        </p:nvSpPr>
        <p:spPr/>
        <p:txBody>
          <a:bodyPr/>
          <a:lstStyle/>
          <a:p>
            <a:pPr>
              <a:defRPr/>
            </a:pPr>
            <a:fld id="{D4131CC9-1563-1E4A-B7DF-AD4D962400AD}" type="slidenum">
              <a:rPr lang="en-US" smtClean="0"/>
              <a:pPr>
                <a:defRPr/>
              </a:pPr>
              <a:t>51</a:t>
            </a:fld>
            <a:endParaRPr lang="en-US" dirty="0"/>
          </a:p>
        </p:txBody>
      </p:sp>
    </p:spTree>
    <p:extLst>
      <p:ext uri="{BB962C8B-B14F-4D97-AF65-F5344CB8AC3E}">
        <p14:creationId xmlns:p14="http://schemas.microsoft.com/office/powerpoint/2010/main" val="22030602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234" y="120022"/>
            <a:ext cx="7703389" cy="1143000"/>
          </a:xfrm>
        </p:spPr>
        <p:txBody>
          <a:bodyPr/>
          <a:lstStyle/>
          <a:p>
            <a:r>
              <a:rPr lang="hr-HR" sz="3200" b="1" dirty="0">
                <a:effectLst>
                  <a:outerShdw blurRad="38100" dist="38100" dir="2700000" algn="tl">
                    <a:srgbClr val="000000">
                      <a:alpha val="43137"/>
                    </a:srgbClr>
                  </a:outerShdw>
                </a:effectLst>
              </a:rPr>
              <a:t>Postupak prijave – izmjene i dopune Poziva na dostavu projektnih prijedloga</a:t>
            </a:r>
            <a:endParaRPr lang="hr-HR" sz="3200" b="1" dirty="0"/>
          </a:p>
        </p:txBody>
      </p:sp>
      <p:sp>
        <p:nvSpPr>
          <p:cNvPr id="3" name="Content Placeholder 2"/>
          <p:cNvSpPr>
            <a:spLocks noGrp="1"/>
          </p:cNvSpPr>
          <p:nvPr>
            <p:ph sz="half" idx="1"/>
          </p:nvPr>
        </p:nvSpPr>
        <p:spPr>
          <a:xfrm>
            <a:off x="664234" y="1316168"/>
            <a:ext cx="7703389" cy="5040182"/>
          </a:xfrm>
        </p:spPr>
        <p:txBody>
          <a:bodyPr/>
          <a:lstStyle/>
          <a:p>
            <a:pPr marL="0" indent="0" algn="just">
              <a:buNone/>
            </a:pPr>
            <a:endParaRPr lang="pl-PL" sz="900" b="1" dirty="0">
              <a:latin typeface="Myriad Pro Light SemiExt"/>
            </a:endParaRPr>
          </a:p>
          <a:p>
            <a:pPr marL="0" indent="0" algn="just">
              <a:buNone/>
            </a:pPr>
            <a:r>
              <a:rPr lang="pl-PL" sz="2000" b="1" dirty="0"/>
              <a:t>Eventualne izmjene i dopune Poziva </a:t>
            </a:r>
            <a:r>
              <a:rPr lang="pl-PL" sz="2000" dirty="0"/>
              <a:t>na dostavu projektnih prijedloga bit će objavljene na internetskim stranicama: </a:t>
            </a:r>
            <a:r>
              <a:rPr lang="pl-PL" sz="2000" dirty="0">
                <a:hlinkClick r:id="rId3"/>
              </a:rPr>
              <a:t>http://www.esf.hr/</a:t>
            </a:r>
            <a:r>
              <a:rPr lang="pl-PL" sz="2000" dirty="0"/>
              <a:t> </a:t>
            </a:r>
            <a:r>
              <a:rPr lang="it-IT" sz="2000" dirty="0"/>
              <a:t>te </a:t>
            </a:r>
            <a:r>
              <a:rPr lang="it-IT" sz="2000" dirty="0">
                <a:hlinkClick r:id="rId4"/>
              </a:rPr>
              <a:t>https://strukturnifondovi.hr/</a:t>
            </a:r>
            <a:r>
              <a:rPr lang="hr-HR" sz="2000" dirty="0"/>
              <a:t>.</a:t>
            </a:r>
          </a:p>
          <a:p>
            <a:pPr marL="0" indent="0" algn="just">
              <a:buNone/>
            </a:pPr>
            <a:endParaRPr lang="hr-HR" sz="2000" dirty="0"/>
          </a:p>
          <a:p>
            <a:pPr marL="0" indent="0" algn="just">
              <a:buNone/>
            </a:pPr>
            <a:r>
              <a:rPr lang="hr-HR" sz="2000" b="1" dirty="0"/>
              <a:t>Do trenutka podnošenja </a:t>
            </a:r>
            <a:r>
              <a:rPr lang="hr-HR" sz="2000" dirty="0"/>
              <a:t>projektnog prijedloga, </a:t>
            </a:r>
            <a:r>
              <a:rPr lang="hr-HR" sz="2000" b="1" dirty="0"/>
              <a:t>prijavitelji su obvezni poštovati sve izmjene i dopune Poziva</a:t>
            </a:r>
            <a:r>
              <a:rPr lang="hr-HR" sz="2000" dirty="0"/>
              <a:t> i natječajne dokumentacije sukladno objavljenim uputama. </a:t>
            </a:r>
          </a:p>
          <a:p>
            <a:pPr marL="0" indent="0" algn="just">
              <a:buNone/>
            </a:pPr>
            <a:endParaRPr lang="hr-HR" sz="2000" dirty="0"/>
          </a:p>
          <a:p>
            <a:pPr marL="0" indent="0" algn="just">
              <a:buNone/>
            </a:pPr>
            <a:r>
              <a:rPr lang="hr-HR" sz="2000" b="1" dirty="0"/>
              <a:t>Izmjene i dopune Poziva primjenjivat će se na projektne prijedloge predane na Poziv nakon objave Izmjena i dopuna te nadalje.</a:t>
            </a:r>
            <a:r>
              <a:rPr lang="hr-HR" sz="2000" dirty="0"/>
              <a:t> Iste neće utjecati na postupak dodjele bespovratnih sredstava za već podnesene projektne prijedloge.</a:t>
            </a:r>
          </a:p>
        </p:txBody>
      </p:sp>
      <p:sp>
        <p:nvSpPr>
          <p:cNvPr id="13" name="Rezervirano mjesto broja slajda 12">
            <a:extLst>
              <a:ext uri="{FF2B5EF4-FFF2-40B4-BE49-F238E27FC236}">
                <a16:creationId xmlns:a16="http://schemas.microsoft.com/office/drawing/2014/main" id="{8AEF260D-C2BC-4F69-B249-D97ED9806C32}"/>
              </a:ext>
            </a:extLst>
          </p:cNvPr>
          <p:cNvSpPr>
            <a:spLocks noGrp="1"/>
          </p:cNvSpPr>
          <p:nvPr>
            <p:ph type="sldNum" sz="quarter" idx="12"/>
          </p:nvPr>
        </p:nvSpPr>
        <p:spPr/>
        <p:txBody>
          <a:bodyPr/>
          <a:lstStyle/>
          <a:p>
            <a:pPr>
              <a:defRPr/>
            </a:pPr>
            <a:fld id="{D4131CC9-1563-1E4A-B7DF-AD4D962400AD}" type="slidenum">
              <a:rPr lang="en-US" smtClean="0"/>
              <a:pPr>
                <a:defRPr/>
              </a:pPr>
              <a:t>52</a:t>
            </a:fld>
            <a:endParaRPr lang="en-US" dirty="0"/>
          </a:p>
        </p:txBody>
      </p:sp>
    </p:spTree>
    <p:extLst>
      <p:ext uri="{BB962C8B-B14F-4D97-AF65-F5344CB8AC3E}">
        <p14:creationId xmlns:p14="http://schemas.microsoft.com/office/powerpoint/2010/main" val="26479806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323" y="319174"/>
            <a:ext cx="8229600" cy="1143000"/>
          </a:xfrm>
        </p:spPr>
        <p:txBody>
          <a:bodyPr/>
          <a:lstStyle/>
          <a:p>
            <a:r>
              <a:rPr lang="hr-HR" sz="3200" b="1" dirty="0">
                <a:effectLst>
                  <a:outerShdw blurRad="38100" dist="38100" dir="2700000" algn="tl">
                    <a:srgbClr val="000000">
                      <a:alpha val="43137"/>
                    </a:srgbClr>
                  </a:outerShdw>
                </a:effectLst>
              </a:rPr>
              <a:t>Postupak prijave - </a:t>
            </a:r>
            <a:r>
              <a:rPr lang="pl-PL" sz="3200" b="1" dirty="0">
                <a:effectLst>
                  <a:outerShdw blurRad="38100" dist="38100" dir="2700000" algn="tl">
                    <a:srgbClr val="000000">
                      <a:alpha val="43137"/>
                    </a:srgbClr>
                  </a:outerShdw>
                </a:effectLst>
              </a:rPr>
              <a:t>obustava i (ranije) zatvaranje Poziva</a:t>
            </a:r>
            <a:br>
              <a:rPr lang="pl-PL" sz="3200" b="1" i="1" dirty="0">
                <a:effectLst>
                  <a:outerShdw blurRad="38100" dist="38100" dir="2700000" algn="tl">
                    <a:srgbClr val="000000">
                      <a:alpha val="43137"/>
                    </a:srgbClr>
                  </a:outerShdw>
                </a:effectLst>
              </a:rPr>
            </a:br>
            <a:endParaRPr lang="hr-HR" sz="3200" b="1" dirty="0"/>
          </a:p>
        </p:txBody>
      </p:sp>
      <p:sp>
        <p:nvSpPr>
          <p:cNvPr id="3" name="Content Placeholder 2"/>
          <p:cNvSpPr>
            <a:spLocks noGrp="1"/>
          </p:cNvSpPr>
          <p:nvPr>
            <p:ph sz="half" idx="1"/>
          </p:nvPr>
        </p:nvSpPr>
        <p:spPr>
          <a:xfrm>
            <a:off x="779428" y="1114260"/>
            <a:ext cx="7703389" cy="5242090"/>
          </a:xfrm>
        </p:spPr>
        <p:txBody>
          <a:bodyPr/>
          <a:lstStyle/>
          <a:p>
            <a:pPr marL="0" indent="0" algn="just">
              <a:buNone/>
            </a:pPr>
            <a:r>
              <a:rPr lang="pl-PL" sz="2000" dirty="0"/>
              <a:t>Obavijest da je Poziv obustavljen na određeno vrijeme (prije iscrpljenja raspoložive financijske omotnice) i/ili </a:t>
            </a:r>
            <a:r>
              <a:rPr lang="hr-HR" sz="2000" dirty="0">
                <a:ea typeface="Times New Roman" panose="02020603050405020304" pitchFamily="18" charset="0"/>
                <a:cs typeface="Times New Roman" panose="02020603050405020304" pitchFamily="18" charset="0"/>
              </a:rPr>
              <a:t>zatvaranje pokrenutog Poziva (iscrpljenjem raspoložive financijske omotnice) ranije no što je predviđeno biti će objavljena </a:t>
            </a:r>
            <a:r>
              <a:rPr lang="hr-HR" sz="2000" dirty="0"/>
              <a:t>na internetskim stranicama: </a:t>
            </a:r>
            <a:r>
              <a:rPr lang="hr-HR" sz="2000" u="sng" dirty="0">
                <a:hlinkClick r:id="rId3"/>
              </a:rPr>
              <a:t>http://www.esf.hr/</a:t>
            </a:r>
            <a:r>
              <a:rPr lang="hr-HR" sz="2000" dirty="0"/>
              <a:t> i </a:t>
            </a:r>
            <a:r>
              <a:rPr lang="hr-HR" sz="2000" u="sng" dirty="0">
                <a:hlinkClick r:id="rId4"/>
              </a:rPr>
              <a:t>https://strukturnifondovi.hr/</a:t>
            </a:r>
            <a:r>
              <a:rPr lang="hr-HR" sz="2000" u="sng" dirty="0"/>
              <a:t>.</a:t>
            </a:r>
          </a:p>
          <a:p>
            <a:pPr marL="0" indent="0" algn="just">
              <a:buNone/>
            </a:pPr>
            <a:endParaRPr lang="hr-HR" sz="2000" dirty="0"/>
          </a:p>
          <a:p>
            <a:pPr marL="0" indent="0" algn="just">
              <a:buNone/>
            </a:pPr>
            <a:r>
              <a:rPr lang="hr-HR" sz="2000" b="1" dirty="0"/>
              <a:t>Poziv će za pojedinu komponentu biti obustavljen </a:t>
            </a:r>
            <a:r>
              <a:rPr lang="hr-HR" sz="2000" dirty="0"/>
              <a:t>u trenutku kada zaprimljeni projektni prijedlozi, u odnosu na zahtijevani iznos bespovratnih sredstava, </a:t>
            </a:r>
            <a:r>
              <a:rPr lang="hr-HR" sz="2000" b="1" dirty="0"/>
              <a:t>dosegnu 105% </a:t>
            </a:r>
            <a:r>
              <a:rPr lang="hr-HR" sz="2000" dirty="0"/>
              <a:t>ukupno raspoloživog iznosa predviđenog za tu komponentu Poziva.</a:t>
            </a:r>
          </a:p>
          <a:p>
            <a:pPr marL="0" indent="0" algn="just">
              <a:buNone/>
            </a:pPr>
            <a:endParaRPr lang="hr-HR" sz="2000" dirty="0"/>
          </a:p>
          <a:p>
            <a:pPr marL="0" indent="0" algn="just">
              <a:buNone/>
            </a:pPr>
            <a:r>
              <a:rPr lang="hr-HR" sz="2000" dirty="0"/>
              <a:t>Projektni prijedlozi podneseni na Poziv u razdoblju trajanja obustave neće biti uključeni u postupak dodjele te ih se neće dalje razmatrati u slučaju ponovnog otvaranja Poziva. Također, ni projektni prijedlozi podneseni nakon što je poziv zatvoren neće biti uključeni u postupak dodjele te ih se neće dalje razmatrati.</a:t>
            </a:r>
          </a:p>
          <a:p>
            <a:pPr marL="0" indent="0" algn="just">
              <a:buNone/>
            </a:pPr>
            <a:endParaRPr lang="pl-PL" sz="2400" dirty="0"/>
          </a:p>
        </p:txBody>
      </p:sp>
      <p:sp>
        <p:nvSpPr>
          <p:cNvPr id="13" name="Rezervirano mjesto broja slajda 12">
            <a:extLst>
              <a:ext uri="{FF2B5EF4-FFF2-40B4-BE49-F238E27FC236}">
                <a16:creationId xmlns:a16="http://schemas.microsoft.com/office/drawing/2014/main" id="{EBEAD33E-896E-48AE-8D88-BD0719333550}"/>
              </a:ext>
            </a:extLst>
          </p:cNvPr>
          <p:cNvSpPr>
            <a:spLocks noGrp="1"/>
          </p:cNvSpPr>
          <p:nvPr>
            <p:ph type="sldNum" sz="quarter" idx="12"/>
          </p:nvPr>
        </p:nvSpPr>
        <p:spPr/>
        <p:txBody>
          <a:bodyPr/>
          <a:lstStyle/>
          <a:p>
            <a:pPr>
              <a:defRPr/>
            </a:pPr>
            <a:fld id="{D4131CC9-1563-1E4A-B7DF-AD4D962400AD}" type="slidenum">
              <a:rPr lang="en-US" smtClean="0"/>
              <a:pPr>
                <a:defRPr/>
              </a:pPr>
              <a:t>53</a:t>
            </a:fld>
            <a:endParaRPr lang="en-US" dirty="0"/>
          </a:p>
        </p:txBody>
      </p:sp>
    </p:spTree>
    <p:extLst>
      <p:ext uri="{BB962C8B-B14F-4D97-AF65-F5344CB8AC3E}">
        <p14:creationId xmlns:p14="http://schemas.microsoft.com/office/powerpoint/2010/main" val="34730060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323" y="319174"/>
            <a:ext cx="7966494" cy="1143000"/>
          </a:xfrm>
        </p:spPr>
        <p:txBody>
          <a:bodyPr/>
          <a:lstStyle/>
          <a:p>
            <a:r>
              <a:rPr lang="hr-HR" sz="3200" b="1" dirty="0">
                <a:effectLst>
                  <a:outerShdw blurRad="38100" dist="38100" dir="2700000" algn="tl">
                    <a:srgbClr val="000000">
                      <a:alpha val="43137"/>
                    </a:srgbClr>
                  </a:outerShdw>
                </a:effectLst>
              </a:rPr>
              <a:t>Postupak prijave - </a:t>
            </a:r>
            <a:r>
              <a:rPr lang="pl-PL" sz="3200" b="1" dirty="0">
                <a:effectLst>
                  <a:outerShdw blurRad="38100" dist="38100" dir="2700000" algn="tl">
                    <a:srgbClr val="000000">
                      <a:alpha val="43137"/>
                    </a:srgbClr>
                  </a:outerShdw>
                </a:effectLst>
              </a:rPr>
              <a:t>otkazivanje Poziva</a:t>
            </a:r>
            <a:br>
              <a:rPr lang="pl-PL" sz="3200" b="1" i="1" dirty="0">
                <a:effectLst>
                  <a:outerShdw blurRad="38100" dist="38100" dir="2700000" algn="tl">
                    <a:srgbClr val="000000">
                      <a:alpha val="43137"/>
                    </a:srgbClr>
                  </a:outerShdw>
                </a:effectLst>
              </a:rPr>
            </a:br>
            <a:endParaRPr lang="hr-HR" sz="3200" b="1" dirty="0"/>
          </a:p>
        </p:txBody>
      </p:sp>
      <p:sp>
        <p:nvSpPr>
          <p:cNvPr id="3" name="Content Placeholder 2"/>
          <p:cNvSpPr>
            <a:spLocks noGrp="1"/>
          </p:cNvSpPr>
          <p:nvPr>
            <p:ph sz="half" idx="1"/>
          </p:nvPr>
        </p:nvSpPr>
        <p:spPr>
          <a:xfrm>
            <a:off x="779428" y="1114260"/>
            <a:ext cx="7703389" cy="5242090"/>
          </a:xfrm>
        </p:spPr>
        <p:txBody>
          <a:bodyPr/>
          <a:lstStyle/>
          <a:p>
            <a:pPr marL="0" indent="0" algn="just">
              <a:buNone/>
            </a:pPr>
            <a:endParaRPr lang="pl-PL" sz="2000" dirty="0"/>
          </a:p>
          <a:p>
            <a:pPr marL="0" indent="0" algn="just">
              <a:buNone/>
            </a:pPr>
            <a:r>
              <a:rPr lang="pl-PL" sz="2000" dirty="0"/>
              <a:t>Poziv se može otkazati u bilo kojem dijelu postupka dodjele ukoliko: </a:t>
            </a:r>
          </a:p>
          <a:p>
            <a:pPr algn="just">
              <a:buFont typeface="Courier New" panose="02070309020205020404" pitchFamily="49" charset="0"/>
              <a:buChar char="o"/>
            </a:pPr>
            <a:r>
              <a:rPr lang="pl-PL" sz="2000" dirty="0"/>
              <a:t>je bilo nepravilnosti u postupku, osobito ako je utvrđeno nejednako postupanje prema prijaviteljima ili je narušeno načelo zabrane diskriminacije; </a:t>
            </a:r>
          </a:p>
          <a:p>
            <a:pPr algn="just">
              <a:buFont typeface="Courier New" panose="02070309020205020404" pitchFamily="49" charset="0"/>
              <a:buChar char="o"/>
            </a:pPr>
            <a:r>
              <a:rPr lang="pl-PL" sz="2000" dirty="0"/>
              <a:t>u nastupile izvanredne okolnosti ili viša sila koje onemogućavaju redovno obavljanje planiranih aktivnosti;</a:t>
            </a:r>
          </a:p>
          <a:p>
            <a:pPr algn="just">
              <a:buFont typeface="Courier New" panose="02070309020205020404" pitchFamily="49" charset="0"/>
              <a:buChar char="o"/>
            </a:pPr>
            <a:r>
              <a:rPr lang="pl-PL" sz="2000" dirty="0"/>
              <a:t>nakon isteka roka za podnošenje projektnih prijedloga nije zaprimljen niti jedan projektni prijedlog ili niti jedan projektni prijedlog ne udovoljava kriterijima odabira.</a:t>
            </a:r>
          </a:p>
          <a:p>
            <a:pPr marL="0" indent="0" algn="just">
              <a:buNone/>
            </a:pPr>
            <a:endParaRPr lang="pl-PL" sz="2000" dirty="0"/>
          </a:p>
          <a:p>
            <a:pPr marL="0" indent="0" algn="just">
              <a:buNone/>
            </a:pPr>
            <a:r>
              <a:rPr lang="pl-PL" sz="2000" dirty="0"/>
              <a:t>Obavijest o otkazivanju Poziva objavljuje se na internetskim stranicama: </a:t>
            </a:r>
            <a:r>
              <a:rPr lang="pl-PL" sz="2000" dirty="0">
                <a:hlinkClick r:id="rId3"/>
              </a:rPr>
              <a:t>http://www.esf.hr/</a:t>
            </a:r>
            <a:r>
              <a:rPr lang="pl-PL" sz="2000" dirty="0"/>
              <a:t> i </a:t>
            </a:r>
            <a:r>
              <a:rPr lang="pl-PL" sz="2000" dirty="0">
                <a:hlinkClick r:id="rId4"/>
              </a:rPr>
              <a:t>https://strukturnifondovi.hr/</a:t>
            </a:r>
            <a:r>
              <a:rPr lang="pl-PL" sz="2000" dirty="0"/>
              <a:t> . </a:t>
            </a:r>
          </a:p>
          <a:p>
            <a:pPr marL="0" indent="0" algn="just">
              <a:buNone/>
            </a:pPr>
            <a:endParaRPr lang="pl-PL" sz="2400" dirty="0"/>
          </a:p>
        </p:txBody>
      </p:sp>
      <p:sp>
        <p:nvSpPr>
          <p:cNvPr id="13" name="Rezervirano mjesto broja slajda 12">
            <a:extLst>
              <a:ext uri="{FF2B5EF4-FFF2-40B4-BE49-F238E27FC236}">
                <a16:creationId xmlns:a16="http://schemas.microsoft.com/office/drawing/2014/main" id="{EBEAD33E-896E-48AE-8D88-BD0719333550}"/>
              </a:ext>
            </a:extLst>
          </p:cNvPr>
          <p:cNvSpPr>
            <a:spLocks noGrp="1"/>
          </p:cNvSpPr>
          <p:nvPr>
            <p:ph type="sldNum" sz="quarter" idx="12"/>
          </p:nvPr>
        </p:nvSpPr>
        <p:spPr/>
        <p:txBody>
          <a:bodyPr/>
          <a:lstStyle/>
          <a:p>
            <a:pPr>
              <a:defRPr/>
            </a:pPr>
            <a:fld id="{D4131CC9-1563-1E4A-B7DF-AD4D962400AD}" type="slidenum">
              <a:rPr lang="en-US" smtClean="0"/>
              <a:pPr>
                <a:defRPr/>
              </a:pPr>
              <a:t>54</a:t>
            </a:fld>
            <a:endParaRPr lang="en-US" dirty="0"/>
          </a:p>
        </p:txBody>
      </p:sp>
    </p:spTree>
    <p:extLst>
      <p:ext uri="{BB962C8B-B14F-4D97-AF65-F5344CB8AC3E}">
        <p14:creationId xmlns:p14="http://schemas.microsoft.com/office/powerpoint/2010/main" val="29562730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970" y="712942"/>
            <a:ext cx="7703389" cy="1143000"/>
          </a:xfrm>
        </p:spPr>
        <p:txBody>
          <a:bodyPr/>
          <a:lstStyle/>
          <a:p>
            <a:r>
              <a:rPr lang="hr-HR" sz="2800" b="1" dirty="0">
                <a:effectLst>
                  <a:outerShdw blurRad="38100" dist="38100" dir="2700000" algn="tl">
                    <a:srgbClr val="000000">
                      <a:alpha val="43137"/>
                    </a:srgbClr>
                  </a:outerShdw>
                </a:effectLst>
              </a:rPr>
              <a:t>Postupak prijave - Izmjene projektnog prijedloga nakon predaje projektnog prijedloga na Poziv</a:t>
            </a:r>
            <a:br>
              <a:rPr lang="hr-HR" sz="3200" b="1" dirty="0">
                <a:effectLst>
                  <a:outerShdw blurRad="38100" dist="38100" dir="2700000" algn="tl">
                    <a:srgbClr val="000000">
                      <a:alpha val="43137"/>
                    </a:srgbClr>
                  </a:outerShdw>
                </a:effectLst>
              </a:rPr>
            </a:br>
            <a:endParaRPr lang="hr-HR" sz="3200" b="1" dirty="0"/>
          </a:p>
        </p:txBody>
      </p:sp>
      <p:sp>
        <p:nvSpPr>
          <p:cNvPr id="3" name="Content Placeholder 2"/>
          <p:cNvSpPr>
            <a:spLocks noGrp="1"/>
          </p:cNvSpPr>
          <p:nvPr>
            <p:ph sz="half" idx="1"/>
          </p:nvPr>
        </p:nvSpPr>
        <p:spPr>
          <a:xfrm>
            <a:off x="577970" y="1994414"/>
            <a:ext cx="7703389" cy="3717070"/>
          </a:xfrm>
        </p:spPr>
        <p:txBody>
          <a:bodyPr/>
          <a:lstStyle/>
          <a:p>
            <a:pPr marL="0" indent="0" algn="just">
              <a:buNone/>
            </a:pPr>
            <a:endParaRPr lang="pl-PL" sz="2400" b="1" dirty="0"/>
          </a:p>
          <a:p>
            <a:pPr marL="0" indent="0" algn="just">
              <a:buNone/>
            </a:pPr>
            <a:r>
              <a:rPr lang="pl-PL" sz="2200" b="1" dirty="0"/>
              <a:t>Nakon što podnesu projektni prijedlog</a:t>
            </a:r>
            <a:r>
              <a:rPr lang="pl-PL" sz="2200" dirty="0"/>
              <a:t>, prijavitelji </a:t>
            </a:r>
            <a:r>
              <a:rPr lang="pl-PL" sz="2200" b="1" dirty="0"/>
              <a:t>ne mogu dostavljati dopunjenu ili ispravljenu verziju</a:t>
            </a:r>
            <a:r>
              <a:rPr lang="pl-PL" sz="2200" dirty="0"/>
              <a:t> projektnog prijedloga, </a:t>
            </a:r>
            <a:r>
              <a:rPr lang="pl-PL" sz="2200" b="1" dirty="0"/>
              <a:t>osim u slučaju zatraženog pojašnjenja od strane PT2 (HZZ). </a:t>
            </a:r>
          </a:p>
          <a:p>
            <a:pPr marL="0" indent="0" algn="just">
              <a:buNone/>
            </a:pPr>
            <a:endParaRPr lang="pl-PL" sz="2200" dirty="0"/>
          </a:p>
          <a:p>
            <a:pPr marL="0" indent="0" algn="just">
              <a:buNone/>
            </a:pPr>
            <a:r>
              <a:rPr lang="pl-PL" sz="2200" dirty="0"/>
              <a:t>U slučaju zaprimanja dopune ili ispravka, takva dokumentacija neće biti uzeta u obzir te će se projektni prijedlog tretirati sukladno prvotno zaprimljenom paketu/omotnici.</a:t>
            </a:r>
          </a:p>
        </p:txBody>
      </p:sp>
      <p:sp>
        <p:nvSpPr>
          <p:cNvPr id="13" name="Rezervirano mjesto broja slajda 12">
            <a:extLst>
              <a:ext uri="{FF2B5EF4-FFF2-40B4-BE49-F238E27FC236}">
                <a16:creationId xmlns:a16="http://schemas.microsoft.com/office/drawing/2014/main" id="{B31743F4-AA51-4B1A-A204-C553904183F7}"/>
              </a:ext>
            </a:extLst>
          </p:cNvPr>
          <p:cNvSpPr>
            <a:spLocks noGrp="1"/>
          </p:cNvSpPr>
          <p:nvPr>
            <p:ph type="sldNum" sz="quarter" idx="12"/>
          </p:nvPr>
        </p:nvSpPr>
        <p:spPr/>
        <p:txBody>
          <a:bodyPr/>
          <a:lstStyle/>
          <a:p>
            <a:pPr>
              <a:defRPr/>
            </a:pPr>
            <a:fld id="{D4131CC9-1563-1E4A-B7DF-AD4D962400AD}" type="slidenum">
              <a:rPr lang="en-US" smtClean="0"/>
              <a:pPr>
                <a:defRPr/>
              </a:pPr>
              <a:t>55</a:t>
            </a:fld>
            <a:endParaRPr lang="en-US" dirty="0"/>
          </a:p>
        </p:txBody>
      </p:sp>
    </p:spTree>
    <p:extLst>
      <p:ext uri="{BB962C8B-B14F-4D97-AF65-F5344CB8AC3E}">
        <p14:creationId xmlns:p14="http://schemas.microsoft.com/office/powerpoint/2010/main" val="12319723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234" y="274638"/>
            <a:ext cx="7617125" cy="1143000"/>
          </a:xfrm>
        </p:spPr>
        <p:txBody>
          <a:bodyPr/>
          <a:lstStyle/>
          <a:p>
            <a:r>
              <a:rPr lang="hr-HR" sz="3200" b="1" dirty="0">
                <a:effectLst>
                  <a:outerShdw blurRad="38100" dist="38100" dir="2700000" algn="tl">
                    <a:srgbClr val="000000">
                      <a:alpha val="43137"/>
                    </a:srgbClr>
                  </a:outerShdw>
                </a:effectLst>
              </a:rPr>
              <a:t>Postupak prijave -  </a:t>
            </a:r>
            <a:r>
              <a:rPr lang="pl-PL" sz="3200" b="1" dirty="0">
                <a:effectLst>
                  <a:outerShdw blurRad="38100" dist="38100" dir="2700000" algn="tl">
                    <a:srgbClr val="000000">
                      <a:alpha val="43137"/>
                    </a:srgbClr>
                  </a:outerShdw>
                </a:effectLst>
              </a:rPr>
              <a:t>Pitanja i odgovori</a:t>
            </a:r>
            <a:br>
              <a:rPr lang="pl-PL" sz="3200" b="1" i="1" dirty="0">
                <a:effectLst>
                  <a:outerShdw blurRad="38100" dist="38100" dir="2700000" algn="tl">
                    <a:srgbClr val="000000">
                      <a:alpha val="43137"/>
                    </a:srgbClr>
                  </a:outerShdw>
                </a:effectLst>
              </a:rPr>
            </a:br>
            <a:endParaRPr lang="hr-HR" sz="3200" b="1" dirty="0"/>
          </a:p>
        </p:txBody>
      </p:sp>
      <p:sp>
        <p:nvSpPr>
          <p:cNvPr id="3" name="Content Placeholder 2"/>
          <p:cNvSpPr>
            <a:spLocks noGrp="1"/>
          </p:cNvSpPr>
          <p:nvPr>
            <p:ph sz="half" idx="1"/>
          </p:nvPr>
        </p:nvSpPr>
        <p:spPr>
          <a:xfrm>
            <a:off x="577970" y="1417638"/>
            <a:ext cx="7703389" cy="4629479"/>
          </a:xfrm>
        </p:spPr>
        <p:txBody>
          <a:bodyPr/>
          <a:lstStyle/>
          <a:p>
            <a:pPr marL="0" indent="0" algn="just">
              <a:buNone/>
            </a:pPr>
            <a:endParaRPr lang="pl-PL" sz="2400" b="1" dirty="0"/>
          </a:p>
          <a:p>
            <a:pPr marL="0" indent="0" algn="just">
              <a:buNone/>
            </a:pPr>
            <a:r>
              <a:rPr lang="pl-PL" sz="2000" dirty="0"/>
              <a:t>Pitanja u vezi s PDP-om </a:t>
            </a:r>
            <a:r>
              <a:rPr lang="pl-PL" sz="2000" b="1" dirty="0"/>
              <a:t>šalju se elektroničkom poštom na adresu </a:t>
            </a:r>
            <a:r>
              <a:rPr lang="pl-PL" sz="2000" dirty="0">
                <a:solidFill>
                  <a:schemeClr val="tx2"/>
                </a:solidFill>
                <a:hlinkClick r:id="rId3"/>
              </a:rPr>
              <a:t>esf@mdomsp.hr</a:t>
            </a:r>
            <a:r>
              <a:rPr lang="pl-PL" sz="2000" dirty="0">
                <a:solidFill>
                  <a:schemeClr val="tx2"/>
                </a:solidFill>
              </a:rPr>
              <a:t>  - </a:t>
            </a:r>
            <a:r>
              <a:rPr lang="pl-PL" sz="2000" dirty="0"/>
              <a:t>kontinuirano do zatvaranja Poziva.</a:t>
            </a:r>
          </a:p>
          <a:p>
            <a:pPr marL="0" indent="0" algn="just">
              <a:buNone/>
            </a:pPr>
            <a:endParaRPr lang="pl-PL" sz="2000" dirty="0"/>
          </a:p>
          <a:p>
            <a:pPr marL="0" indent="0" algn="just">
              <a:buNone/>
            </a:pPr>
            <a:r>
              <a:rPr lang="hr-HR" sz="2000" dirty="0"/>
              <a:t>Sva zaprimljena pitanja s odgovorima </a:t>
            </a:r>
            <a:r>
              <a:rPr lang="hr-HR" sz="2000" b="1" dirty="0"/>
              <a:t>objavljuju se </a:t>
            </a:r>
            <a:r>
              <a:rPr lang="hr-HR" sz="2000" dirty="0"/>
              <a:t>na internetskim stranicama: </a:t>
            </a:r>
            <a:r>
              <a:rPr lang="hr-HR" sz="2000" u="sng" dirty="0">
                <a:hlinkClick r:id="rId4"/>
              </a:rPr>
              <a:t>https://strukturnifondovi.hr/</a:t>
            </a:r>
            <a:r>
              <a:rPr lang="hr-HR" sz="2000" u="sng" dirty="0"/>
              <a:t> </a:t>
            </a:r>
            <a:r>
              <a:rPr lang="hr-HR" sz="2000" dirty="0"/>
              <a:t>te</a:t>
            </a:r>
            <a:r>
              <a:rPr lang="hr-HR" sz="2000" u="sng" dirty="0"/>
              <a:t> </a:t>
            </a:r>
            <a:r>
              <a:rPr lang="hr-HR" sz="2000" u="sng" dirty="0">
                <a:hlinkClick r:id="rId5"/>
              </a:rPr>
              <a:t>www.esf.hr</a:t>
            </a:r>
            <a:r>
              <a:rPr lang="hr-HR" sz="2000" u="sng" dirty="0"/>
              <a:t> </a:t>
            </a:r>
            <a:r>
              <a:rPr lang="hr-HR" sz="2000" b="1" dirty="0"/>
              <a:t>svakih 7 radnih dana počevši od dana zaprimanja prvog pitanja.</a:t>
            </a:r>
          </a:p>
          <a:p>
            <a:pPr marL="0" indent="0" algn="just">
              <a:buNone/>
            </a:pPr>
            <a:endParaRPr lang="hr-HR" sz="2000" dirty="0"/>
          </a:p>
          <a:p>
            <a:pPr marL="0" indent="0" algn="just">
              <a:buNone/>
            </a:pPr>
            <a:r>
              <a:rPr lang="hr-HR" sz="2000" dirty="0"/>
              <a:t>Ministarstvo za demografiju, obitelj, mlade i socijalnu politiku </a:t>
            </a:r>
            <a:r>
              <a:rPr lang="hr-HR" sz="2000" b="1" dirty="0"/>
              <a:t>nije obvezno davati pojašnjenja na pitanja pristigla u vrijeme obustave ili nakon što je Poziv zatvoren. </a:t>
            </a:r>
          </a:p>
          <a:p>
            <a:pPr marL="0" indent="0" algn="just">
              <a:buNone/>
            </a:pPr>
            <a:endParaRPr lang="pl-PL" sz="2400" dirty="0"/>
          </a:p>
        </p:txBody>
      </p:sp>
      <p:sp>
        <p:nvSpPr>
          <p:cNvPr id="13" name="Rezervirano mjesto broja slajda 12">
            <a:extLst>
              <a:ext uri="{FF2B5EF4-FFF2-40B4-BE49-F238E27FC236}">
                <a16:creationId xmlns:a16="http://schemas.microsoft.com/office/drawing/2014/main" id="{E186EC62-12D1-4D0E-A015-00671FD0A2AE}"/>
              </a:ext>
            </a:extLst>
          </p:cNvPr>
          <p:cNvSpPr>
            <a:spLocks noGrp="1"/>
          </p:cNvSpPr>
          <p:nvPr>
            <p:ph type="sldNum" sz="quarter" idx="12"/>
          </p:nvPr>
        </p:nvSpPr>
        <p:spPr/>
        <p:txBody>
          <a:bodyPr/>
          <a:lstStyle/>
          <a:p>
            <a:pPr>
              <a:defRPr/>
            </a:pPr>
            <a:fld id="{D4131CC9-1563-1E4A-B7DF-AD4D962400AD}" type="slidenum">
              <a:rPr lang="en-US" smtClean="0"/>
              <a:pPr>
                <a:defRPr/>
              </a:pPr>
              <a:t>56</a:t>
            </a:fld>
            <a:endParaRPr lang="en-US" dirty="0"/>
          </a:p>
        </p:txBody>
      </p:sp>
    </p:spTree>
    <p:extLst>
      <p:ext uri="{BB962C8B-B14F-4D97-AF65-F5344CB8AC3E}">
        <p14:creationId xmlns:p14="http://schemas.microsoft.com/office/powerpoint/2010/main" val="8374576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234" y="0"/>
            <a:ext cx="7703389" cy="1143000"/>
          </a:xfrm>
        </p:spPr>
        <p:txBody>
          <a:bodyPr/>
          <a:lstStyle/>
          <a:p>
            <a:r>
              <a:rPr lang="hr-HR" sz="3200" b="1" dirty="0">
                <a:effectLst>
                  <a:outerShdw blurRad="38100" dist="38100" dir="2700000" algn="tl">
                    <a:srgbClr val="000000">
                      <a:alpha val="43137"/>
                    </a:srgbClr>
                  </a:outerShdw>
                </a:effectLst>
                <a:latin typeface="+mn-lt"/>
              </a:rPr>
              <a:t>Postupak dodjele</a:t>
            </a:r>
          </a:p>
        </p:txBody>
      </p:sp>
      <p:sp>
        <p:nvSpPr>
          <p:cNvPr id="3" name="Content Placeholder 2"/>
          <p:cNvSpPr>
            <a:spLocks noGrp="1"/>
          </p:cNvSpPr>
          <p:nvPr>
            <p:ph sz="half" idx="1"/>
          </p:nvPr>
        </p:nvSpPr>
        <p:spPr>
          <a:xfrm>
            <a:off x="664234" y="1143000"/>
            <a:ext cx="7703389" cy="5109771"/>
          </a:xfrm>
        </p:spPr>
        <p:txBody>
          <a:bodyPr/>
          <a:lstStyle/>
          <a:p>
            <a:pPr marL="0" indent="0" algn="just">
              <a:buNone/>
            </a:pPr>
            <a:r>
              <a:rPr lang="hr-HR" sz="2000" b="1" dirty="0"/>
              <a:t>Provjera </a:t>
            </a:r>
            <a:r>
              <a:rPr lang="hr-HR" sz="2000" dirty="0"/>
              <a:t>kvalitativnih aspekata projektnih prijedloga vrši se na temelju Pozivom utvrđenog kvalitativnog minimuma (praga), bez međusobne usporedbe projektnih prijedloga,</a:t>
            </a:r>
            <a:r>
              <a:rPr lang="hr-HR" sz="2000" b="1" dirty="0"/>
              <a:t> po načelu prvenstva prema datumu i vremenu podnošenja pojedinog projektnog prijedloga.</a:t>
            </a:r>
          </a:p>
          <a:p>
            <a:pPr marL="0" indent="0" algn="just">
              <a:buNone/>
            </a:pPr>
            <a:endParaRPr lang="hr-HR" sz="2000" b="1" dirty="0"/>
          </a:p>
          <a:p>
            <a:pPr marL="0" indent="0" algn="just">
              <a:buNone/>
            </a:pPr>
            <a:r>
              <a:rPr lang="hr-HR" sz="2000" b="1" dirty="0"/>
              <a:t>3 FAZE POSTUPKA DODJELE:</a:t>
            </a:r>
          </a:p>
          <a:p>
            <a:pPr marL="0" indent="0" algn="just">
              <a:buNone/>
            </a:pPr>
            <a:r>
              <a:rPr lang="hr-HR" sz="2000" b="1" dirty="0"/>
              <a:t>1.</a:t>
            </a:r>
            <a:r>
              <a:rPr lang="hr-HR" sz="2000" dirty="0"/>
              <a:t>	</a:t>
            </a:r>
            <a:r>
              <a:rPr lang="hr-HR" sz="2000" b="1" dirty="0"/>
              <a:t>Administrativna provjera </a:t>
            </a:r>
            <a:r>
              <a:rPr lang="hr-HR" sz="2000" dirty="0"/>
              <a:t>(zaprimanje, registracija i administrativna provjera);</a:t>
            </a:r>
          </a:p>
          <a:p>
            <a:pPr marL="0" indent="0" algn="just">
              <a:buNone/>
            </a:pPr>
            <a:r>
              <a:rPr lang="hr-HR" sz="2000" b="1" dirty="0"/>
              <a:t>2.</a:t>
            </a:r>
            <a:r>
              <a:rPr lang="hr-HR" sz="2000" dirty="0"/>
              <a:t>	</a:t>
            </a:r>
            <a:r>
              <a:rPr lang="hr-HR" sz="2000" b="1" dirty="0"/>
              <a:t>Procjena kvalitete </a:t>
            </a:r>
            <a:r>
              <a:rPr lang="hr-HR" sz="2000" dirty="0"/>
              <a:t>(provjera prihvatljivosti prijavitelja i ako je primjenjivo, partnera, ocjenjivanje kvalitete, provjera prihvatljivosti projekta, ciljeva projekta i projektnih aktivnosti, i provjera prihvatljivosti izdataka);</a:t>
            </a:r>
          </a:p>
          <a:p>
            <a:pPr marL="0" indent="0" algn="just">
              <a:buNone/>
            </a:pPr>
            <a:r>
              <a:rPr lang="hr-HR" sz="2000" b="1" dirty="0"/>
              <a:t>3.</a:t>
            </a:r>
            <a:r>
              <a:rPr lang="hr-HR" sz="2000" dirty="0"/>
              <a:t>	</a:t>
            </a:r>
            <a:r>
              <a:rPr lang="hr-HR" sz="2000" b="1" dirty="0"/>
              <a:t>Donošenje Odluke o financiranju </a:t>
            </a:r>
            <a:r>
              <a:rPr lang="hr-HR" sz="2000" dirty="0"/>
              <a:t>(donosi se za projekte koji su uspješno prošli postupak dodjele bespovratnih sredstava).</a:t>
            </a:r>
          </a:p>
          <a:p>
            <a:pPr marL="0" indent="0" algn="just">
              <a:buNone/>
            </a:pPr>
            <a:endParaRPr lang="hr-HR" sz="2000" dirty="0"/>
          </a:p>
          <a:p>
            <a:pPr marL="0" indent="0" algn="just">
              <a:buNone/>
            </a:pPr>
            <a:endParaRPr lang="hr-HR" sz="2000" dirty="0"/>
          </a:p>
          <a:p>
            <a:pPr marL="0" indent="0" algn="just">
              <a:buNone/>
            </a:pPr>
            <a:endParaRPr lang="hr-HR" sz="1600" dirty="0"/>
          </a:p>
        </p:txBody>
      </p:sp>
      <p:sp>
        <p:nvSpPr>
          <p:cNvPr id="13" name="Rezervirano mjesto broja slajda 12">
            <a:extLst>
              <a:ext uri="{FF2B5EF4-FFF2-40B4-BE49-F238E27FC236}">
                <a16:creationId xmlns:a16="http://schemas.microsoft.com/office/drawing/2014/main" id="{80DE4883-A8D4-4F4A-BB06-2139E27243B4}"/>
              </a:ext>
            </a:extLst>
          </p:cNvPr>
          <p:cNvSpPr>
            <a:spLocks noGrp="1"/>
          </p:cNvSpPr>
          <p:nvPr>
            <p:ph type="sldNum" sz="quarter" idx="12"/>
          </p:nvPr>
        </p:nvSpPr>
        <p:spPr/>
        <p:txBody>
          <a:bodyPr/>
          <a:lstStyle/>
          <a:p>
            <a:pPr>
              <a:defRPr/>
            </a:pPr>
            <a:fld id="{D4131CC9-1563-1E4A-B7DF-AD4D962400AD}" type="slidenum">
              <a:rPr lang="en-US" smtClean="0"/>
              <a:pPr>
                <a:defRPr/>
              </a:pPr>
              <a:t>57</a:t>
            </a:fld>
            <a:endParaRPr lang="en-US" dirty="0"/>
          </a:p>
        </p:txBody>
      </p:sp>
    </p:spTree>
    <p:extLst>
      <p:ext uri="{BB962C8B-B14F-4D97-AF65-F5344CB8AC3E}">
        <p14:creationId xmlns:p14="http://schemas.microsoft.com/office/powerpoint/2010/main" val="19655564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234" y="274638"/>
            <a:ext cx="7617125" cy="1143000"/>
          </a:xfrm>
        </p:spPr>
        <p:txBody>
          <a:bodyPr/>
          <a:lstStyle/>
          <a:p>
            <a:r>
              <a:rPr lang="hr-HR" sz="3200" b="1" dirty="0">
                <a:effectLst>
                  <a:outerShdw blurRad="38100" dist="38100" dir="2700000" algn="tl">
                    <a:srgbClr val="000000">
                      <a:alpha val="43137"/>
                    </a:srgbClr>
                  </a:outerShdw>
                </a:effectLst>
                <a:latin typeface="+mn-lt"/>
              </a:rPr>
              <a:t>Postupak dodjele</a:t>
            </a:r>
          </a:p>
        </p:txBody>
      </p:sp>
      <p:sp>
        <p:nvSpPr>
          <p:cNvPr id="3" name="Content Placeholder 2"/>
          <p:cNvSpPr>
            <a:spLocks noGrp="1"/>
          </p:cNvSpPr>
          <p:nvPr>
            <p:ph sz="half" idx="1"/>
          </p:nvPr>
        </p:nvSpPr>
        <p:spPr>
          <a:xfrm>
            <a:off x="577970" y="1417638"/>
            <a:ext cx="7703389" cy="4629479"/>
          </a:xfrm>
        </p:spPr>
        <p:txBody>
          <a:bodyPr/>
          <a:lstStyle/>
          <a:p>
            <a:pPr marL="0" indent="0" algn="just">
              <a:buNone/>
            </a:pPr>
            <a:r>
              <a:rPr lang="hr-HR" sz="2200" dirty="0"/>
              <a:t>Posredničko tijelo razine 2 (HZZ) </a:t>
            </a:r>
            <a:r>
              <a:rPr lang="hr-HR" sz="2200" b="1" dirty="0"/>
              <a:t>obavještava prijavitelje o statusu njihovog projektnog prijedloga </a:t>
            </a:r>
            <a:r>
              <a:rPr lang="hr-HR" sz="2200" dirty="0"/>
              <a:t>pisanim putem po završetku </a:t>
            </a:r>
            <a:r>
              <a:rPr lang="hr-HR" sz="2200" b="1" dirty="0"/>
              <a:t>prve i druge</a:t>
            </a:r>
            <a:r>
              <a:rPr lang="hr-HR" sz="2200" dirty="0"/>
              <a:t> </a:t>
            </a:r>
            <a:r>
              <a:rPr lang="hr-HR" sz="2200" b="1" dirty="0"/>
              <a:t>faze</a:t>
            </a:r>
            <a:r>
              <a:rPr lang="hr-HR" sz="2200" dirty="0"/>
              <a:t> postupka dodjele bespovratnih sredstava u </a:t>
            </a:r>
            <a:r>
              <a:rPr lang="hr-HR" sz="2200" b="1" dirty="0"/>
              <a:t>roku od 8 radnih dana</a:t>
            </a:r>
            <a:r>
              <a:rPr lang="hr-HR" sz="2200" dirty="0"/>
              <a:t> od dana donošenja odluke o statusu njegovog projektnog prijedloga, i to:</a:t>
            </a:r>
          </a:p>
          <a:p>
            <a:pPr marL="0" indent="0" algn="just">
              <a:buNone/>
            </a:pPr>
            <a:endParaRPr lang="hr-HR" sz="1100" dirty="0"/>
          </a:p>
          <a:p>
            <a:pPr algn="just">
              <a:buFont typeface="Wingdings" panose="05000000000000000000" pitchFamily="2" charset="2"/>
              <a:buChar char="Ø"/>
            </a:pPr>
            <a:r>
              <a:rPr lang="hr-HR" sz="2200" dirty="0"/>
              <a:t>uspješne prijavitelje – da su njihovi projektni prijedlozi odabrani za sljedeći dio postupka dodjele </a:t>
            </a:r>
          </a:p>
          <a:p>
            <a:pPr algn="just">
              <a:buFont typeface="Wingdings" panose="05000000000000000000" pitchFamily="2" charset="2"/>
              <a:buChar char="Ø"/>
            </a:pPr>
            <a:r>
              <a:rPr lang="hr-HR" sz="2200" dirty="0"/>
              <a:t>neuspješne prijavitelje – da njihovi projektni prijedlozi nisu odabrani za sljedeći dio postupka dodjele s obrazloženjem.</a:t>
            </a:r>
          </a:p>
          <a:p>
            <a:pPr marL="0" indent="0">
              <a:buNone/>
            </a:pPr>
            <a:endParaRPr lang="hr-HR" sz="2400" b="1" i="1" u="sng" dirty="0"/>
          </a:p>
        </p:txBody>
      </p:sp>
      <p:sp>
        <p:nvSpPr>
          <p:cNvPr id="13" name="Rezervirano mjesto broja slajda 12">
            <a:extLst>
              <a:ext uri="{FF2B5EF4-FFF2-40B4-BE49-F238E27FC236}">
                <a16:creationId xmlns:a16="http://schemas.microsoft.com/office/drawing/2014/main" id="{979D0F2D-4569-4DBA-9468-6EB366A8AD93}"/>
              </a:ext>
            </a:extLst>
          </p:cNvPr>
          <p:cNvSpPr>
            <a:spLocks noGrp="1"/>
          </p:cNvSpPr>
          <p:nvPr>
            <p:ph type="sldNum" sz="quarter" idx="12"/>
          </p:nvPr>
        </p:nvSpPr>
        <p:spPr/>
        <p:txBody>
          <a:bodyPr/>
          <a:lstStyle/>
          <a:p>
            <a:pPr>
              <a:defRPr/>
            </a:pPr>
            <a:fld id="{D4131CC9-1563-1E4A-B7DF-AD4D962400AD}" type="slidenum">
              <a:rPr lang="en-US" smtClean="0"/>
              <a:pPr>
                <a:defRPr/>
              </a:pPr>
              <a:t>58</a:t>
            </a:fld>
            <a:endParaRPr lang="en-US" dirty="0"/>
          </a:p>
        </p:txBody>
      </p:sp>
    </p:spTree>
    <p:extLst>
      <p:ext uri="{BB962C8B-B14F-4D97-AF65-F5344CB8AC3E}">
        <p14:creationId xmlns:p14="http://schemas.microsoft.com/office/powerpoint/2010/main" val="42024165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430" y="136525"/>
            <a:ext cx="8229600" cy="822642"/>
          </a:xfrm>
        </p:spPr>
        <p:txBody>
          <a:bodyPr/>
          <a:lstStyle/>
          <a:p>
            <a:r>
              <a:rPr lang="hr-HR" sz="3200" b="1" dirty="0">
                <a:effectLst>
                  <a:outerShdw blurRad="38100" dist="38100" dir="2700000" algn="tl">
                    <a:srgbClr val="000000">
                      <a:alpha val="43137"/>
                    </a:srgbClr>
                  </a:outerShdw>
                </a:effectLst>
              </a:rPr>
              <a:t>Postupak dodjele - faze</a:t>
            </a:r>
          </a:p>
        </p:txBody>
      </p:sp>
      <p:sp>
        <p:nvSpPr>
          <p:cNvPr id="3" name="Content Placeholder 2"/>
          <p:cNvSpPr>
            <a:spLocks noGrp="1"/>
          </p:cNvSpPr>
          <p:nvPr>
            <p:ph sz="half" idx="1"/>
          </p:nvPr>
        </p:nvSpPr>
        <p:spPr>
          <a:xfrm>
            <a:off x="577970" y="1047750"/>
            <a:ext cx="7703389" cy="5499100"/>
          </a:xfrm>
        </p:spPr>
        <p:txBody>
          <a:bodyPr/>
          <a:lstStyle/>
          <a:p>
            <a:pPr marL="0" indent="0" algn="just">
              <a:buNone/>
            </a:pPr>
            <a:r>
              <a:rPr lang="hr-HR" sz="2400" b="1" dirty="0">
                <a:highlight>
                  <a:srgbClr val="FFFFFF"/>
                </a:highlight>
              </a:rPr>
              <a:t>1. Administrativna provjera</a:t>
            </a:r>
          </a:p>
          <a:p>
            <a:pPr marL="0" indent="0" algn="just">
              <a:buNone/>
            </a:pPr>
            <a:r>
              <a:rPr lang="hr-HR" sz="2000" dirty="0">
                <a:highlight>
                  <a:srgbClr val="FFFFFF"/>
                </a:highlight>
              </a:rPr>
              <a:t>Ukoliko projektni prijedlog ne udovoljava jednom od zahtjeva za administrativnu provjeru </a:t>
            </a:r>
            <a:r>
              <a:rPr lang="hr-HR" sz="2000" b="1" dirty="0">
                <a:highlight>
                  <a:srgbClr val="FFFFFF"/>
                </a:highlight>
              </a:rPr>
              <a:t>može</a:t>
            </a:r>
            <a:r>
              <a:rPr lang="hr-HR" sz="2000" dirty="0">
                <a:highlight>
                  <a:srgbClr val="FFFFFF"/>
                </a:highlight>
              </a:rPr>
              <a:t> biti isključen iz daljnjeg postupka dodjele, pri čemu provjera preostalih uvjeta nije potrebna</a:t>
            </a:r>
          </a:p>
          <a:p>
            <a:pPr marL="0" indent="0" algn="just">
              <a:buNone/>
            </a:pPr>
            <a:endParaRPr lang="hr-HR" sz="1200" b="1" dirty="0">
              <a:highlight>
                <a:srgbClr val="FFFFFF"/>
              </a:highlight>
            </a:endParaRPr>
          </a:p>
          <a:p>
            <a:pPr marL="0" indent="0" algn="just">
              <a:buNone/>
            </a:pPr>
            <a:r>
              <a:rPr lang="hr-HR" sz="2400" b="1" dirty="0">
                <a:highlight>
                  <a:srgbClr val="FFFFFF"/>
                </a:highlight>
              </a:rPr>
              <a:t>2. Procjena kvalitete</a:t>
            </a:r>
          </a:p>
          <a:p>
            <a:pPr marL="0" indent="0" algn="just">
              <a:buNone/>
            </a:pPr>
            <a:r>
              <a:rPr lang="hr-HR" sz="2000" dirty="0">
                <a:highlight>
                  <a:srgbClr val="FFFFFF"/>
                </a:highlight>
              </a:rPr>
              <a:t>Provjera prihvatljivosti prijavitelja (i partnera ako je primjenjivo), prihvatljivosti projekta, ciljeva projekta i projektnih aktivnosti te provjera prihvatljivosti izdataka - ukoliko projektni prijedlog ne udovoljava jednom od navedenih kriterija prihvatljivosti </a:t>
            </a:r>
            <a:r>
              <a:rPr lang="hr-HR" sz="2000" b="1" dirty="0">
                <a:highlight>
                  <a:srgbClr val="FFFFFF"/>
                </a:highlight>
              </a:rPr>
              <a:t>može</a:t>
            </a:r>
            <a:r>
              <a:rPr lang="hr-HR" sz="2000" dirty="0">
                <a:highlight>
                  <a:srgbClr val="FFFFFF"/>
                </a:highlight>
              </a:rPr>
              <a:t> biti isključen iz daljnjeg postupka dodjele pri čemu provjera preostalih kriterija nije više potrebna</a:t>
            </a:r>
            <a:endParaRPr lang="hr-HR" sz="2000" b="1" u="sng" dirty="0">
              <a:highlight>
                <a:srgbClr val="FFFFFF"/>
              </a:highlight>
            </a:endParaRPr>
          </a:p>
          <a:p>
            <a:pPr marL="0" indent="0" algn="just">
              <a:buNone/>
            </a:pPr>
            <a:r>
              <a:rPr lang="hr-HR" sz="2000" b="1" u="sng" dirty="0">
                <a:highlight>
                  <a:srgbClr val="FFFFFF"/>
                </a:highlight>
              </a:rPr>
              <a:t>Ocjenjivanje kvalitete i bodovanje</a:t>
            </a:r>
            <a:r>
              <a:rPr lang="hr-HR" sz="2000" dirty="0">
                <a:highlight>
                  <a:srgbClr val="FFFFFF"/>
                </a:highlight>
              </a:rPr>
              <a:t> - </a:t>
            </a:r>
            <a:r>
              <a:rPr lang="pl-PL" sz="2000" dirty="0">
                <a:highlight>
                  <a:srgbClr val="FFFFFF"/>
                </a:highlight>
              </a:rPr>
              <a:t>sukladno kriterijima odabira zadanim Pozivom</a:t>
            </a:r>
          </a:p>
          <a:p>
            <a:pPr marL="0" indent="0" algn="just">
              <a:buNone/>
            </a:pPr>
            <a:r>
              <a:rPr lang="pl-PL" sz="2000" b="1" dirty="0">
                <a:highlight>
                  <a:srgbClr val="FFFFFF"/>
                </a:highlight>
              </a:rPr>
              <a:t>Min. 70 bodova</a:t>
            </a:r>
          </a:p>
          <a:p>
            <a:pPr marL="0" indent="0" algn="just">
              <a:buNone/>
            </a:pPr>
            <a:r>
              <a:rPr lang="pl-PL" sz="2000" b="1" dirty="0">
                <a:highlight>
                  <a:srgbClr val="FFFFFF"/>
                </a:highlight>
              </a:rPr>
              <a:t>Max. 100 bodova</a:t>
            </a:r>
            <a:endParaRPr lang="pl-PL" sz="2000" dirty="0">
              <a:highlight>
                <a:srgbClr val="FFFFFF"/>
              </a:highlight>
            </a:endParaRPr>
          </a:p>
          <a:p>
            <a:pPr marL="0" indent="0" algn="just">
              <a:buNone/>
            </a:pPr>
            <a:endParaRPr lang="hr-HR" sz="1800" dirty="0">
              <a:latin typeface="Myriad Pro Light SemiExt"/>
            </a:endParaRPr>
          </a:p>
          <a:p>
            <a:pPr marL="0" indent="0" algn="just">
              <a:buNone/>
            </a:pPr>
            <a:endParaRPr lang="hr-HR" sz="1800" dirty="0">
              <a:latin typeface="Myriad Pro Light SemiExt"/>
            </a:endParaRPr>
          </a:p>
          <a:p>
            <a:pPr marL="0" indent="0" algn="just">
              <a:buNone/>
            </a:pPr>
            <a:endParaRPr lang="hr-HR" sz="1800" dirty="0">
              <a:latin typeface="Myriad Pro Light SemiExt"/>
            </a:endParaRPr>
          </a:p>
          <a:p>
            <a:pPr marL="0" indent="0">
              <a:buNone/>
            </a:pPr>
            <a:endParaRPr lang="hr-HR" sz="1800" b="1" i="1" u="sng" dirty="0"/>
          </a:p>
        </p:txBody>
      </p:sp>
      <p:sp>
        <p:nvSpPr>
          <p:cNvPr id="13" name="Rezervirano mjesto broja slajda 12">
            <a:extLst>
              <a:ext uri="{FF2B5EF4-FFF2-40B4-BE49-F238E27FC236}">
                <a16:creationId xmlns:a16="http://schemas.microsoft.com/office/drawing/2014/main" id="{11758174-4990-4B5E-AD17-E9143B1933E5}"/>
              </a:ext>
            </a:extLst>
          </p:cNvPr>
          <p:cNvSpPr>
            <a:spLocks noGrp="1"/>
          </p:cNvSpPr>
          <p:nvPr>
            <p:ph type="sldNum" sz="quarter" idx="12"/>
          </p:nvPr>
        </p:nvSpPr>
        <p:spPr/>
        <p:txBody>
          <a:bodyPr/>
          <a:lstStyle/>
          <a:p>
            <a:pPr>
              <a:defRPr/>
            </a:pPr>
            <a:fld id="{D4131CC9-1563-1E4A-B7DF-AD4D962400AD}" type="slidenum">
              <a:rPr lang="en-US" smtClean="0"/>
              <a:pPr>
                <a:defRPr/>
              </a:pPr>
              <a:t>59</a:t>
            </a:fld>
            <a:endParaRPr lang="en-US" dirty="0"/>
          </a:p>
        </p:txBody>
      </p:sp>
    </p:spTree>
    <p:extLst>
      <p:ext uri="{BB962C8B-B14F-4D97-AF65-F5344CB8AC3E}">
        <p14:creationId xmlns:p14="http://schemas.microsoft.com/office/powerpoint/2010/main" val="2713328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2"/>
          <p:cNvSpPr>
            <a:spLocks noGrp="1"/>
          </p:cNvSpPr>
          <p:nvPr/>
        </p:nvSpPr>
        <p:spPr bwMode="auto">
          <a:xfrm>
            <a:off x="385934" y="914400"/>
            <a:ext cx="7975600" cy="59387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p>
            <a:pPr marL="0" lvl="1" algn="just" eaLnBrk="0" hangingPunct="0">
              <a:spcBef>
                <a:spcPct val="20000"/>
              </a:spcBef>
            </a:pPr>
            <a:r>
              <a:rPr lang="pl-PL" sz="2000" b="1" i="1" dirty="0">
                <a:solidFill>
                  <a:srgbClr val="FF0000"/>
                </a:solidFill>
                <a:effectLst>
                  <a:outerShdw blurRad="38100" dist="38100" dir="2700000" algn="tl">
                    <a:srgbClr val="000000">
                      <a:alpha val="43137"/>
                    </a:srgbClr>
                  </a:outerShdw>
                </a:effectLst>
                <a:latin typeface="Calibri"/>
                <a:ea typeface="ＭＳ Ｐゴシック"/>
                <a:cs typeface="Calibri"/>
              </a:rPr>
              <a:t>Unutar obje komponente Poziva</a:t>
            </a:r>
          </a:p>
          <a:p>
            <a:pPr marL="0" lvl="1" algn="just">
              <a:spcBef>
                <a:spcPct val="20000"/>
              </a:spcBef>
            </a:pPr>
            <a:r>
              <a:rPr lang="pl-PL" sz="2000" b="1" dirty="0">
                <a:effectLst>
                  <a:outerShdw blurRad="38100" dist="38100" dir="2700000" algn="tl">
                    <a:srgbClr val="000000">
                      <a:alpha val="43137"/>
                    </a:srgbClr>
                  </a:outerShdw>
                </a:effectLst>
                <a:latin typeface="Calibri"/>
                <a:ea typeface="ＭＳ Ｐゴシック"/>
                <a:cs typeface="Calibri"/>
              </a:rPr>
              <a:t>1. pripadnici sljedećih ranjivih skupina: </a:t>
            </a:r>
            <a:endParaRPr lang="pl-PL" b="1" dirty="0">
              <a:cs typeface="Calibri"/>
            </a:endParaRPr>
          </a:p>
          <a:p>
            <a:pPr marL="342900" lvl="1" indent="-342900" algn="just">
              <a:spcBef>
                <a:spcPct val="20000"/>
              </a:spcBef>
              <a:buFont typeface="Wingdings"/>
              <a:buChar char="ü"/>
            </a:pPr>
            <a:r>
              <a:rPr lang="pl-PL" sz="2000" dirty="0" err="1">
                <a:latin typeface="Calibri"/>
                <a:ea typeface="ＭＳ Ｐゴシック"/>
                <a:cs typeface="Calibri"/>
              </a:rPr>
              <a:t>djeca</a:t>
            </a:r>
            <a:r>
              <a:rPr lang="pl-PL" sz="2000" dirty="0">
                <a:latin typeface="Calibri"/>
                <a:ea typeface="ＭＳ Ｐゴシック"/>
                <a:cs typeface="Calibri"/>
              </a:rPr>
              <a:t> i </a:t>
            </a:r>
            <a:r>
              <a:rPr lang="pl-PL" sz="2000" dirty="0" err="1">
                <a:latin typeface="Calibri"/>
                <a:ea typeface="ＭＳ Ｐゴシック"/>
                <a:cs typeface="Calibri"/>
              </a:rPr>
              <a:t>mlađe</a:t>
            </a:r>
            <a:r>
              <a:rPr lang="pl-PL" sz="2000" dirty="0">
                <a:latin typeface="Calibri"/>
                <a:ea typeface="ＭＳ Ｐゴシック"/>
                <a:cs typeface="Calibri"/>
              </a:rPr>
              <a:t> </a:t>
            </a:r>
            <a:r>
              <a:rPr lang="pl-PL" sz="2000" dirty="0" err="1">
                <a:latin typeface="Calibri"/>
                <a:ea typeface="ＭＳ Ｐゴシック"/>
                <a:cs typeface="Calibri"/>
              </a:rPr>
              <a:t>punoljetne</a:t>
            </a:r>
            <a:r>
              <a:rPr lang="pl-PL" sz="2000" dirty="0">
                <a:latin typeface="Calibri"/>
                <a:ea typeface="ＭＳ Ｐゴシック"/>
                <a:cs typeface="Calibri"/>
              </a:rPr>
              <a:t> </a:t>
            </a:r>
            <a:r>
              <a:rPr lang="pl-PL" sz="2000" dirty="0" err="1">
                <a:latin typeface="Calibri"/>
                <a:ea typeface="ＭＳ Ｐゴシック"/>
                <a:cs typeface="Calibri"/>
              </a:rPr>
              <a:t>osobe</a:t>
            </a:r>
            <a:r>
              <a:rPr lang="pl-PL" sz="2000" dirty="0">
                <a:latin typeface="Calibri"/>
                <a:ea typeface="ＭＳ Ｐゴシック"/>
                <a:cs typeface="Calibri"/>
              </a:rPr>
              <a:t> bez </a:t>
            </a:r>
            <a:r>
              <a:rPr lang="pl-PL" sz="2000" dirty="0" err="1">
                <a:latin typeface="Calibri"/>
                <a:ea typeface="ＭＳ Ｐゴシック"/>
                <a:cs typeface="Calibri"/>
              </a:rPr>
              <a:t>odgovarajuće</a:t>
            </a:r>
            <a:r>
              <a:rPr lang="pl-PL" sz="2000" dirty="0">
                <a:latin typeface="Calibri"/>
                <a:ea typeface="ＭＳ Ｐゴシック"/>
                <a:cs typeface="Calibri"/>
              </a:rPr>
              <a:t> </a:t>
            </a:r>
            <a:r>
              <a:rPr lang="pl-PL" sz="2000" dirty="0" err="1">
                <a:latin typeface="Calibri"/>
                <a:ea typeface="ＭＳ Ｐゴシック"/>
                <a:cs typeface="Calibri"/>
              </a:rPr>
              <a:t>roditeljske</a:t>
            </a:r>
            <a:r>
              <a:rPr lang="pl-PL" sz="2000" dirty="0">
                <a:latin typeface="Calibri"/>
                <a:ea typeface="ＭＳ Ｐゴシック"/>
                <a:cs typeface="Calibri"/>
              </a:rPr>
              <a:t> </a:t>
            </a:r>
            <a:r>
              <a:rPr lang="pl-PL" sz="2000" dirty="0" err="1">
                <a:latin typeface="Calibri"/>
                <a:ea typeface="ＭＳ Ｐゴシック"/>
                <a:cs typeface="Calibri"/>
              </a:rPr>
              <a:t>skrbi</a:t>
            </a:r>
            <a:r>
              <a:rPr lang="pl-PL" sz="2000" dirty="0">
                <a:latin typeface="Calibri"/>
                <a:ea typeface="ＭＳ Ｐゴシック"/>
                <a:cs typeface="Calibri"/>
              </a:rPr>
              <a:t>;</a:t>
            </a:r>
            <a:endParaRPr lang="pl-PL" sz="2000" dirty="0">
              <a:latin typeface="Calibri"/>
              <a:ea typeface="ＭＳ Ｐゴシック"/>
            </a:endParaRPr>
          </a:p>
          <a:p>
            <a:pPr marL="342900" lvl="1" indent="-342900" algn="just">
              <a:spcBef>
                <a:spcPct val="20000"/>
              </a:spcBef>
              <a:buFont typeface="Wingdings"/>
              <a:buChar char="ü"/>
            </a:pPr>
            <a:r>
              <a:rPr lang="pl-PL" sz="2000" dirty="0" err="1">
                <a:latin typeface="Calibri"/>
                <a:ea typeface="ＭＳ Ｐゴシック"/>
                <a:cs typeface="Calibri"/>
              </a:rPr>
              <a:t>djeca</a:t>
            </a:r>
            <a:r>
              <a:rPr lang="pl-PL" sz="2000" dirty="0">
                <a:latin typeface="Calibri"/>
                <a:ea typeface="ＭＳ Ｐゴシック"/>
                <a:cs typeface="Calibri"/>
              </a:rPr>
              <a:t> i </a:t>
            </a:r>
            <a:r>
              <a:rPr lang="pl-PL" sz="2000" dirty="0" err="1">
                <a:latin typeface="Calibri"/>
                <a:ea typeface="ＭＳ Ｐゴシック"/>
                <a:cs typeface="Calibri"/>
              </a:rPr>
              <a:t>mlađe</a:t>
            </a:r>
            <a:r>
              <a:rPr lang="pl-PL" sz="2000" dirty="0">
                <a:latin typeface="Calibri"/>
                <a:ea typeface="ＭＳ Ｐゴシック"/>
                <a:cs typeface="Calibri"/>
              </a:rPr>
              <a:t> </a:t>
            </a:r>
            <a:r>
              <a:rPr lang="pl-PL" sz="2000" dirty="0" err="1">
                <a:latin typeface="Calibri"/>
                <a:ea typeface="ＭＳ Ｐゴシック"/>
                <a:cs typeface="Calibri"/>
              </a:rPr>
              <a:t>punoljetne</a:t>
            </a:r>
            <a:r>
              <a:rPr lang="pl-PL" sz="2000" dirty="0">
                <a:latin typeface="Calibri"/>
                <a:ea typeface="ＭＳ Ｐゴシック"/>
                <a:cs typeface="Calibri"/>
              </a:rPr>
              <a:t> </a:t>
            </a:r>
            <a:r>
              <a:rPr lang="pl-PL" sz="2000" dirty="0" err="1">
                <a:latin typeface="Calibri"/>
                <a:ea typeface="ＭＳ Ｐゴシック"/>
                <a:cs typeface="Calibri"/>
              </a:rPr>
              <a:t>osobe</a:t>
            </a:r>
            <a:r>
              <a:rPr lang="pl-PL" sz="2000" dirty="0">
                <a:latin typeface="Calibri"/>
                <a:ea typeface="ＭＳ Ｐゴシック"/>
                <a:cs typeface="Calibri"/>
              </a:rPr>
              <a:t> s </a:t>
            </a:r>
            <a:r>
              <a:rPr lang="pl-PL" sz="2000" dirty="0" err="1">
                <a:latin typeface="Calibri"/>
                <a:ea typeface="ＭＳ Ｐゴシック"/>
                <a:cs typeface="Calibri"/>
              </a:rPr>
              <a:t>problemima</a:t>
            </a:r>
            <a:r>
              <a:rPr lang="pl-PL" sz="2000" dirty="0">
                <a:latin typeface="Calibri"/>
                <a:ea typeface="ＭＳ Ｐゴシック"/>
                <a:cs typeface="Calibri"/>
              </a:rPr>
              <a:t> u </a:t>
            </a:r>
            <a:r>
              <a:rPr lang="pl-PL" sz="2000" dirty="0" err="1">
                <a:latin typeface="Calibri"/>
                <a:ea typeface="ＭＳ Ｐゴシック"/>
                <a:cs typeface="Calibri"/>
              </a:rPr>
              <a:t>ponašanju</a:t>
            </a:r>
            <a:r>
              <a:rPr lang="pl-PL" sz="2000" dirty="0">
                <a:latin typeface="Calibri"/>
                <a:ea typeface="ＭＳ Ｐゴシック"/>
                <a:cs typeface="Calibri"/>
              </a:rPr>
              <a:t>;</a:t>
            </a:r>
            <a:endParaRPr lang="pl-PL" sz="2000" dirty="0">
              <a:cs typeface="Calibri"/>
            </a:endParaRPr>
          </a:p>
          <a:p>
            <a:pPr marL="342900" lvl="1" indent="-342900" algn="just">
              <a:spcBef>
                <a:spcPct val="20000"/>
              </a:spcBef>
              <a:buFont typeface="Wingdings"/>
              <a:buChar char="ü"/>
            </a:pPr>
            <a:r>
              <a:rPr lang="pl-PL" sz="2000" dirty="0" err="1">
                <a:latin typeface="Calibri"/>
                <a:ea typeface="ＭＳ Ｐゴシック"/>
                <a:cs typeface="Calibri"/>
              </a:rPr>
              <a:t>djeca</a:t>
            </a:r>
            <a:r>
              <a:rPr lang="pl-PL" sz="2000" dirty="0">
                <a:latin typeface="Calibri"/>
                <a:ea typeface="ＭＳ Ｐゴシック"/>
                <a:cs typeface="Calibri"/>
              </a:rPr>
              <a:t> s </a:t>
            </a:r>
            <a:r>
              <a:rPr lang="pl-PL" sz="2000" dirty="0" err="1">
                <a:latin typeface="Calibri"/>
                <a:ea typeface="ＭＳ Ｐゴシック"/>
                <a:cs typeface="Calibri"/>
              </a:rPr>
              <a:t>teškoćama</a:t>
            </a:r>
            <a:r>
              <a:rPr lang="pl-PL" sz="2000" dirty="0">
                <a:latin typeface="Calibri"/>
                <a:ea typeface="ＭＳ Ｐゴシック"/>
                <a:cs typeface="Calibri"/>
              </a:rPr>
              <a:t> u </a:t>
            </a:r>
            <a:r>
              <a:rPr lang="pl-PL" sz="2000" dirty="0" err="1">
                <a:latin typeface="Calibri"/>
                <a:ea typeface="ＭＳ Ｐゴシック"/>
                <a:cs typeface="Calibri"/>
              </a:rPr>
              <a:t>razvoju</a:t>
            </a:r>
            <a:r>
              <a:rPr lang="pl-PL" sz="2000" dirty="0">
                <a:latin typeface="Calibri"/>
                <a:ea typeface="ＭＳ Ｐゴシック"/>
                <a:cs typeface="Calibri"/>
              </a:rPr>
              <a:t>;</a:t>
            </a:r>
            <a:endParaRPr lang="pl-PL" sz="2000" dirty="0">
              <a:cs typeface="Calibri"/>
            </a:endParaRPr>
          </a:p>
          <a:p>
            <a:pPr marL="342900" lvl="1" indent="-342900" algn="just">
              <a:spcBef>
                <a:spcPct val="20000"/>
              </a:spcBef>
              <a:buFont typeface="Wingdings"/>
              <a:buChar char="ü"/>
            </a:pPr>
            <a:r>
              <a:rPr lang="pl-PL" sz="2000" dirty="0">
                <a:latin typeface="Calibri"/>
                <a:ea typeface="ＭＳ Ｐゴシック"/>
                <a:cs typeface="Calibri"/>
              </a:rPr>
              <a:t>djeca bez pratnje; </a:t>
            </a:r>
            <a:endParaRPr lang="pl-PL" sz="2000" dirty="0">
              <a:cs typeface="Calibri"/>
            </a:endParaRPr>
          </a:p>
          <a:p>
            <a:pPr marL="342900" lvl="1" indent="-342900" algn="just">
              <a:spcBef>
                <a:spcPct val="20000"/>
              </a:spcBef>
              <a:buFont typeface="Wingdings"/>
              <a:buChar char="ü"/>
            </a:pPr>
            <a:r>
              <a:rPr lang="pl-PL" sz="2000" dirty="0" err="1">
                <a:latin typeface="Calibri"/>
                <a:ea typeface="ＭＳ Ｐゴシック"/>
                <a:cs typeface="Calibri"/>
              </a:rPr>
              <a:t>trudnica</a:t>
            </a:r>
            <a:r>
              <a:rPr lang="pl-PL" sz="2000" dirty="0">
                <a:latin typeface="Calibri"/>
                <a:ea typeface="ＭＳ Ｐゴシック"/>
                <a:cs typeface="Calibri"/>
              </a:rPr>
              <a:t> </a:t>
            </a:r>
            <a:r>
              <a:rPr lang="pl-PL" sz="2000" dirty="0" err="1">
                <a:latin typeface="Calibri"/>
                <a:ea typeface="ＭＳ Ｐゴシック"/>
                <a:cs typeface="Calibri"/>
              </a:rPr>
              <a:t>ili</a:t>
            </a:r>
            <a:r>
              <a:rPr lang="pl-PL" sz="2000" dirty="0">
                <a:latin typeface="Calibri"/>
                <a:ea typeface="ＭＳ Ｐゴシック"/>
                <a:cs typeface="Calibri"/>
              </a:rPr>
              <a:t> </a:t>
            </a:r>
            <a:r>
              <a:rPr lang="pl-PL" sz="2000" dirty="0" err="1">
                <a:latin typeface="Calibri"/>
                <a:ea typeface="ＭＳ Ｐゴシック"/>
                <a:cs typeface="Calibri"/>
              </a:rPr>
              <a:t>roditelj</a:t>
            </a:r>
            <a:r>
              <a:rPr lang="pl-PL" sz="2000" dirty="0">
                <a:latin typeface="Calibri"/>
                <a:ea typeface="ＭＳ Ｐゴシック"/>
                <a:cs typeface="Calibri"/>
              </a:rPr>
              <a:t> s </a:t>
            </a:r>
            <a:r>
              <a:rPr lang="pl-PL" sz="2000" dirty="0" err="1">
                <a:latin typeface="Calibri"/>
                <a:ea typeface="ＭＳ Ｐゴシック"/>
                <a:cs typeface="Calibri"/>
              </a:rPr>
              <a:t>djetetom</a:t>
            </a:r>
            <a:r>
              <a:rPr lang="pl-PL" sz="2000" dirty="0">
                <a:latin typeface="Calibri"/>
                <a:ea typeface="ＭＳ Ｐゴシック"/>
                <a:cs typeface="Calibri"/>
              </a:rPr>
              <a:t> do </a:t>
            </a:r>
            <a:r>
              <a:rPr lang="pl-PL" sz="2000" dirty="0" err="1">
                <a:latin typeface="Calibri"/>
                <a:ea typeface="ＭＳ Ｐゴシック"/>
                <a:cs typeface="Calibri"/>
              </a:rPr>
              <a:t>godine</a:t>
            </a:r>
            <a:r>
              <a:rPr lang="pl-PL" sz="2000" dirty="0">
                <a:latin typeface="Calibri"/>
                <a:ea typeface="ＭＳ Ｐゴシック"/>
                <a:cs typeface="Calibri"/>
              </a:rPr>
              <a:t> dana </a:t>
            </a:r>
            <a:r>
              <a:rPr lang="pl-PL" sz="2000" dirty="0" err="1">
                <a:latin typeface="Calibri"/>
                <a:ea typeface="ＭＳ Ｐゴシック"/>
                <a:cs typeface="Calibri"/>
              </a:rPr>
              <a:t>života</a:t>
            </a:r>
            <a:r>
              <a:rPr lang="pl-PL" sz="2000" dirty="0">
                <a:latin typeface="Calibri"/>
                <a:ea typeface="ＭＳ Ｐゴシック"/>
                <a:cs typeface="Calibri"/>
              </a:rPr>
              <a:t> </a:t>
            </a:r>
            <a:r>
              <a:rPr lang="pl-PL" sz="2000" dirty="0" err="1">
                <a:latin typeface="Calibri"/>
                <a:ea typeface="ＭＳ Ｐゴシック"/>
                <a:cs typeface="Calibri"/>
              </a:rPr>
              <a:t>djeteta</a:t>
            </a:r>
            <a:r>
              <a:rPr lang="pl-PL" sz="2000" dirty="0">
                <a:latin typeface="Calibri"/>
                <a:ea typeface="ＭＳ Ｐゴシック"/>
                <a:cs typeface="Calibri"/>
              </a:rPr>
              <a:t> u </a:t>
            </a:r>
            <a:r>
              <a:rPr lang="pl-PL" sz="2000" dirty="0" err="1">
                <a:latin typeface="Calibri"/>
                <a:ea typeface="ＭＳ Ｐゴシック"/>
                <a:cs typeface="Calibri"/>
              </a:rPr>
              <a:t>riziku</a:t>
            </a:r>
            <a:r>
              <a:rPr lang="pl-PL" sz="2000" dirty="0">
                <a:latin typeface="Calibri"/>
                <a:ea typeface="ＭＳ Ｐゴシック"/>
                <a:cs typeface="Calibri"/>
              </a:rPr>
              <a:t> od </a:t>
            </a:r>
            <a:r>
              <a:rPr lang="pl-PL" sz="2000" dirty="0" err="1">
                <a:latin typeface="Calibri"/>
                <a:ea typeface="ＭＳ Ｐゴシック"/>
                <a:cs typeface="Calibri"/>
              </a:rPr>
              <a:t>socijalne</a:t>
            </a:r>
            <a:r>
              <a:rPr lang="pl-PL" sz="2000" dirty="0">
                <a:latin typeface="Calibri"/>
                <a:ea typeface="ＭＳ Ｐゴシック"/>
                <a:cs typeface="Calibri"/>
              </a:rPr>
              <a:t> </a:t>
            </a:r>
            <a:r>
              <a:rPr lang="pl-PL" sz="2000" dirty="0" err="1">
                <a:latin typeface="Calibri"/>
                <a:ea typeface="ＭＳ Ｐゴシック"/>
                <a:cs typeface="Calibri"/>
              </a:rPr>
              <a:t>isključenosti</a:t>
            </a:r>
            <a:r>
              <a:rPr lang="pl-PL" sz="2000" dirty="0">
                <a:latin typeface="Calibri"/>
                <a:ea typeface="ＭＳ Ｐゴシック"/>
                <a:cs typeface="Calibri"/>
              </a:rPr>
              <a:t>;</a:t>
            </a:r>
            <a:endParaRPr lang="pl-PL" sz="2000" dirty="0">
              <a:latin typeface="Calibri"/>
              <a:ea typeface="ＭＳ Ｐゴシック"/>
            </a:endParaRPr>
          </a:p>
          <a:p>
            <a:pPr marL="342900" lvl="1" indent="-342900" algn="just">
              <a:spcBef>
                <a:spcPct val="20000"/>
              </a:spcBef>
              <a:buFont typeface="Wingdings"/>
              <a:buChar char="ü"/>
            </a:pPr>
            <a:r>
              <a:rPr lang="pl-PL" sz="2000" dirty="0">
                <a:latin typeface="Calibri"/>
                <a:ea typeface="ＭＳ Ｐゴシック"/>
                <a:cs typeface="Calibri"/>
              </a:rPr>
              <a:t>odrasle osobe s invaliditetom; </a:t>
            </a:r>
            <a:endParaRPr lang="pl-PL" sz="2000" dirty="0">
              <a:cs typeface="Calibri"/>
            </a:endParaRPr>
          </a:p>
          <a:p>
            <a:pPr marL="342900" lvl="1" indent="-342900" algn="just">
              <a:spcBef>
                <a:spcPct val="20000"/>
              </a:spcBef>
              <a:buFont typeface="Wingdings"/>
              <a:buChar char="ü"/>
            </a:pPr>
            <a:r>
              <a:rPr lang="pl-PL" sz="2000" dirty="0" err="1">
                <a:latin typeface="Calibri"/>
                <a:ea typeface="ＭＳ Ｐゴシック"/>
                <a:cs typeface="Calibri"/>
              </a:rPr>
              <a:t>starije</a:t>
            </a:r>
            <a:r>
              <a:rPr lang="pl-PL" sz="2000" dirty="0">
                <a:latin typeface="Calibri"/>
                <a:ea typeface="ＭＳ Ｐゴシック"/>
                <a:cs typeface="Calibri"/>
              </a:rPr>
              <a:t> </a:t>
            </a:r>
            <a:r>
              <a:rPr lang="pl-PL" sz="2000" dirty="0" err="1">
                <a:latin typeface="Calibri"/>
                <a:ea typeface="ＭＳ Ｐゴシック"/>
                <a:cs typeface="Calibri"/>
              </a:rPr>
              <a:t>osobe</a:t>
            </a:r>
            <a:r>
              <a:rPr lang="pl-PL" sz="2000" dirty="0">
                <a:latin typeface="Calibri"/>
                <a:ea typeface="ＭＳ Ｐゴシック"/>
                <a:cs typeface="Calibri"/>
              </a:rPr>
              <a:t>;</a:t>
            </a:r>
            <a:endParaRPr lang="pl-PL" sz="2000" dirty="0">
              <a:cs typeface="Calibri"/>
            </a:endParaRPr>
          </a:p>
          <a:p>
            <a:pPr marL="342900" lvl="1" indent="-342900" algn="just">
              <a:spcBef>
                <a:spcPct val="20000"/>
              </a:spcBef>
              <a:buFont typeface="Wingdings"/>
              <a:buChar char="ü"/>
            </a:pPr>
            <a:r>
              <a:rPr lang="pl-PL" sz="2000" dirty="0" err="1">
                <a:latin typeface="Calibri"/>
                <a:ea typeface="ＭＳ Ｐゴシック"/>
                <a:cs typeface="Calibri"/>
              </a:rPr>
              <a:t>beskućnici</a:t>
            </a:r>
            <a:r>
              <a:rPr lang="pl-PL" sz="2000" dirty="0">
                <a:latin typeface="Calibri"/>
                <a:ea typeface="ＭＳ Ｐゴシック"/>
                <a:cs typeface="Calibri"/>
              </a:rPr>
              <a:t>;</a:t>
            </a:r>
            <a:endParaRPr lang="pl-PL" sz="2000" dirty="0">
              <a:cs typeface="Calibri"/>
            </a:endParaRPr>
          </a:p>
          <a:p>
            <a:pPr marL="342900" lvl="1" indent="-342900" algn="just">
              <a:spcBef>
                <a:spcPct val="20000"/>
              </a:spcBef>
              <a:buFont typeface="Wingdings"/>
              <a:buChar char="ü"/>
            </a:pPr>
            <a:r>
              <a:rPr lang="pl-PL" sz="2000" dirty="0">
                <a:latin typeface="Calibri"/>
                <a:ea typeface="ＭＳ Ｐゴシック"/>
                <a:cs typeface="Calibri"/>
              </a:rPr>
              <a:t>osobe s problemima ovisnosti; </a:t>
            </a:r>
            <a:endParaRPr lang="pl-PL" sz="2000" dirty="0">
              <a:cs typeface="Calibri"/>
            </a:endParaRPr>
          </a:p>
          <a:p>
            <a:pPr marL="342900" lvl="1" indent="-342900" algn="just">
              <a:spcBef>
                <a:spcPct val="20000"/>
              </a:spcBef>
              <a:buFont typeface="Wingdings"/>
              <a:buChar char="ü"/>
            </a:pPr>
            <a:r>
              <a:rPr lang="pl-PL" sz="2000" dirty="0" err="1">
                <a:latin typeface="Calibri"/>
                <a:ea typeface="ＭＳ Ｐゴシック"/>
                <a:cs typeface="Calibri"/>
              </a:rPr>
              <a:t>žrtve</a:t>
            </a:r>
            <a:r>
              <a:rPr lang="pl-PL" sz="2000" dirty="0">
                <a:latin typeface="Calibri"/>
                <a:ea typeface="ＭＳ Ｐゴシック"/>
                <a:cs typeface="Calibri"/>
              </a:rPr>
              <a:t> </a:t>
            </a:r>
            <a:r>
              <a:rPr lang="pl-PL" sz="2000" dirty="0" err="1">
                <a:latin typeface="Calibri"/>
                <a:ea typeface="ＭＳ Ｐゴシック"/>
                <a:cs typeface="Calibri"/>
              </a:rPr>
              <a:t>obiteljskog</a:t>
            </a:r>
            <a:r>
              <a:rPr lang="pl-PL" sz="2000" dirty="0">
                <a:latin typeface="Calibri"/>
                <a:ea typeface="ＭＳ Ｐゴシック"/>
                <a:cs typeface="Calibri"/>
              </a:rPr>
              <a:t> </a:t>
            </a:r>
            <a:r>
              <a:rPr lang="pl-PL" sz="2000" dirty="0" err="1">
                <a:latin typeface="Calibri"/>
                <a:ea typeface="ＭＳ Ｐゴシック"/>
                <a:cs typeface="Calibri"/>
              </a:rPr>
              <a:t>nasilja</a:t>
            </a:r>
            <a:r>
              <a:rPr lang="pl-PL" sz="2000" dirty="0">
                <a:latin typeface="Calibri"/>
                <a:ea typeface="ＭＳ Ｐゴシック"/>
                <a:cs typeface="Calibri"/>
              </a:rPr>
              <a:t>;</a:t>
            </a:r>
            <a:endParaRPr lang="pl-PL" sz="2000" dirty="0">
              <a:latin typeface="Calibri"/>
              <a:ea typeface="ＭＳ Ｐゴシック"/>
            </a:endParaRPr>
          </a:p>
          <a:p>
            <a:pPr marL="342900" lvl="1" indent="-342900" algn="just">
              <a:spcBef>
                <a:spcPct val="20000"/>
              </a:spcBef>
              <a:buFont typeface="Wingdings"/>
              <a:buChar char="ü"/>
            </a:pPr>
            <a:r>
              <a:rPr lang="pl-PL" sz="2000" dirty="0" err="1">
                <a:latin typeface="Calibri"/>
                <a:ea typeface="ＭＳ Ｐゴシック"/>
                <a:cs typeface="Calibri"/>
              </a:rPr>
              <a:t>žrtve</a:t>
            </a:r>
            <a:r>
              <a:rPr lang="pl-PL" sz="2000" dirty="0">
                <a:latin typeface="Calibri"/>
                <a:ea typeface="ＭＳ Ｐゴシック"/>
                <a:cs typeface="Calibri"/>
              </a:rPr>
              <a:t> </a:t>
            </a:r>
            <a:r>
              <a:rPr lang="pl-PL" sz="2000" dirty="0" err="1">
                <a:latin typeface="Calibri"/>
                <a:ea typeface="ＭＳ Ｐゴシック"/>
                <a:cs typeface="Calibri"/>
              </a:rPr>
              <a:t>trgovanja</a:t>
            </a:r>
            <a:r>
              <a:rPr lang="pl-PL" sz="2000" dirty="0">
                <a:latin typeface="Calibri"/>
                <a:ea typeface="ＭＳ Ｐゴシック"/>
                <a:cs typeface="Calibri"/>
              </a:rPr>
              <a:t> </a:t>
            </a:r>
            <a:r>
              <a:rPr lang="pl-PL" sz="2000" dirty="0" err="1">
                <a:latin typeface="Calibri"/>
                <a:ea typeface="ＭＳ Ｐゴシック"/>
                <a:cs typeface="Calibri"/>
              </a:rPr>
              <a:t>ljudima</a:t>
            </a:r>
            <a:endParaRPr lang="pl-PL" sz="2000" dirty="0" err="1">
              <a:cs typeface="Calibri"/>
            </a:endParaRPr>
          </a:p>
          <a:p>
            <a:pPr marL="342900" lvl="1" indent="-342900" algn="just">
              <a:spcBef>
                <a:spcPct val="20000"/>
              </a:spcBef>
              <a:buFont typeface="Wingdings"/>
              <a:buChar char="ü"/>
            </a:pPr>
            <a:r>
              <a:rPr lang="pl-PL" sz="2000" dirty="0" err="1">
                <a:latin typeface="Calibri"/>
                <a:ea typeface="ＭＳ Ｐゴシック"/>
                <a:cs typeface="Calibri"/>
              </a:rPr>
              <a:t>članovi</a:t>
            </a:r>
            <a:r>
              <a:rPr lang="pl-PL" sz="2000" dirty="0">
                <a:latin typeface="Calibri"/>
                <a:ea typeface="ＭＳ Ｐゴシック"/>
                <a:cs typeface="Calibri"/>
              </a:rPr>
              <a:t> </a:t>
            </a:r>
            <a:r>
              <a:rPr lang="pl-PL" sz="2000" dirty="0" err="1">
                <a:latin typeface="Calibri"/>
                <a:ea typeface="ＭＳ Ｐゴシック"/>
                <a:cs typeface="Calibri"/>
              </a:rPr>
              <a:t>obitelji</a:t>
            </a:r>
            <a:r>
              <a:rPr lang="pl-PL" sz="2000" dirty="0">
                <a:latin typeface="Calibri"/>
                <a:ea typeface="ＭＳ Ｐゴシック"/>
                <a:cs typeface="Calibri"/>
              </a:rPr>
              <a:t>/</a:t>
            </a:r>
            <a:r>
              <a:rPr lang="pl-PL" sz="2000" dirty="0" err="1">
                <a:latin typeface="Calibri"/>
                <a:ea typeface="ＭＳ Ｐゴシック"/>
                <a:cs typeface="Calibri"/>
              </a:rPr>
              <a:t>udomiteljskih</a:t>
            </a:r>
            <a:r>
              <a:rPr lang="pl-PL" sz="2000" dirty="0">
                <a:latin typeface="Calibri"/>
                <a:ea typeface="ＭＳ Ｐゴシック"/>
                <a:cs typeface="Calibri"/>
              </a:rPr>
              <a:t> </a:t>
            </a:r>
            <a:r>
              <a:rPr lang="pl-PL" sz="2000" dirty="0" err="1">
                <a:latin typeface="Calibri"/>
                <a:ea typeface="ＭＳ Ｐゴシック"/>
                <a:cs typeface="Calibri"/>
              </a:rPr>
              <a:t>obitelji</a:t>
            </a:r>
            <a:r>
              <a:rPr lang="pl-PL" sz="2000" dirty="0">
                <a:latin typeface="Calibri"/>
                <a:ea typeface="ＭＳ Ｐゴシック"/>
                <a:cs typeface="Calibri"/>
              </a:rPr>
              <a:t> </a:t>
            </a:r>
            <a:r>
              <a:rPr lang="pl-PL" sz="2000" dirty="0" err="1">
                <a:latin typeface="Calibri"/>
                <a:ea typeface="ＭＳ Ｐゴシック"/>
                <a:cs typeface="Calibri"/>
              </a:rPr>
              <a:t>svih</a:t>
            </a:r>
            <a:r>
              <a:rPr lang="pl-PL" sz="2000" dirty="0">
                <a:latin typeface="Calibri"/>
                <a:ea typeface="ＭＳ Ｐゴシック"/>
                <a:cs typeface="Calibri"/>
              </a:rPr>
              <a:t> </a:t>
            </a:r>
            <a:r>
              <a:rPr lang="pl-PL" sz="2000" dirty="0" err="1">
                <a:latin typeface="Calibri"/>
                <a:ea typeface="ＭＳ Ｐゴシック"/>
                <a:cs typeface="Calibri"/>
              </a:rPr>
              <a:t>ranjivih</a:t>
            </a:r>
            <a:r>
              <a:rPr lang="pl-PL" sz="2000" dirty="0">
                <a:latin typeface="Calibri"/>
                <a:ea typeface="ＭＳ Ｐゴシック"/>
                <a:cs typeface="Calibri"/>
              </a:rPr>
              <a:t> skupina </a:t>
            </a:r>
            <a:r>
              <a:rPr lang="pl-PL" sz="2000" dirty="0" err="1">
                <a:latin typeface="Calibri"/>
                <a:ea typeface="ＭＳ Ｐゴシック"/>
                <a:cs typeface="Calibri"/>
              </a:rPr>
              <a:t>Poziva</a:t>
            </a:r>
            <a:endParaRPr lang="pl-PL" sz="2000" dirty="0" err="1">
              <a:cs typeface="Calibri"/>
            </a:endParaRPr>
          </a:p>
          <a:p>
            <a:pPr marL="0" lvl="1" eaLnBrk="0" hangingPunct="0">
              <a:spcBef>
                <a:spcPct val="20000"/>
              </a:spcBef>
            </a:pPr>
            <a:endParaRPr lang="hr-HR" sz="1600" b="1" i="1" dirty="0">
              <a:solidFill>
                <a:srgbClr val="777877"/>
              </a:solidFill>
              <a:latin typeface="Myriad Pro Light SemiExt" charset="0"/>
              <a:cs typeface="Myriad Pro Light SemiExt" charset="0"/>
            </a:endParaRPr>
          </a:p>
          <a:p>
            <a:pPr marL="0" lvl="1" eaLnBrk="0" hangingPunct="0">
              <a:spcBef>
                <a:spcPct val="20000"/>
              </a:spcBef>
            </a:pPr>
            <a:endParaRPr lang="hr-HR" sz="1600" b="1" i="1" dirty="0">
              <a:solidFill>
                <a:srgbClr val="777877"/>
              </a:solidFill>
              <a:latin typeface="Myriad Pro Light SemiExt" charset="0"/>
              <a:cs typeface="Myriad Pro Light SemiExt" charset="0"/>
            </a:endParaRPr>
          </a:p>
        </p:txBody>
      </p:sp>
      <p:sp>
        <p:nvSpPr>
          <p:cNvPr id="15362" name="Rectangle 10"/>
          <p:cNvSpPr>
            <a:spLocks noChangeArrowheads="1"/>
          </p:cNvSpPr>
          <p:nvPr/>
        </p:nvSpPr>
        <p:spPr bwMode="auto">
          <a:xfrm>
            <a:off x="385934" y="266336"/>
            <a:ext cx="776030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spAutoFit/>
          </a:bodyPr>
          <a:lstStyle/>
          <a:p>
            <a:pPr marL="0" lvl="1" algn="ctr"/>
            <a:r>
              <a:rPr lang="hr-HR" sz="2800" b="1" dirty="0">
                <a:effectLst>
                  <a:outerShdw blurRad="38100" dist="38100" dir="2700000" algn="tl">
                    <a:srgbClr val="000000">
                      <a:alpha val="43137"/>
                    </a:srgbClr>
                  </a:outerShdw>
                </a:effectLst>
                <a:latin typeface="+mn-lt"/>
                <a:ea typeface="ＭＳ Ｐゴシック"/>
                <a:cs typeface="Myriad Pro Light SemiExt" charset="0"/>
              </a:rPr>
              <a:t>Ciljane skupine </a:t>
            </a:r>
          </a:p>
        </p:txBody>
      </p:sp>
      <p:sp>
        <p:nvSpPr>
          <p:cNvPr id="11" name="Rezervirano mjesto broja slajda 10">
            <a:extLst>
              <a:ext uri="{FF2B5EF4-FFF2-40B4-BE49-F238E27FC236}">
                <a16:creationId xmlns:a16="http://schemas.microsoft.com/office/drawing/2014/main" id="{A8ED4886-C8BE-489B-8BEF-040BE7069A91}"/>
              </a:ext>
            </a:extLst>
          </p:cNvPr>
          <p:cNvSpPr>
            <a:spLocks noGrp="1"/>
          </p:cNvSpPr>
          <p:nvPr>
            <p:ph type="sldNum" sz="quarter" idx="12"/>
          </p:nvPr>
        </p:nvSpPr>
        <p:spPr/>
        <p:txBody>
          <a:bodyPr/>
          <a:lstStyle/>
          <a:p>
            <a:pPr>
              <a:defRPr/>
            </a:pPr>
            <a:fld id="{D4131CC9-1563-1E4A-B7DF-AD4D962400AD}" type="slidenum">
              <a:rPr lang="en-US" smtClean="0"/>
              <a:pPr>
                <a:defRPr/>
              </a:pPr>
              <a:t>6</a:t>
            </a:fld>
            <a:endParaRPr lang="en-US" dirty="0"/>
          </a:p>
        </p:txBody>
      </p:sp>
    </p:spTree>
    <p:extLst>
      <p:ext uri="{BB962C8B-B14F-4D97-AF65-F5344CB8AC3E}">
        <p14:creationId xmlns:p14="http://schemas.microsoft.com/office/powerpoint/2010/main" val="4410632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864" y="136525"/>
            <a:ext cx="8129049" cy="878913"/>
          </a:xfrm>
        </p:spPr>
        <p:txBody>
          <a:bodyPr/>
          <a:lstStyle/>
          <a:p>
            <a:r>
              <a:rPr lang="hr-HR" sz="3200" b="1" dirty="0">
                <a:effectLst>
                  <a:outerShdw blurRad="38100" dist="38100" dir="2700000" algn="tl">
                    <a:srgbClr val="000000">
                      <a:alpha val="43137"/>
                    </a:srgbClr>
                  </a:outerShdw>
                </a:effectLst>
              </a:rPr>
              <a:t>Postupak dodjele – ocjenjivanje kvalitete</a:t>
            </a:r>
            <a:br>
              <a:rPr lang="hr-HR" sz="2800" dirty="0"/>
            </a:br>
            <a:endParaRPr lang="hr-HR" sz="2400" b="1" dirty="0"/>
          </a:p>
        </p:txBody>
      </p:sp>
      <p:sp>
        <p:nvSpPr>
          <p:cNvPr id="3" name="Content Placeholder 2"/>
          <p:cNvSpPr>
            <a:spLocks noGrp="1"/>
          </p:cNvSpPr>
          <p:nvPr>
            <p:ph sz="half" idx="1"/>
          </p:nvPr>
        </p:nvSpPr>
        <p:spPr>
          <a:xfrm>
            <a:off x="577970" y="731520"/>
            <a:ext cx="7703389" cy="5989955"/>
          </a:xfrm>
        </p:spPr>
        <p:txBody>
          <a:bodyPr/>
          <a:lstStyle/>
          <a:p>
            <a:pPr marL="0" indent="0" algn="just">
              <a:buNone/>
            </a:pPr>
            <a:r>
              <a:rPr lang="hr-HR" sz="2000" b="1" dirty="0">
                <a:solidFill>
                  <a:srgbClr val="FF0000"/>
                </a:solidFill>
              </a:rPr>
              <a:t>KRITERIJI:</a:t>
            </a:r>
          </a:p>
          <a:p>
            <a:pPr marL="0" indent="0" algn="just">
              <a:buNone/>
            </a:pPr>
            <a:r>
              <a:rPr lang="hr-HR" sz="1800" b="1" dirty="0"/>
              <a:t>1. Relevantnost i važnost prijedloga projekta za ostvarivanje ciljeva i rezultata Specifičnog cilja te doprinos OP pokazateljima </a:t>
            </a:r>
            <a:r>
              <a:rPr lang="hr-HR" sz="1800" dirty="0"/>
              <a:t>– doprinos projektnog prijedloga –</a:t>
            </a:r>
            <a:r>
              <a:rPr lang="hr-HR" sz="1800" b="1" dirty="0"/>
              <a:t> </a:t>
            </a:r>
            <a:r>
              <a:rPr lang="hr-HR" sz="1800" b="1" dirty="0">
                <a:solidFill>
                  <a:srgbClr val="FF0000"/>
                </a:solidFill>
              </a:rPr>
              <a:t>ovisno o pojedinoj Komponenti !!!</a:t>
            </a:r>
          </a:p>
          <a:p>
            <a:pPr marL="0" indent="0" algn="just">
              <a:buNone/>
            </a:pPr>
            <a:r>
              <a:rPr lang="hr-HR" sz="1800" b="1" dirty="0"/>
              <a:t>2. Usklađenost prijedloga operacije/projekta s nacionalnim i EU propisima te doprinos projekta ostvarivanju ciljeva utvrđenih u relevantnim EU, nacionalnim i regionalnim strateškim dokumentima iz područja borbe protiv siromaštva i socijalne isključenosti</a:t>
            </a:r>
          </a:p>
          <a:p>
            <a:pPr marL="0" indent="0" algn="just">
              <a:buNone/>
            </a:pPr>
            <a:r>
              <a:rPr lang="hr-HR" sz="1800" b="1" dirty="0"/>
              <a:t>3. Relevantnost aktivnosti prijedloga projekta u odnosu na ciljane skupine </a:t>
            </a:r>
            <a:r>
              <a:rPr lang="hr-HR" sz="1800" dirty="0"/>
              <a:t>–</a:t>
            </a:r>
            <a:r>
              <a:rPr lang="hr-HR" sz="1800" b="1" dirty="0"/>
              <a:t> </a:t>
            </a:r>
            <a:r>
              <a:rPr lang="hr-HR" sz="1800" dirty="0"/>
              <a:t>procjena potreba –</a:t>
            </a:r>
            <a:r>
              <a:rPr lang="hr-HR" sz="1800" b="1" dirty="0"/>
              <a:t> </a:t>
            </a:r>
            <a:r>
              <a:rPr lang="hr-HR" sz="1800" b="1" dirty="0">
                <a:solidFill>
                  <a:srgbClr val="FF0000"/>
                </a:solidFill>
              </a:rPr>
              <a:t>ovisno o</a:t>
            </a:r>
            <a:r>
              <a:rPr lang="hr-HR" sz="1800" b="1" dirty="0"/>
              <a:t> </a:t>
            </a:r>
            <a:r>
              <a:rPr lang="hr-HR" sz="1800" b="1" dirty="0">
                <a:solidFill>
                  <a:srgbClr val="FF0000"/>
                </a:solidFill>
              </a:rPr>
              <a:t> pojedinoj Komponenti !!!</a:t>
            </a:r>
          </a:p>
          <a:p>
            <a:pPr marL="0" indent="0" algn="just">
              <a:buNone/>
            </a:pPr>
            <a:r>
              <a:rPr lang="hr-HR" sz="1800" b="1" dirty="0"/>
              <a:t>4. Kvaliteta prijedloga projekta: </a:t>
            </a:r>
          </a:p>
          <a:p>
            <a:pPr algn="just">
              <a:buFontTx/>
              <a:buChar char="-"/>
            </a:pPr>
            <a:r>
              <a:rPr lang="hr-HR" sz="1800" dirty="0"/>
              <a:t>doprinos rješavanju postojećih problema, što je vidljivo iz definirane intervencijske logike, predviđenih aktivnosti i plana provedbe te definiranih pokazatelja</a:t>
            </a:r>
          </a:p>
          <a:p>
            <a:pPr algn="just">
              <a:buFontTx/>
              <a:buChar char="-"/>
            </a:pPr>
            <a:r>
              <a:rPr lang="hr-HR" sz="1800" dirty="0"/>
              <a:t>operativni, tehnički i financijski kapaciteti prijavitelja i partnera potrebni za provedbu aktivnosti projektnog prijedloga</a:t>
            </a:r>
          </a:p>
          <a:p>
            <a:pPr marL="0" indent="0" algn="just">
              <a:buNone/>
            </a:pPr>
            <a:r>
              <a:rPr lang="hr-HR" sz="1800" b="1" dirty="0"/>
              <a:t>5. Održivost projekta </a:t>
            </a:r>
            <a:r>
              <a:rPr lang="hr-HR" sz="1800" dirty="0"/>
              <a:t>–</a:t>
            </a:r>
            <a:r>
              <a:rPr lang="hr-HR" sz="1800" b="1" dirty="0"/>
              <a:t> </a:t>
            </a:r>
            <a:r>
              <a:rPr lang="hr-HR" sz="1800" dirty="0"/>
              <a:t>financijske i/ili institucionalne mjere održivosti</a:t>
            </a:r>
          </a:p>
          <a:p>
            <a:pPr marL="0" indent="0" algn="just">
              <a:buNone/>
            </a:pPr>
            <a:r>
              <a:rPr lang="hr-HR" sz="1800" b="1" dirty="0"/>
              <a:t>6. Doprinos prijedloga projekta/operacije postizanju horizontalnih ciljeva OPULJP-a (borbe protiv diskriminacije, ravnopravnosti spolova, održivog razvoja i zaštite okoliša)</a:t>
            </a:r>
          </a:p>
        </p:txBody>
      </p:sp>
      <p:sp>
        <p:nvSpPr>
          <p:cNvPr id="13" name="Rezervirano mjesto broja slajda 12">
            <a:extLst>
              <a:ext uri="{FF2B5EF4-FFF2-40B4-BE49-F238E27FC236}">
                <a16:creationId xmlns:a16="http://schemas.microsoft.com/office/drawing/2014/main" id="{1355DE6C-2C6E-49E2-8917-719FCA97FAAD}"/>
              </a:ext>
            </a:extLst>
          </p:cNvPr>
          <p:cNvSpPr>
            <a:spLocks noGrp="1"/>
          </p:cNvSpPr>
          <p:nvPr>
            <p:ph type="sldNum" sz="quarter" idx="12"/>
          </p:nvPr>
        </p:nvSpPr>
        <p:spPr/>
        <p:txBody>
          <a:bodyPr/>
          <a:lstStyle/>
          <a:p>
            <a:pPr>
              <a:defRPr/>
            </a:pPr>
            <a:fld id="{D4131CC9-1563-1E4A-B7DF-AD4D962400AD}" type="slidenum">
              <a:rPr lang="en-US" smtClean="0"/>
              <a:pPr>
                <a:defRPr/>
              </a:pPr>
              <a:t>60</a:t>
            </a:fld>
            <a:endParaRPr lang="en-US" dirty="0"/>
          </a:p>
        </p:txBody>
      </p:sp>
    </p:spTree>
    <p:extLst>
      <p:ext uri="{BB962C8B-B14F-4D97-AF65-F5344CB8AC3E}">
        <p14:creationId xmlns:p14="http://schemas.microsoft.com/office/powerpoint/2010/main" val="28390034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473"/>
            <a:ext cx="7703389" cy="871195"/>
          </a:xfrm>
        </p:spPr>
        <p:txBody>
          <a:bodyPr/>
          <a:lstStyle/>
          <a:p>
            <a:r>
              <a:rPr lang="hr-HR" sz="3000" b="1" dirty="0">
                <a:effectLst>
                  <a:outerShdw blurRad="38100" dist="38100" dir="2700000" algn="tl">
                    <a:srgbClr val="000000">
                      <a:alpha val="43137"/>
                    </a:srgbClr>
                  </a:outerShdw>
                </a:effectLst>
                <a:latin typeface="+mn-lt"/>
              </a:rPr>
              <a:t>Postupak dodjele - faze</a:t>
            </a:r>
          </a:p>
        </p:txBody>
      </p:sp>
      <p:sp>
        <p:nvSpPr>
          <p:cNvPr id="3" name="Content Placeholder 2"/>
          <p:cNvSpPr>
            <a:spLocks noGrp="1"/>
          </p:cNvSpPr>
          <p:nvPr>
            <p:ph sz="half" idx="1"/>
          </p:nvPr>
        </p:nvSpPr>
        <p:spPr>
          <a:xfrm>
            <a:off x="577970" y="1046163"/>
            <a:ext cx="7703389" cy="5165724"/>
          </a:xfrm>
        </p:spPr>
        <p:txBody>
          <a:bodyPr/>
          <a:lstStyle/>
          <a:p>
            <a:pPr marL="0" indent="0" algn="just">
              <a:buNone/>
            </a:pPr>
            <a:r>
              <a:rPr lang="hr-HR" sz="2400" b="1" dirty="0"/>
              <a:t>3. Odluka o financiranju</a:t>
            </a:r>
          </a:p>
          <a:p>
            <a:pPr marL="0" indent="0" algn="just">
              <a:buNone/>
            </a:pPr>
            <a:r>
              <a:rPr lang="hr-HR" sz="2000" dirty="0"/>
              <a:t>Donosi se ili zasebno za svaki projektni prijedlog i to po završetku postupka dodjele za svaki pojedini projektni prijedlog koji je uspješno prošao sve prethodne dijelove postupka dodjele ili skupno za određeni broj projektnih prijedloga po završetku postupka dodjele za svaki takav pojedini projektni prijedlog koji je uspješno prošao sve prethodne dijelove postupka dodjele.</a:t>
            </a:r>
          </a:p>
          <a:p>
            <a:pPr marL="0" indent="0" algn="just">
              <a:buNone/>
            </a:pPr>
            <a:r>
              <a:rPr lang="hr-HR" sz="2000" dirty="0"/>
              <a:t>MDOMSP odlučuje o financiranju projektnih prijedloga uzimajući u obzir popis (rang-listu) Odbora za odabir projekata iz postupka procjene kvalitete uključujući Izvješća o ocjenjivanju kvalitete.</a:t>
            </a:r>
          </a:p>
          <a:p>
            <a:pPr marL="0" indent="0" algn="just">
              <a:buNone/>
            </a:pPr>
            <a:r>
              <a:rPr lang="hr-HR" sz="2000" dirty="0"/>
              <a:t>MDOMSP će pisanim putem obavijestiti prijavitelje čiji projektni prijedlozi su odabrani za financiranje, one čiji projektni prijedlozi nisu odabrani, kao i one čiji se projektni prijedlozi nalaze na rezervnoj listi.</a:t>
            </a:r>
          </a:p>
          <a:p>
            <a:pPr marL="0" indent="0" algn="just">
              <a:buNone/>
            </a:pPr>
            <a:r>
              <a:rPr lang="hr-HR" sz="2000" dirty="0"/>
              <a:t>Prijavitelj je obvezan o svakoj promjeni odnosno okolnostima koje bi mogle dovesti do odgode uvrštavanja projektnog prijedloga u Odluku o financiranju ili utjecati na ispravnost dodjele, bez odgode obavijestiti PT2 (HZZ). </a:t>
            </a:r>
          </a:p>
          <a:p>
            <a:pPr marL="0" indent="0" algn="just">
              <a:buNone/>
            </a:pPr>
            <a:endParaRPr lang="hr-HR" sz="1800" dirty="0"/>
          </a:p>
          <a:p>
            <a:pPr marL="0" indent="0" algn="just">
              <a:buNone/>
            </a:pPr>
            <a:endParaRPr lang="hr-HR" sz="1800" b="1" i="1" u="sng" dirty="0"/>
          </a:p>
        </p:txBody>
      </p:sp>
      <p:sp>
        <p:nvSpPr>
          <p:cNvPr id="13" name="Rezervirano mjesto broja slajda 12">
            <a:extLst>
              <a:ext uri="{FF2B5EF4-FFF2-40B4-BE49-F238E27FC236}">
                <a16:creationId xmlns:a16="http://schemas.microsoft.com/office/drawing/2014/main" id="{05C16728-386A-4E13-9031-051F148DF24B}"/>
              </a:ext>
            </a:extLst>
          </p:cNvPr>
          <p:cNvSpPr>
            <a:spLocks noGrp="1"/>
          </p:cNvSpPr>
          <p:nvPr>
            <p:ph type="sldNum" sz="quarter" idx="12"/>
          </p:nvPr>
        </p:nvSpPr>
        <p:spPr/>
        <p:txBody>
          <a:bodyPr/>
          <a:lstStyle/>
          <a:p>
            <a:pPr>
              <a:defRPr/>
            </a:pPr>
            <a:fld id="{D4131CC9-1563-1E4A-B7DF-AD4D962400AD}" type="slidenum">
              <a:rPr lang="en-US" smtClean="0"/>
              <a:pPr>
                <a:defRPr/>
              </a:pPr>
              <a:t>61</a:t>
            </a:fld>
            <a:endParaRPr lang="en-US" dirty="0"/>
          </a:p>
        </p:txBody>
      </p:sp>
    </p:spTree>
    <p:extLst>
      <p:ext uri="{BB962C8B-B14F-4D97-AF65-F5344CB8AC3E}">
        <p14:creationId xmlns:p14="http://schemas.microsoft.com/office/powerpoint/2010/main" val="39527158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101" y="417513"/>
            <a:ext cx="7617125" cy="1143000"/>
          </a:xfrm>
        </p:spPr>
        <p:txBody>
          <a:bodyPr/>
          <a:lstStyle/>
          <a:p>
            <a:r>
              <a:rPr lang="hr-HR" sz="3000" b="1" dirty="0">
                <a:effectLst>
                  <a:outerShdw blurRad="38100" dist="38100" dir="2700000" algn="tl">
                    <a:srgbClr val="000000">
                      <a:alpha val="43137"/>
                    </a:srgbClr>
                  </a:outerShdw>
                </a:effectLst>
                <a:latin typeface="+mn-lt"/>
              </a:rPr>
              <a:t>Odredbe vezane uz dodatna pojašnjenja tijekom postupka dodjele bespovratnih sredstava </a:t>
            </a:r>
          </a:p>
        </p:txBody>
      </p:sp>
      <p:sp>
        <p:nvSpPr>
          <p:cNvPr id="3" name="Content Placeholder 2"/>
          <p:cNvSpPr>
            <a:spLocks noGrp="1"/>
          </p:cNvSpPr>
          <p:nvPr>
            <p:ph sz="half" idx="1"/>
          </p:nvPr>
        </p:nvSpPr>
        <p:spPr>
          <a:xfrm>
            <a:off x="577968" y="1563688"/>
            <a:ext cx="7703389" cy="4629479"/>
          </a:xfrm>
        </p:spPr>
        <p:txBody>
          <a:bodyPr/>
          <a:lstStyle/>
          <a:p>
            <a:pPr marL="0" indent="0" algn="just">
              <a:buNone/>
            </a:pPr>
            <a:endParaRPr lang="hr-HR" sz="2000" dirty="0">
              <a:highlight>
                <a:srgbClr val="FFFFFF"/>
              </a:highlight>
            </a:endParaRPr>
          </a:p>
          <a:p>
            <a:pPr marL="0" indent="0" algn="just">
              <a:buNone/>
            </a:pPr>
            <a:r>
              <a:rPr lang="hr-HR" sz="2000" dirty="0">
                <a:highlight>
                  <a:srgbClr val="FFFFFF"/>
                </a:highlight>
              </a:rPr>
              <a:t>Ako u </a:t>
            </a:r>
            <a:r>
              <a:rPr lang="hr-HR" sz="2000" b="1" dirty="0">
                <a:highlight>
                  <a:srgbClr val="FFFFFF"/>
                </a:highlight>
              </a:rPr>
              <a:t>projektnom prijedlogu dostavljeni podaci nisu jasni ili sadrže pogreške </a:t>
            </a:r>
            <a:r>
              <a:rPr lang="hr-HR" sz="2000" dirty="0">
                <a:highlight>
                  <a:srgbClr val="FFFFFF"/>
                </a:highlight>
              </a:rPr>
              <a:t>te u slučajevima kad iz navedenih razloga nije u mogućnosti objektivno provesti postupak dodjele, Posredničko tijelo razine 2 (HZZ) </a:t>
            </a:r>
            <a:r>
              <a:rPr lang="hr-HR" sz="2000" b="1" dirty="0">
                <a:highlight>
                  <a:srgbClr val="FFFFFF"/>
                </a:highlight>
              </a:rPr>
              <a:t>može od prijavitelja zahtijevati pojašnjenja u bilo kojem dijelu postupka dodjele ako je za to pitanje predviđena mogućnost traženja pojašnjenja.</a:t>
            </a:r>
            <a:r>
              <a:rPr lang="hr-HR" sz="2000" dirty="0">
                <a:highlight>
                  <a:srgbClr val="FFFFFF"/>
                </a:highlight>
              </a:rPr>
              <a:t> Pojašnjenja je moguće tražiti i prilikom ocjenjivanja kvalitete projektnih prijedloga. </a:t>
            </a:r>
          </a:p>
          <a:p>
            <a:pPr marL="0" indent="0" algn="just">
              <a:buNone/>
            </a:pPr>
            <a:endParaRPr lang="hr-HR" sz="2000" dirty="0">
              <a:highlight>
                <a:srgbClr val="FFFF00"/>
              </a:highlight>
            </a:endParaRPr>
          </a:p>
          <a:p>
            <a:pPr marL="0" indent="0" algn="just">
              <a:buNone/>
            </a:pPr>
            <a:r>
              <a:rPr lang="hr-HR" sz="2000" dirty="0"/>
              <a:t>Svrha postupka pojašnjavanja nije pružiti prijavitelju priliku mijenjati konstitutivne dijelove projektnog prijedloga koji bi rezultirali boljom ocjenom njegove kvalitete. </a:t>
            </a:r>
            <a:endParaRPr lang="hr-HR" sz="2000" dirty="0">
              <a:highlight>
                <a:srgbClr val="FFFF00"/>
              </a:highlight>
            </a:endParaRPr>
          </a:p>
          <a:p>
            <a:pPr marL="0" indent="0" algn="just">
              <a:buNone/>
            </a:pPr>
            <a:endParaRPr lang="hr-HR" sz="1000" dirty="0">
              <a:highlight>
                <a:srgbClr val="FFFF00"/>
              </a:highlight>
            </a:endParaRPr>
          </a:p>
        </p:txBody>
      </p:sp>
      <p:sp>
        <p:nvSpPr>
          <p:cNvPr id="13" name="Rezervirano mjesto broja slajda 12">
            <a:extLst>
              <a:ext uri="{FF2B5EF4-FFF2-40B4-BE49-F238E27FC236}">
                <a16:creationId xmlns:a16="http://schemas.microsoft.com/office/drawing/2014/main" id="{91539822-DA7D-4E7C-B4D8-87F10C40AC7B}"/>
              </a:ext>
            </a:extLst>
          </p:cNvPr>
          <p:cNvSpPr>
            <a:spLocks noGrp="1"/>
          </p:cNvSpPr>
          <p:nvPr>
            <p:ph type="sldNum" sz="quarter" idx="12"/>
          </p:nvPr>
        </p:nvSpPr>
        <p:spPr/>
        <p:txBody>
          <a:bodyPr/>
          <a:lstStyle/>
          <a:p>
            <a:pPr>
              <a:defRPr/>
            </a:pPr>
            <a:fld id="{D4131CC9-1563-1E4A-B7DF-AD4D962400AD}" type="slidenum">
              <a:rPr lang="en-US" smtClean="0"/>
              <a:pPr>
                <a:defRPr/>
              </a:pPr>
              <a:t>62</a:t>
            </a:fld>
            <a:endParaRPr lang="en-US" dirty="0"/>
          </a:p>
        </p:txBody>
      </p:sp>
    </p:spTree>
    <p:extLst>
      <p:ext uri="{BB962C8B-B14F-4D97-AF65-F5344CB8AC3E}">
        <p14:creationId xmlns:p14="http://schemas.microsoft.com/office/powerpoint/2010/main" val="1447474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234" y="274638"/>
            <a:ext cx="7495028" cy="1143000"/>
          </a:xfrm>
        </p:spPr>
        <p:txBody>
          <a:bodyPr/>
          <a:lstStyle/>
          <a:p>
            <a:r>
              <a:rPr lang="hr-HR" sz="3200" b="1" dirty="0">
                <a:effectLst>
                  <a:outerShdw blurRad="38100" dist="38100" dir="2700000" algn="tl">
                    <a:srgbClr val="000000">
                      <a:alpha val="43137"/>
                    </a:srgbClr>
                  </a:outerShdw>
                </a:effectLst>
              </a:rPr>
              <a:t>Prigovori </a:t>
            </a:r>
          </a:p>
        </p:txBody>
      </p:sp>
      <p:sp>
        <p:nvSpPr>
          <p:cNvPr id="3" name="Content Placeholder 2"/>
          <p:cNvSpPr>
            <a:spLocks noGrp="1"/>
          </p:cNvSpPr>
          <p:nvPr>
            <p:ph sz="half" idx="1"/>
          </p:nvPr>
        </p:nvSpPr>
        <p:spPr>
          <a:xfrm>
            <a:off x="577970" y="1417638"/>
            <a:ext cx="7703389" cy="4629479"/>
          </a:xfrm>
        </p:spPr>
        <p:txBody>
          <a:bodyPr/>
          <a:lstStyle/>
          <a:p>
            <a:pPr marL="0" indent="0" algn="just">
              <a:buNone/>
            </a:pPr>
            <a:endParaRPr lang="hr-HR" sz="1600" dirty="0">
              <a:latin typeface="Myriad Pro Light SemiExt"/>
            </a:endParaRPr>
          </a:p>
          <a:p>
            <a:pPr marL="0" indent="0" algn="just">
              <a:buNone/>
            </a:pPr>
            <a:r>
              <a:rPr lang="hr-HR" sz="2000" dirty="0"/>
              <a:t>Sva prava i obveze prijavitelja i nadležnih tijela vezana uz prigovore definirana su u sklopu važeće verzije </a:t>
            </a:r>
            <a:r>
              <a:rPr lang="hr-HR" sz="2000" b="1" dirty="0"/>
              <a:t>„Općih pravila o postupanju po prigovorima u okviru Operativnog programa Učinkoviti ljudski potencijali 2014. – 2020. Europskog socijalnog fonda“ </a:t>
            </a:r>
            <a:r>
              <a:rPr lang="hr-HR" sz="2000" dirty="0"/>
              <a:t>– objavljeno na mrežnoj stranici </a:t>
            </a:r>
            <a:r>
              <a:rPr lang="hr-HR" sz="2000" u="sng" dirty="0">
                <a:hlinkClick r:id="rId3"/>
              </a:rPr>
              <a:t>www.esf.hr</a:t>
            </a:r>
            <a:r>
              <a:rPr lang="hr-HR" sz="2000" dirty="0"/>
              <a:t>. </a:t>
            </a:r>
          </a:p>
          <a:p>
            <a:pPr marL="0" indent="0" algn="just">
              <a:buNone/>
            </a:pPr>
            <a:endParaRPr lang="hr-HR" sz="1800" dirty="0">
              <a:latin typeface="Myriad Pro Light SemiExt"/>
            </a:endParaRPr>
          </a:p>
        </p:txBody>
      </p:sp>
      <p:sp>
        <p:nvSpPr>
          <p:cNvPr id="13" name="Rezervirano mjesto broja slajda 12">
            <a:extLst>
              <a:ext uri="{FF2B5EF4-FFF2-40B4-BE49-F238E27FC236}">
                <a16:creationId xmlns:a16="http://schemas.microsoft.com/office/drawing/2014/main" id="{0FEFA2EE-0124-45EC-AEB7-6E0747D5B8B2}"/>
              </a:ext>
            </a:extLst>
          </p:cNvPr>
          <p:cNvSpPr>
            <a:spLocks noGrp="1"/>
          </p:cNvSpPr>
          <p:nvPr>
            <p:ph type="sldNum" sz="quarter" idx="12"/>
          </p:nvPr>
        </p:nvSpPr>
        <p:spPr/>
        <p:txBody>
          <a:bodyPr/>
          <a:lstStyle/>
          <a:p>
            <a:pPr>
              <a:defRPr/>
            </a:pPr>
            <a:fld id="{D4131CC9-1563-1E4A-B7DF-AD4D962400AD}" type="slidenum">
              <a:rPr lang="en-US" smtClean="0"/>
              <a:pPr>
                <a:defRPr/>
              </a:pPr>
              <a:t>63</a:t>
            </a:fld>
            <a:endParaRPr lang="en-US" dirty="0"/>
          </a:p>
        </p:txBody>
      </p:sp>
    </p:spTree>
    <p:extLst>
      <p:ext uri="{BB962C8B-B14F-4D97-AF65-F5344CB8AC3E}">
        <p14:creationId xmlns:p14="http://schemas.microsoft.com/office/powerpoint/2010/main" val="20536658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970" y="0"/>
            <a:ext cx="7580193" cy="1143000"/>
          </a:xfrm>
        </p:spPr>
        <p:txBody>
          <a:bodyPr/>
          <a:lstStyle/>
          <a:p>
            <a:r>
              <a:rPr lang="hr-HR" sz="3200" b="1" dirty="0">
                <a:effectLst>
                  <a:outerShdw blurRad="38100" dist="38100" dir="2700000" algn="tl">
                    <a:srgbClr val="000000">
                      <a:alpha val="43137"/>
                    </a:srgbClr>
                  </a:outerShdw>
                </a:effectLst>
              </a:rPr>
              <a:t>Zahtjevi za dostavom informacija</a:t>
            </a:r>
          </a:p>
        </p:txBody>
      </p:sp>
      <p:sp>
        <p:nvSpPr>
          <p:cNvPr id="3" name="Content Placeholder 2"/>
          <p:cNvSpPr>
            <a:spLocks noGrp="1"/>
          </p:cNvSpPr>
          <p:nvPr>
            <p:ph sz="half" idx="1"/>
          </p:nvPr>
        </p:nvSpPr>
        <p:spPr>
          <a:xfrm>
            <a:off x="577970" y="1146175"/>
            <a:ext cx="7703389" cy="5726112"/>
          </a:xfrm>
        </p:spPr>
        <p:txBody>
          <a:bodyPr/>
          <a:lstStyle/>
          <a:p>
            <a:pPr marL="0" indent="0" algn="just">
              <a:buNone/>
            </a:pPr>
            <a:r>
              <a:rPr lang="hr-HR" sz="1800" dirty="0">
                <a:highlight>
                  <a:srgbClr val="FFFFFF"/>
                </a:highlight>
                <a:latin typeface="+mj-lt"/>
              </a:rPr>
              <a:t>Prijavitelj ima pravo na pristup informacijama u odnosu na svoj projektni prijedlog – </a:t>
            </a:r>
            <a:r>
              <a:rPr lang="hr-HR" sz="1800" u="sng" dirty="0">
                <a:highlight>
                  <a:srgbClr val="FFFFFF"/>
                </a:highlight>
                <a:latin typeface="+mj-lt"/>
              </a:rPr>
              <a:t>ne smatra se prigovorom na rezultate postupka dodjele ili bilo koje pojedine faze postupka dodjele, niti odgađa rokove za podnošenje prigovora.</a:t>
            </a:r>
          </a:p>
          <a:p>
            <a:pPr marL="0" indent="0" algn="just">
              <a:buNone/>
            </a:pPr>
            <a:endParaRPr lang="hr-HR" sz="900" dirty="0">
              <a:highlight>
                <a:srgbClr val="FFFFFF"/>
              </a:highlight>
              <a:latin typeface="+mj-lt"/>
            </a:endParaRPr>
          </a:p>
          <a:p>
            <a:pPr marL="0" indent="0" algn="just">
              <a:buNone/>
            </a:pPr>
            <a:r>
              <a:rPr lang="hr-HR" sz="1800" dirty="0">
                <a:highlight>
                  <a:srgbClr val="FFFFFF"/>
                </a:highlight>
                <a:latin typeface="+mj-lt"/>
              </a:rPr>
              <a:t>Nadležnom Tijelu u roku od 5 radnih dana od primitka obavijesti o statusu njihovog projektnog prijedloga u pojedinoj fazi postupka dodjele:</a:t>
            </a:r>
          </a:p>
          <a:p>
            <a:pPr marL="0" indent="0" algn="just">
              <a:buNone/>
            </a:pPr>
            <a:endParaRPr lang="hr-HR" sz="900" dirty="0">
              <a:highlight>
                <a:srgbClr val="FFFFFF"/>
              </a:highlight>
              <a:latin typeface="+mj-lt"/>
            </a:endParaRPr>
          </a:p>
          <a:p>
            <a:pPr algn="just">
              <a:buFont typeface="Wingdings" panose="05000000000000000000" pitchFamily="2" charset="2"/>
              <a:buChar char="Ø"/>
            </a:pPr>
            <a:r>
              <a:rPr lang="hr-HR" sz="1800" b="1" dirty="0">
                <a:highlight>
                  <a:srgbClr val="FFFFFF"/>
                </a:highlight>
                <a:latin typeface="+mj-lt"/>
              </a:rPr>
              <a:t>za faze administrativne provjere i procjene kvalitete </a:t>
            </a:r>
            <a:r>
              <a:rPr lang="hr-HR" sz="1800" dirty="0">
                <a:highlight>
                  <a:srgbClr val="FFFFFF"/>
                </a:highlight>
              </a:rPr>
              <a:t>–</a:t>
            </a:r>
            <a:r>
              <a:rPr lang="hr-HR" sz="1800" dirty="0">
                <a:highlight>
                  <a:srgbClr val="FFFFFF"/>
                </a:highlight>
                <a:latin typeface="+mj-lt"/>
              </a:rPr>
              <a:t> </a:t>
            </a:r>
            <a:r>
              <a:rPr lang="pl-PL" sz="1800" dirty="0">
                <a:highlight>
                  <a:srgbClr val="FFFFFF"/>
                </a:highlight>
                <a:latin typeface="+mj-lt"/>
              </a:rPr>
              <a:t>elektroničkim putem na e-mail adresu </a:t>
            </a:r>
            <a:r>
              <a:rPr lang="hr-HR" sz="1800" u="sng" dirty="0">
                <a:highlight>
                  <a:srgbClr val="FFFFFF"/>
                </a:highlight>
                <a:latin typeface="+mj-lt"/>
                <a:hlinkClick r:id="rId3"/>
              </a:rPr>
              <a:t>tecd@hzz.hr </a:t>
            </a:r>
            <a:r>
              <a:rPr lang="pl-PL" sz="1800" dirty="0">
                <a:highlight>
                  <a:srgbClr val="FFFFFF"/>
                </a:highlight>
                <a:latin typeface="+mj-lt"/>
              </a:rPr>
              <a:t>ili u pisanom obliku, poštom, osobnom dostavom na adresu:</a:t>
            </a:r>
          </a:p>
          <a:p>
            <a:pPr marL="0" indent="0">
              <a:buNone/>
            </a:pPr>
            <a:r>
              <a:rPr lang="hr-HR" sz="1800" dirty="0">
                <a:latin typeface="+mj-lt"/>
              </a:rPr>
              <a:t>		Hrvatski zavod za zapošljavanje</a:t>
            </a:r>
          </a:p>
          <a:p>
            <a:pPr marL="0" indent="0">
              <a:buNone/>
            </a:pPr>
            <a:r>
              <a:rPr lang="hr-HR" sz="1800" dirty="0">
                <a:latin typeface="+mj-lt"/>
              </a:rPr>
              <a:t>         	Ured za financiranje i ugovaranje projekata Europske unije</a:t>
            </a:r>
          </a:p>
          <a:p>
            <a:pPr marL="0" indent="0">
              <a:buNone/>
            </a:pPr>
            <a:r>
              <a:rPr lang="hr-HR" sz="1800" dirty="0">
                <a:latin typeface="+mj-lt"/>
              </a:rPr>
              <a:t>		Radnička cesta 177/2. kat, 10000 Zagreb</a:t>
            </a:r>
          </a:p>
          <a:p>
            <a:pPr marL="0" indent="0">
              <a:buNone/>
            </a:pPr>
            <a:endParaRPr lang="hr-HR" sz="900" dirty="0">
              <a:highlight>
                <a:srgbClr val="FFFFFF"/>
              </a:highlight>
              <a:latin typeface="+mj-lt"/>
            </a:endParaRPr>
          </a:p>
          <a:p>
            <a:pPr algn="just">
              <a:buFont typeface="Wingdings" panose="05000000000000000000" pitchFamily="2" charset="2"/>
              <a:buChar char="Ø"/>
            </a:pPr>
            <a:r>
              <a:rPr lang="hr-HR" sz="1800" b="1" dirty="0">
                <a:latin typeface="+mj-lt"/>
              </a:rPr>
              <a:t>za fazu donošenja Odluke o financiranju </a:t>
            </a:r>
            <a:r>
              <a:rPr lang="hr-HR" sz="1800" dirty="0">
                <a:highlight>
                  <a:srgbClr val="FFFFFF"/>
                </a:highlight>
              </a:rPr>
              <a:t>–</a:t>
            </a:r>
            <a:r>
              <a:rPr lang="hr-HR" sz="1800" b="1" dirty="0">
                <a:latin typeface="+mj-lt"/>
              </a:rPr>
              <a:t> </a:t>
            </a:r>
            <a:r>
              <a:rPr lang="hr-HR" sz="1800" dirty="0">
                <a:latin typeface="+mj-lt"/>
              </a:rPr>
              <a:t>elektroničkim putem na adresu </a:t>
            </a:r>
            <a:r>
              <a:rPr lang="hr-HR" sz="1800" dirty="0">
                <a:latin typeface="+mj-lt"/>
                <a:hlinkClick r:id="rId4"/>
              </a:rPr>
              <a:t>esf@mdomsp.hr</a:t>
            </a:r>
            <a:r>
              <a:rPr lang="hr-HR" sz="1800" dirty="0">
                <a:latin typeface="+mj-lt"/>
              </a:rPr>
              <a:t> ili u pisanom obliku, poštom, osobnom dostavom na adresu:</a:t>
            </a:r>
          </a:p>
          <a:p>
            <a:pPr marL="0" indent="0" algn="just">
              <a:buNone/>
            </a:pPr>
            <a:r>
              <a:rPr lang="hr-HR" sz="1800" dirty="0">
                <a:effectLst>
                  <a:outerShdw blurRad="38100" dist="38100" dir="2700000" algn="tl">
                    <a:srgbClr val="000000">
                      <a:alpha val="43137"/>
                    </a:srgbClr>
                  </a:outerShdw>
                </a:effectLst>
                <a:latin typeface="+mj-lt"/>
              </a:rPr>
              <a:t>		</a:t>
            </a:r>
            <a:r>
              <a:rPr lang="hr-HR" sz="1800" dirty="0">
                <a:latin typeface="+mj-lt"/>
              </a:rPr>
              <a:t>Ministarstvo za demografiju, obitelj, mlade i socijalnu politiku</a:t>
            </a:r>
          </a:p>
          <a:p>
            <a:pPr marL="0" indent="0" algn="just">
              <a:buNone/>
            </a:pPr>
            <a:r>
              <a:rPr lang="hr-HR" sz="1800" dirty="0">
                <a:latin typeface="+mj-lt"/>
              </a:rPr>
              <a:t>		Trg Nevenke </a:t>
            </a:r>
            <a:r>
              <a:rPr lang="hr-HR" sz="1800" dirty="0" err="1">
                <a:latin typeface="+mj-lt"/>
              </a:rPr>
              <a:t>Topalušić</a:t>
            </a:r>
            <a:r>
              <a:rPr lang="hr-HR" sz="1800" dirty="0">
                <a:latin typeface="+mj-lt"/>
              </a:rPr>
              <a:t> 1, 10000 Zagreb</a:t>
            </a:r>
          </a:p>
          <a:p>
            <a:pPr marL="0" indent="0" algn="just">
              <a:buNone/>
            </a:pPr>
            <a:r>
              <a:rPr lang="hr-HR" sz="1800" dirty="0">
                <a:latin typeface="+mj-lt"/>
              </a:rPr>
              <a:t>		</a:t>
            </a:r>
            <a:r>
              <a:rPr lang="hr-HR" sz="1800" b="1" dirty="0">
                <a:latin typeface="+mj-lt"/>
              </a:rPr>
              <a:t>	</a:t>
            </a:r>
          </a:p>
          <a:p>
            <a:pPr marL="0" indent="0" algn="just">
              <a:buNone/>
            </a:pPr>
            <a:endParaRPr lang="hr-HR" sz="1800" dirty="0">
              <a:latin typeface="Myriad Pro Light SemiExt"/>
            </a:endParaRPr>
          </a:p>
        </p:txBody>
      </p:sp>
      <p:sp>
        <p:nvSpPr>
          <p:cNvPr id="13" name="Rezervirano mjesto broja slajda 12">
            <a:extLst>
              <a:ext uri="{FF2B5EF4-FFF2-40B4-BE49-F238E27FC236}">
                <a16:creationId xmlns:a16="http://schemas.microsoft.com/office/drawing/2014/main" id="{ED3BBDC8-AF45-4F9F-878C-E7A51B23BF32}"/>
              </a:ext>
            </a:extLst>
          </p:cNvPr>
          <p:cNvSpPr>
            <a:spLocks noGrp="1"/>
          </p:cNvSpPr>
          <p:nvPr>
            <p:ph type="sldNum" sz="quarter" idx="12"/>
          </p:nvPr>
        </p:nvSpPr>
        <p:spPr/>
        <p:txBody>
          <a:bodyPr/>
          <a:lstStyle/>
          <a:p>
            <a:pPr>
              <a:defRPr/>
            </a:pPr>
            <a:fld id="{D4131CC9-1563-1E4A-B7DF-AD4D962400AD}" type="slidenum">
              <a:rPr lang="en-US" smtClean="0"/>
              <a:pPr>
                <a:defRPr/>
              </a:pPr>
              <a:t>64</a:t>
            </a:fld>
            <a:endParaRPr lang="en-US" dirty="0"/>
          </a:p>
        </p:txBody>
      </p:sp>
    </p:spTree>
    <p:extLst>
      <p:ext uri="{BB962C8B-B14F-4D97-AF65-F5344CB8AC3E}">
        <p14:creationId xmlns:p14="http://schemas.microsoft.com/office/powerpoint/2010/main" val="7700977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970" y="136525"/>
            <a:ext cx="7703389" cy="1143000"/>
          </a:xfrm>
        </p:spPr>
        <p:txBody>
          <a:bodyPr/>
          <a:lstStyle/>
          <a:p>
            <a:r>
              <a:rPr lang="hr-HR" sz="3200" b="1" dirty="0">
                <a:effectLst>
                  <a:outerShdw blurRad="38100" dist="38100" dir="2700000" algn="tl">
                    <a:srgbClr val="000000">
                      <a:alpha val="43137"/>
                    </a:srgbClr>
                  </a:outerShdw>
                </a:effectLst>
              </a:rPr>
              <a:t>Rok mirovanja </a:t>
            </a:r>
          </a:p>
        </p:txBody>
      </p:sp>
      <p:sp>
        <p:nvSpPr>
          <p:cNvPr id="3" name="Content Placeholder 2"/>
          <p:cNvSpPr>
            <a:spLocks noGrp="1"/>
          </p:cNvSpPr>
          <p:nvPr>
            <p:ph sz="half" idx="1"/>
          </p:nvPr>
        </p:nvSpPr>
        <p:spPr>
          <a:xfrm>
            <a:off x="577970" y="1114260"/>
            <a:ext cx="7703389" cy="5019254"/>
          </a:xfrm>
        </p:spPr>
        <p:txBody>
          <a:bodyPr/>
          <a:lstStyle/>
          <a:p>
            <a:pPr marL="0" indent="0" algn="just">
              <a:buNone/>
            </a:pPr>
            <a:r>
              <a:rPr lang="hr-HR" sz="1800" dirty="0">
                <a:highlight>
                  <a:srgbClr val="FFFFFF"/>
                </a:highlight>
              </a:rPr>
              <a:t>Rok mirovanja obuhvaća razdoblje (od 8 radnih dana) unutar kojega se prijavitelju dostavlja pisana obavijest o statusu njegova projektnog prijedloga nakon faze procjene kvalitete projektnih prijedloga te rok (od 7 radnih dana) unutar kojeg prijavitelj može podnijeti prigovor Komisiji. Navedeni rok ne može biti duži od 15 radnih dana. </a:t>
            </a:r>
          </a:p>
          <a:p>
            <a:pPr marL="0" indent="0" algn="just">
              <a:buNone/>
            </a:pPr>
            <a:endParaRPr lang="hr-HR" sz="900" dirty="0">
              <a:highlight>
                <a:srgbClr val="FFFF00"/>
              </a:highlight>
            </a:endParaRPr>
          </a:p>
          <a:p>
            <a:pPr marL="0" indent="0" algn="just">
              <a:buNone/>
            </a:pPr>
            <a:r>
              <a:rPr lang="hr-HR" sz="1800" dirty="0">
                <a:highlight>
                  <a:srgbClr val="FFFFFF"/>
                </a:highlight>
              </a:rPr>
              <a:t>Ukoliko je prigovor podnesen nakon provedenog postupka procjene kvalitete projektnih prijedloga ne može se donijeti Odluka o financiranju. Ako je prigovor podnesen, rok mirovanja obuhvaća i razdoblje unutar kojega je Komisija dužna predložiti odluku čelniku Upravljačkog tijela, a to razdoblje ne može biti duže od 15 radnih dana. Rok mirovanja u svakom slučaju ne može biti duži od 30 radnih dana, računajući od dana kada je prijavitelju dostavljena pisana obavijest o statusu njegova projektnog prijedloga nakon postupka procjene kvalitete (dostava se u predmetnom slučaju potvrđuje potpisanom povratnicom).</a:t>
            </a:r>
          </a:p>
          <a:p>
            <a:pPr marL="0" indent="0" algn="just">
              <a:buNone/>
            </a:pPr>
            <a:endParaRPr lang="hr-HR" sz="900" dirty="0">
              <a:highlight>
                <a:srgbClr val="FFFFFF"/>
              </a:highlight>
            </a:endParaRPr>
          </a:p>
          <a:p>
            <a:pPr marL="0" indent="0" algn="just">
              <a:buNone/>
            </a:pPr>
            <a:r>
              <a:rPr lang="hr-HR" sz="1800" dirty="0">
                <a:highlight>
                  <a:srgbClr val="FFFFFF"/>
                </a:highlight>
              </a:rPr>
              <a:t>Odluka o financiranju se može donijeti u odnosu na kasnije zaprimljeni projektni prijedlog odnosno prigovor podnesen na neku od faza odabira u odnosu na ranije zaprimljeni projektni prijedlog, nema suspenzivni učinak.</a:t>
            </a:r>
            <a:endParaRPr lang="hr-HR" sz="1800" i="1" u="sng" dirty="0"/>
          </a:p>
        </p:txBody>
      </p:sp>
      <p:sp>
        <p:nvSpPr>
          <p:cNvPr id="13" name="Rezervirano mjesto broja slajda 12">
            <a:extLst>
              <a:ext uri="{FF2B5EF4-FFF2-40B4-BE49-F238E27FC236}">
                <a16:creationId xmlns:a16="http://schemas.microsoft.com/office/drawing/2014/main" id="{64FDE309-561A-4233-8B6E-C4FE17A6B740}"/>
              </a:ext>
            </a:extLst>
          </p:cNvPr>
          <p:cNvSpPr>
            <a:spLocks noGrp="1"/>
          </p:cNvSpPr>
          <p:nvPr>
            <p:ph type="sldNum" sz="quarter" idx="12"/>
          </p:nvPr>
        </p:nvSpPr>
        <p:spPr/>
        <p:txBody>
          <a:bodyPr/>
          <a:lstStyle/>
          <a:p>
            <a:pPr>
              <a:defRPr/>
            </a:pPr>
            <a:fld id="{D4131CC9-1563-1E4A-B7DF-AD4D962400AD}" type="slidenum">
              <a:rPr lang="en-US" smtClean="0"/>
              <a:pPr>
                <a:defRPr/>
              </a:pPr>
              <a:t>65</a:t>
            </a:fld>
            <a:endParaRPr lang="en-US" dirty="0"/>
          </a:p>
        </p:txBody>
      </p:sp>
    </p:spTree>
    <p:extLst>
      <p:ext uri="{BB962C8B-B14F-4D97-AF65-F5344CB8AC3E}">
        <p14:creationId xmlns:p14="http://schemas.microsoft.com/office/powerpoint/2010/main" val="10461354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234" y="274638"/>
            <a:ext cx="7703389" cy="1143000"/>
          </a:xfrm>
        </p:spPr>
        <p:txBody>
          <a:bodyPr/>
          <a:lstStyle/>
          <a:p>
            <a:r>
              <a:rPr lang="hr-HR" sz="3200" b="1" dirty="0">
                <a:effectLst>
                  <a:outerShdw blurRad="38100" dist="38100" dir="2700000" algn="tl">
                    <a:srgbClr val="000000">
                      <a:alpha val="43137"/>
                    </a:srgbClr>
                  </a:outerShdw>
                </a:effectLst>
              </a:rPr>
              <a:t>Ugovor o dodjeli bespovratnih sredstava</a:t>
            </a:r>
          </a:p>
        </p:txBody>
      </p:sp>
      <p:sp>
        <p:nvSpPr>
          <p:cNvPr id="3" name="Content Placeholder 2"/>
          <p:cNvSpPr>
            <a:spLocks noGrp="1"/>
          </p:cNvSpPr>
          <p:nvPr>
            <p:ph sz="half" idx="1"/>
          </p:nvPr>
        </p:nvSpPr>
        <p:spPr>
          <a:xfrm>
            <a:off x="577970" y="1417638"/>
            <a:ext cx="7703389" cy="4828417"/>
          </a:xfrm>
        </p:spPr>
        <p:txBody>
          <a:bodyPr/>
          <a:lstStyle/>
          <a:p>
            <a:pPr marL="0" indent="0" algn="just">
              <a:buNone/>
            </a:pPr>
            <a:r>
              <a:rPr lang="hr-HR" sz="2000" dirty="0">
                <a:highlight>
                  <a:srgbClr val="FFFFFF"/>
                </a:highlight>
              </a:rPr>
              <a:t>Nakon završetka postupka vrednovanja projekata i donošenja Odluke o financiranju s uspješnim prijaviteljima se sklapa Ugovor o dodjeli bespovratnih sredstava.</a:t>
            </a:r>
          </a:p>
          <a:p>
            <a:pPr marL="0" indent="0" algn="just">
              <a:buNone/>
            </a:pPr>
            <a:endParaRPr lang="hr-HR" sz="2000" dirty="0">
              <a:highlight>
                <a:srgbClr val="FFFF00"/>
              </a:highlight>
            </a:endParaRPr>
          </a:p>
          <a:p>
            <a:pPr marL="0" indent="0" algn="just">
              <a:buNone/>
            </a:pPr>
            <a:r>
              <a:rPr lang="hr-HR" sz="2000" dirty="0">
                <a:highlight>
                  <a:srgbClr val="FFFFFF"/>
                </a:highlight>
              </a:rPr>
              <a:t>Ugovor o dodjeli bespovratnih sredstava je ugovor između Korisnika, </a:t>
            </a:r>
            <a:r>
              <a:rPr lang="hr-HR" sz="2000" dirty="0" err="1">
                <a:highlight>
                  <a:srgbClr val="FFFFFF"/>
                </a:highlight>
              </a:rPr>
              <a:t>MDOMSPa</a:t>
            </a:r>
            <a:r>
              <a:rPr lang="hr-HR" sz="2000" dirty="0">
                <a:highlight>
                  <a:srgbClr val="FFFFFF"/>
                </a:highlight>
              </a:rPr>
              <a:t>, kao Posredničkog tijela razine 1 i HZZa, Ureda za financiranje i ugovaranje projekata Europske Unije, kao Posredničkog tijela razine 2.</a:t>
            </a:r>
          </a:p>
          <a:p>
            <a:pPr marL="0" indent="0" algn="just">
              <a:buNone/>
            </a:pPr>
            <a:endParaRPr lang="hr-HR" sz="2000" dirty="0">
              <a:highlight>
                <a:srgbClr val="FFFFFF"/>
              </a:highlight>
            </a:endParaRPr>
          </a:p>
          <a:p>
            <a:pPr marL="0" indent="0" algn="just">
              <a:buNone/>
            </a:pPr>
            <a:r>
              <a:rPr lang="hr-HR" sz="2000" b="1" dirty="0">
                <a:highlight>
                  <a:srgbClr val="FFFFFF"/>
                </a:highlight>
              </a:rPr>
              <a:t>Ugovor se potpisuje </a:t>
            </a:r>
            <a:r>
              <a:rPr lang="hr-HR" sz="2000" dirty="0">
                <a:highlight>
                  <a:srgbClr val="FFFFFF"/>
                </a:highlight>
              </a:rPr>
              <a:t>u roku </a:t>
            </a:r>
            <a:r>
              <a:rPr lang="hr-HR" sz="2000" b="1" dirty="0">
                <a:highlight>
                  <a:srgbClr val="FFFFFF"/>
                </a:highlight>
              </a:rPr>
              <a:t>od najviše 30 kalendarskih dana </a:t>
            </a:r>
            <a:r>
              <a:rPr lang="hr-HR" sz="2000" dirty="0">
                <a:highlight>
                  <a:srgbClr val="FFFFFF"/>
                </a:highlight>
              </a:rPr>
              <a:t>od objave Odluke o financiranju. </a:t>
            </a:r>
          </a:p>
          <a:p>
            <a:pPr marL="0" indent="0" algn="just">
              <a:buNone/>
            </a:pPr>
            <a:endParaRPr lang="hr-HR" sz="2000" dirty="0">
              <a:highlight>
                <a:srgbClr val="FFFFFF"/>
              </a:highlight>
            </a:endParaRPr>
          </a:p>
          <a:p>
            <a:pPr marL="0" indent="0" algn="just">
              <a:buNone/>
            </a:pPr>
            <a:r>
              <a:rPr lang="hr-HR" sz="2000" dirty="0">
                <a:highlight>
                  <a:srgbClr val="FFFFFF"/>
                </a:highlight>
              </a:rPr>
              <a:t>Sve do trenutka potpisivanja Ugovora o dodjeli bespovratnih sredstava, prijavitelj u bilo kojem dijelu postupka može povući projektnu prijavu dostavom pisane obavijesti Posredničkom tijelu razine 2 (HZZ).</a:t>
            </a:r>
          </a:p>
        </p:txBody>
      </p:sp>
      <p:sp>
        <p:nvSpPr>
          <p:cNvPr id="13" name="Rezervirano mjesto broja slajda 12">
            <a:extLst>
              <a:ext uri="{FF2B5EF4-FFF2-40B4-BE49-F238E27FC236}">
                <a16:creationId xmlns:a16="http://schemas.microsoft.com/office/drawing/2014/main" id="{0E52C372-FCB6-4193-971C-18DE50A1EE79}"/>
              </a:ext>
            </a:extLst>
          </p:cNvPr>
          <p:cNvSpPr>
            <a:spLocks noGrp="1"/>
          </p:cNvSpPr>
          <p:nvPr>
            <p:ph type="sldNum" sz="quarter" idx="12"/>
          </p:nvPr>
        </p:nvSpPr>
        <p:spPr/>
        <p:txBody>
          <a:bodyPr/>
          <a:lstStyle/>
          <a:p>
            <a:pPr>
              <a:defRPr/>
            </a:pPr>
            <a:fld id="{D4131CC9-1563-1E4A-B7DF-AD4D962400AD}" type="slidenum">
              <a:rPr lang="en-US" smtClean="0"/>
              <a:pPr>
                <a:defRPr/>
              </a:pPr>
              <a:t>66</a:t>
            </a:fld>
            <a:endParaRPr lang="en-US" dirty="0"/>
          </a:p>
        </p:txBody>
      </p:sp>
    </p:spTree>
    <p:extLst>
      <p:ext uri="{BB962C8B-B14F-4D97-AF65-F5344CB8AC3E}">
        <p14:creationId xmlns:p14="http://schemas.microsoft.com/office/powerpoint/2010/main" val="31364025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7970" y="1417638"/>
            <a:ext cx="7703389" cy="4629479"/>
          </a:xfrm>
        </p:spPr>
        <p:txBody>
          <a:bodyPr/>
          <a:lstStyle/>
          <a:p>
            <a:pPr marL="0" indent="0">
              <a:buNone/>
            </a:pPr>
            <a:endParaRPr lang="hr-HR" sz="1600" i="1" u="sng" dirty="0"/>
          </a:p>
          <a:p>
            <a:endParaRPr lang="hr-HR" sz="1600" i="1" u="sng" dirty="0"/>
          </a:p>
          <a:p>
            <a:pPr marL="0" indent="0">
              <a:buNone/>
            </a:pPr>
            <a:r>
              <a:rPr lang="hr-HR" sz="1600" i="1" dirty="0"/>
              <a:t>				</a:t>
            </a:r>
            <a:r>
              <a:rPr lang="hr-HR" sz="3600" b="1" i="1" dirty="0">
                <a:effectLst>
                  <a:outerShdw blurRad="38100" dist="38100" dir="2700000" algn="tl">
                    <a:srgbClr val="000000">
                      <a:alpha val="43137"/>
                    </a:srgbClr>
                  </a:outerShdw>
                </a:effectLst>
              </a:rPr>
              <a:t>    </a:t>
            </a:r>
            <a:r>
              <a:rPr lang="hr-HR" sz="3600" b="1" dirty="0">
                <a:effectLst>
                  <a:outerShdw blurRad="38100" dist="38100" dir="2700000" algn="tl">
                    <a:srgbClr val="000000">
                      <a:alpha val="43137"/>
                    </a:srgbClr>
                  </a:outerShdw>
                </a:effectLst>
              </a:rPr>
              <a:t>HVALA NA PAŽNJI!</a:t>
            </a:r>
          </a:p>
          <a:p>
            <a:pPr marL="0" indent="0">
              <a:buNone/>
            </a:pPr>
            <a:endParaRPr lang="hr-HR" sz="4000" dirty="0"/>
          </a:p>
          <a:p>
            <a:pPr marL="0" indent="0">
              <a:buNone/>
            </a:pPr>
            <a:endParaRPr lang="hr-HR" sz="4000" dirty="0"/>
          </a:p>
          <a:p>
            <a:pPr marL="0" indent="0" algn="ctr">
              <a:buNone/>
            </a:pPr>
            <a:r>
              <a:rPr lang="hr-HR" sz="2400" dirty="0">
                <a:hlinkClick r:id="rId3"/>
              </a:rPr>
              <a:t>esf@mdomsp.hr</a:t>
            </a:r>
            <a:r>
              <a:rPr lang="hr-HR" sz="2400" dirty="0"/>
              <a:t> </a:t>
            </a:r>
          </a:p>
        </p:txBody>
      </p:sp>
      <p:sp>
        <p:nvSpPr>
          <p:cNvPr id="12" name="Rezervirano mjesto broja slajda 11">
            <a:extLst>
              <a:ext uri="{FF2B5EF4-FFF2-40B4-BE49-F238E27FC236}">
                <a16:creationId xmlns:a16="http://schemas.microsoft.com/office/drawing/2014/main" id="{EEE709C6-8965-4D53-B58C-CE2596469F77}"/>
              </a:ext>
            </a:extLst>
          </p:cNvPr>
          <p:cNvSpPr>
            <a:spLocks noGrp="1"/>
          </p:cNvSpPr>
          <p:nvPr>
            <p:ph type="sldNum" sz="quarter" idx="12"/>
          </p:nvPr>
        </p:nvSpPr>
        <p:spPr/>
        <p:txBody>
          <a:bodyPr/>
          <a:lstStyle/>
          <a:p>
            <a:pPr>
              <a:defRPr/>
            </a:pPr>
            <a:fld id="{D4131CC9-1563-1E4A-B7DF-AD4D962400AD}" type="slidenum">
              <a:rPr lang="en-US" smtClean="0"/>
              <a:pPr>
                <a:defRPr/>
              </a:pPr>
              <a:t>67</a:t>
            </a:fld>
            <a:endParaRPr lang="en-US" dirty="0"/>
          </a:p>
        </p:txBody>
      </p:sp>
    </p:spTree>
    <p:extLst>
      <p:ext uri="{BB962C8B-B14F-4D97-AF65-F5344CB8AC3E}">
        <p14:creationId xmlns:p14="http://schemas.microsoft.com/office/powerpoint/2010/main" val="2535715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2"/>
          <p:cNvSpPr>
            <a:spLocks noGrp="1"/>
          </p:cNvSpPr>
          <p:nvPr/>
        </p:nvSpPr>
        <p:spPr bwMode="auto">
          <a:xfrm>
            <a:off x="385934" y="1143150"/>
            <a:ext cx="7975600" cy="5091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p>
            <a:pPr marL="0" lvl="1" algn="just" eaLnBrk="0" hangingPunct="0">
              <a:spcBef>
                <a:spcPct val="20000"/>
              </a:spcBef>
            </a:pPr>
            <a:endParaRPr lang="pl-PL" sz="2000" b="1" i="1" dirty="0">
              <a:effectLst>
                <a:outerShdw blurRad="38100" dist="38100" dir="2700000" algn="tl">
                  <a:srgbClr val="000000">
                    <a:alpha val="43137"/>
                  </a:srgbClr>
                </a:outerShdw>
              </a:effectLst>
              <a:latin typeface="Calibri"/>
              <a:ea typeface="ＭＳ Ｐゴシック"/>
              <a:cs typeface="Myriad Pro Light SemiExt" charset="0"/>
            </a:endParaRPr>
          </a:p>
          <a:p>
            <a:pPr marL="0" lvl="1" algn="just">
              <a:spcBef>
                <a:spcPct val="20000"/>
              </a:spcBef>
            </a:pPr>
            <a:r>
              <a:rPr lang="pl-PL" sz="2000" b="1" i="1" dirty="0">
                <a:solidFill>
                  <a:srgbClr val="FF0000"/>
                </a:solidFill>
                <a:effectLst>
                  <a:outerShdw blurRad="38100" dist="38100" dir="2700000" algn="tl">
                    <a:srgbClr val="000000">
                      <a:alpha val="43137"/>
                    </a:srgbClr>
                  </a:outerShdw>
                </a:effectLst>
                <a:latin typeface="Calibri"/>
                <a:ea typeface="ＭＳ Ｐゴシック"/>
              </a:rPr>
              <a:t>Unutar obje komponente Poziva</a:t>
            </a:r>
            <a:endParaRPr lang="sr-Latn-RS" sz="2000" b="1" i="1" dirty="0">
              <a:solidFill>
                <a:srgbClr val="FF0000"/>
              </a:solidFill>
              <a:effectLst>
                <a:outerShdw blurRad="38100" dist="38100" dir="2700000" algn="tl">
                  <a:srgbClr val="000000">
                    <a:alpha val="43137"/>
                  </a:srgbClr>
                </a:outerShdw>
              </a:effectLst>
              <a:latin typeface="Calibri"/>
              <a:ea typeface="ＭＳ Ｐゴシック"/>
            </a:endParaRPr>
          </a:p>
          <a:p>
            <a:pPr marL="0" lvl="1" algn="just">
              <a:spcBef>
                <a:spcPct val="20000"/>
              </a:spcBef>
            </a:pPr>
            <a:r>
              <a:rPr lang="pl-PL" sz="2000" b="1" dirty="0">
                <a:effectLst>
                  <a:outerShdw blurRad="38100" dist="38100" dir="2700000" algn="tl">
                    <a:srgbClr val="000000">
                      <a:alpha val="43137"/>
                    </a:srgbClr>
                  </a:outerShdw>
                </a:effectLst>
                <a:latin typeface="Calibri"/>
                <a:ea typeface="ＭＳ Ｐゴシック"/>
                <a:cs typeface="Calibri"/>
              </a:rPr>
              <a:t>2. stručnjaci/osobe</a:t>
            </a:r>
            <a:r>
              <a:rPr lang="pl-PL" sz="2000" dirty="0">
                <a:effectLst>
                  <a:outerShdw blurRad="38100" dist="38100" dir="2700000" algn="tl">
                    <a:srgbClr val="000000">
                      <a:alpha val="43137"/>
                    </a:srgbClr>
                  </a:outerShdw>
                </a:effectLst>
                <a:latin typeface="Calibri"/>
                <a:ea typeface="ＭＳ Ｐゴシック"/>
                <a:cs typeface="Calibri"/>
              </a:rPr>
              <a:t> </a:t>
            </a:r>
            <a:r>
              <a:rPr lang="pl-PL" sz="2000" dirty="0">
                <a:latin typeface="Calibri"/>
                <a:ea typeface="ＭＳ Ｐゴシック"/>
                <a:cs typeface="Calibri"/>
              </a:rPr>
              <a:t>koje rade s pripadnicima ciljanih skupina za organiziranje i pružanje izvaninstitucijskih socijalnih usluga (iz sustava socijalne skrbi, zapošljavanja, obrazovanja, zdravstva, pravosuđa, policije i sl.).</a:t>
            </a:r>
            <a:endParaRPr lang="pl-PL" sz="2000" dirty="0">
              <a:latin typeface="Calibri"/>
              <a:cs typeface="Calibri"/>
            </a:endParaRPr>
          </a:p>
          <a:p>
            <a:pPr marL="0" lvl="1" algn="just">
              <a:spcBef>
                <a:spcPct val="20000"/>
              </a:spcBef>
            </a:pPr>
            <a:endParaRPr lang="pl-PL" sz="2000" dirty="0">
              <a:latin typeface="Calibri"/>
              <a:ea typeface="ＭＳ Ｐゴシック"/>
              <a:cs typeface="Calibri"/>
            </a:endParaRPr>
          </a:p>
          <a:p>
            <a:pPr marL="0" lvl="1" algn="ctr">
              <a:spcBef>
                <a:spcPct val="20000"/>
              </a:spcBef>
            </a:pPr>
            <a:r>
              <a:rPr lang="pl-PL" sz="2000" dirty="0">
                <a:latin typeface="Calibri"/>
                <a:ea typeface="ＭＳ Ｐゴシック"/>
                <a:cs typeface="Calibri"/>
              </a:rPr>
              <a:t>Jedan projektni prijedlog može uključivati aktivnosti koje su istovremeno usmjerene na jednu ili više ranjivih skupina. </a:t>
            </a:r>
            <a:endParaRPr lang="pl-PL" sz="2000" dirty="0">
              <a:ea typeface="ＭＳ Ｐゴシック"/>
              <a:cs typeface="Calibri"/>
            </a:endParaRPr>
          </a:p>
          <a:p>
            <a:pPr lvl="1" algn="just"/>
            <a:endParaRPr lang="hr-HR" sz="2000" b="1" i="1" dirty="0">
              <a:solidFill>
                <a:srgbClr val="FF0000"/>
              </a:solidFill>
              <a:effectLst>
                <a:outerShdw blurRad="38100" dist="38100" dir="2700000" algn="tl">
                  <a:srgbClr val="000000">
                    <a:alpha val="43137"/>
                  </a:srgbClr>
                </a:outerShdw>
              </a:effectLst>
              <a:latin typeface="Calibri"/>
              <a:ea typeface="ＭＳ Ｐゴシック"/>
              <a:cs typeface="Calibri"/>
            </a:endParaRPr>
          </a:p>
          <a:p>
            <a:pPr lvl="1" algn="just"/>
            <a:r>
              <a:rPr lang="hr-HR" sz="2000" b="1" i="1" dirty="0">
                <a:solidFill>
                  <a:srgbClr val="FF0000"/>
                </a:solidFill>
                <a:effectLst>
                  <a:outerShdw blurRad="38100" dist="38100" dir="2700000" algn="tl">
                    <a:srgbClr val="000000">
                      <a:alpha val="43137"/>
                    </a:srgbClr>
                  </a:outerShdw>
                </a:effectLst>
                <a:latin typeface="Calibri"/>
                <a:ea typeface="ＭＳ Ｐゴシック"/>
                <a:cs typeface="Calibri"/>
              </a:rPr>
              <a:t>                                                  </a:t>
            </a:r>
            <a:r>
              <a:rPr lang="hr-HR" sz="2400" b="1" i="1" dirty="0">
                <a:solidFill>
                  <a:srgbClr val="FF0000"/>
                </a:solidFill>
                <a:latin typeface="Calibri"/>
                <a:ea typeface="ＭＳ Ｐゴシック"/>
                <a:cs typeface="Calibri"/>
              </a:rPr>
              <a:t>VAŽNO!!!</a:t>
            </a:r>
            <a:endParaRPr lang="pl-PL" sz="2400" dirty="0">
              <a:latin typeface="Calibri"/>
              <a:ea typeface="ＭＳ Ｐゴシック"/>
              <a:cs typeface="Calibri"/>
            </a:endParaRPr>
          </a:p>
          <a:p>
            <a:pPr marL="0" lvl="1" algn="ctr">
              <a:spcBef>
                <a:spcPct val="20000"/>
              </a:spcBef>
            </a:pPr>
            <a:r>
              <a:rPr lang="pl-PL" sz="2200" b="1" i="1" dirty="0">
                <a:solidFill>
                  <a:srgbClr val="FF0000"/>
                </a:solidFill>
                <a:latin typeface="Calibri"/>
                <a:ea typeface="ＭＳ Ｐゴシック"/>
                <a:cs typeface="Calibri"/>
              </a:rPr>
              <a:t>Projektni prijedlog ne može sadržavati isključivo aktivnosti koje se odnose na pružanje usluga članovima obitelji/udomiteljskih obitelji.</a:t>
            </a:r>
            <a:endParaRPr lang="pl-PL" sz="2200" b="1" i="1" dirty="0">
              <a:solidFill>
                <a:srgbClr val="FF0000"/>
              </a:solidFill>
              <a:ea typeface="ＭＳ Ｐゴシック"/>
            </a:endParaRPr>
          </a:p>
          <a:p>
            <a:pPr marL="0" lvl="1" algn="just">
              <a:spcBef>
                <a:spcPct val="20000"/>
              </a:spcBef>
            </a:pPr>
            <a:endParaRPr lang="pl-PL" sz="2000" dirty="0">
              <a:solidFill>
                <a:srgbClr val="000000"/>
              </a:solidFill>
              <a:effectLst>
                <a:outerShdw blurRad="38100" dist="38100" dir="2700000" algn="tl">
                  <a:srgbClr val="000000">
                    <a:alpha val="43137"/>
                  </a:srgbClr>
                </a:outerShdw>
              </a:effectLst>
              <a:latin typeface="Calibri"/>
              <a:cs typeface="Calibri"/>
            </a:endParaRPr>
          </a:p>
          <a:p>
            <a:pPr marL="0" lvl="1" algn="just">
              <a:spcBef>
                <a:spcPct val="20000"/>
              </a:spcBef>
            </a:pPr>
            <a:endParaRPr lang="pl-PL" sz="2000" dirty="0">
              <a:solidFill>
                <a:srgbClr val="000000"/>
              </a:solidFill>
              <a:effectLst>
                <a:outerShdw blurRad="38100" dist="38100" dir="2700000" algn="tl">
                  <a:srgbClr val="000000">
                    <a:alpha val="43137"/>
                  </a:srgbClr>
                </a:outerShdw>
              </a:effectLst>
              <a:latin typeface="Calibri"/>
              <a:cs typeface="Calibri"/>
            </a:endParaRPr>
          </a:p>
          <a:p>
            <a:pPr marL="0" lvl="1" eaLnBrk="0" hangingPunct="0">
              <a:spcBef>
                <a:spcPct val="20000"/>
              </a:spcBef>
            </a:pPr>
            <a:endParaRPr lang="hr-HR" sz="1600" b="1" i="1" dirty="0">
              <a:solidFill>
                <a:srgbClr val="777877"/>
              </a:solidFill>
              <a:latin typeface="Myriad Pro Light SemiExt" charset="0"/>
              <a:cs typeface="Myriad Pro Light SemiExt" charset="0"/>
            </a:endParaRPr>
          </a:p>
          <a:p>
            <a:pPr marL="0" lvl="1" eaLnBrk="0" hangingPunct="0">
              <a:spcBef>
                <a:spcPct val="20000"/>
              </a:spcBef>
            </a:pPr>
            <a:endParaRPr lang="hr-HR" sz="1600" b="1" i="1" dirty="0">
              <a:solidFill>
                <a:srgbClr val="777877"/>
              </a:solidFill>
              <a:latin typeface="Myriad Pro Light SemiExt" charset="0"/>
              <a:cs typeface="Myriad Pro Light SemiExt" charset="0"/>
            </a:endParaRPr>
          </a:p>
        </p:txBody>
      </p:sp>
      <p:sp>
        <p:nvSpPr>
          <p:cNvPr id="15362" name="Rectangle 10"/>
          <p:cNvSpPr>
            <a:spLocks noChangeArrowheads="1"/>
          </p:cNvSpPr>
          <p:nvPr/>
        </p:nvSpPr>
        <p:spPr bwMode="auto">
          <a:xfrm>
            <a:off x="385934" y="527946"/>
            <a:ext cx="776030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spAutoFit/>
          </a:bodyPr>
          <a:lstStyle/>
          <a:p>
            <a:pPr marL="0" lvl="1" algn="ctr"/>
            <a:r>
              <a:rPr lang="hr-HR" sz="2800" b="1" dirty="0">
                <a:effectLst>
                  <a:outerShdw blurRad="38100" dist="38100" dir="2700000" algn="tl">
                    <a:srgbClr val="000000">
                      <a:alpha val="43137"/>
                    </a:srgbClr>
                  </a:outerShdw>
                </a:effectLst>
                <a:latin typeface="+mn-lt"/>
                <a:ea typeface="ＭＳ Ｐゴシック"/>
                <a:cs typeface="Myriad Pro Light SemiExt" charset="0"/>
              </a:rPr>
              <a:t>Ciljane skupine </a:t>
            </a:r>
          </a:p>
        </p:txBody>
      </p:sp>
      <p:sp>
        <p:nvSpPr>
          <p:cNvPr id="11" name="Rezervirano mjesto broja slajda 10">
            <a:extLst>
              <a:ext uri="{FF2B5EF4-FFF2-40B4-BE49-F238E27FC236}">
                <a16:creationId xmlns:a16="http://schemas.microsoft.com/office/drawing/2014/main" id="{A8ED4886-C8BE-489B-8BEF-040BE7069A91}"/>
              </a:ext>
            </a:extLst>
          </p:cNvPr>
          <p:cNvSpPr>
            <a:spLocks noGrp="1"/>
          </p:cNvSpPr>
          <p:nvPr>
            <p:ph type="sldNum" sz="quarter" idx="12"/>
          </p:nvPr>
        </p:nvSpPr>
        <p:spPr/>
        <p:txBody>
          <a:bodyPr/>
          <a:lstStyle/>
          <a:p>
            <a:pPr>
              <a:defRPr/>
            </a:pPr>
            <a:fld id="{D4131CC9-1563-1E4A-B7DF-AD4D962400AD}" type="slidenum">
              <a:rPr lang="en-US" smtClean="0"/>
              <a:pPr>
                <a:defRPr/>
              </a:pPr>
              <a:t>7</a:t>
            </a:fld>
            <a:endParaRPr lang="en-US" dirty="0"/>
          </a:p>
        </p:txBody>
      </p:sp>
    </p:spTree>
    <p:extLst>
      <p:ext uri="{BB962C8B-B14F-4D97-AF65-F5344CB8AC3E}">
        <p14:creationId xmlns:p14="http://schemas.microsoft.com/office/powerpoint/2010/main" val="473142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62779" cy="1143000"/>
          </a:xfrm>
        </p:spPr>
        <p:txBody>
          <a:bodyPr/>
          <a:lstStyle/>
          <a:p>
            <a:r>
              <a:rPr lang="hr-HR" sz="2800" b="1" dirty="0">
                <a:effectLst>
                  <a:outerShdw blurRad="38100" dist="38100" dir="2700000" algn="tl">
                    <a:srgbClr val="000000">
                      <a:alpha val="43137"/>
                    </a:srgbClr>
                  </a:outerShdw>
                </a:effectLst>
                <a:ea typeface="+mj-lt"/>
                <a:cs typeface="+mj-lt"/>
              </a:rPr>
              <a:t>Pokazatelji</a:t>
            </a:r>
            <a:endParaRPr lang="hr-HR" sz="2800"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524021" y="1228415"/>
            <a:ext cx="8095958" cy="4525963"/>
          </a:xfrm>
        </p:spPr>
        <p:txBody>
          <a:bodyPr/>
          <a:lstStyle/>
          <a:p>
            <a:pPr marL="0" indent="0" algn="just">
              <a:buNone/>
            </a:pPr>
            <a:endParaRPr lang="hr-HR" sz="1200" b="1" dirty="0">
              <a:latin typeface="Myriad Pro Light SemiExt"/>
            </a:endParaRPr>
          </a:p>
          <a:p>
            <a:pPr marL="0" indent="0" algn="ctr">
              <a:buNone/>
            </a:pPr>
            <a:r>
              <a:rPr lang="hr-HR" b="1" dirty="0">
                <a:solidFill>
                  <a:srgbClr val="FF0000"/>
                </a:solidFill>
              </a:rPr>
              <a:t>VAŽNO!!!</a:t>
            </a:r>
          </a:p>
          <a:p>
            <a:pPr marL="0" indent="0" algn="ctr">
              <a:buNone/>
            </a:pPr>
            <a:endParaRPr lang="hr-HR" sz="1100" b="1" dirty="0">
              <a:solidFill>
                <a:srgbClr val="FF0000"/>
              </a:solidFill>
            </a:endParaRPr>
          </a:p>
          <a:p>
            <a:pPr algn="ctr">
              <a:buFont typeface="Wingdings" charset="0"/>
              <a:buChar char="Ø"/>
            </a:pPr>
            <a:r>
              <a:rPr lang="hr-HR" sz="2400" b="1" i="1" dirty="0">
                <a:solidFill>
                  <a:srgbClr val="FF0000"/>
                </a:solidFill>
                <a:ea typeface="+mn-lt"/>
                <a:cs typeface="+mn-lt"/>
              </a:rPr>
              <a:t>Broj korisnika se reflektira i kroz pokazatelj te za posljedicu može imati financijske korekcije. </a:t>
            </a:r>
            <a:endParaRPr lang="hr-HR" sz="2400" b="1" i="1" dirty="0">
              <a:solidFill>
                <a:srgbClr val="FF0000"/>
              </a:solidFill>
              <a:cs typeface="+mn-lt"/>
            </a:endParaRPr>
          </a:p>
          <a:p>
            <a:pPr algn="ctr">
              <a:buFont typeface="Wingdings" charset="0"/>
              <a:buChar char="Ø"/>
            </a:pPr>
            <a:endParaRPr lang="hr-HR" sz="2400" b="1" i="1" dirty="0">
              <a:solidFill>
                <a:srgbClr val="FF0000"/>
              </a:solidFill>
              <a:ea typeface="+mn-lt"/>
              <a:cs typeface="+mn-lt"/>
            </a:endParaRPr>
          </a:p>
          <a:p>
            <a:pPr algn="ctr">
              <a:buFont typeface="Wingdings" charset="0"/>
              <a:buChar char="Ø"/>
            </a:pPr>
            <a:r>
              <a:rPr lang="hr-HR" sz="2400" b="1" i="1" dirty="0">
                <a:solidFill>
                  <a:srgbClr val="FF0000"/>
                </a:solidFill>
                <a:ea typeface="+mn-lt"/>
                <a:cs typeface="+mn-lt"/>
              </a:rPr>
              <a:t>Prilikom izrade projektnog prijedloga izuzetno je važno realno procijeniti točan broj sudionika odnosno pripadnika ciljanih skupina jer će se za svakog od njih prilagati dokaz o pripadnosti ciljanoj skupini. </a:t>
            </a:r>
            <a:endParaRPr lang="hr-HR" sz="2400" b="1" i="1" dirty="0">
              <a:solidFill>
                <a:srgbClr val="FF0000"/>
              </a:solidFill>
            </a:endParaRPr>
          </a:p>
          <a:p>
            <a:pPr marL="0" indent="0" algn="ctr">
              <a:buNone/>
            </a:pPr>
            <a:endParaRPr lang="hr-HR" sz="2400" dirty="0">
              <a:solidFill>
                <a:srgbClr val="FF0000"/>
              </a:solidFill>
            </a:endParaRPr>
          </a:p>
          <a:p>
            <a:pPr marL="0" indent="0" algn="ctr">
              <a:buNone/>
            </a:pPr>
            <a:endParaRPr lang="hr-HR" sz="2400" dirty="0">
              <a:solidFill>
                <a:srgbClr val="FF0000"/>
              </a:solidFill>
            </a:endParaRPr>
          </a:p>
          <a:p>
            <a:pPr algn="ctr">
              <a:buFont typeface="Wingdings" panose="05000000000000000000" pitchFamily="2" charset="2"/>
              <a:buChar char="Ø"/>
            </a:pPr>
            <a:endParaRPr lang="hr-HR" sz="2400" b="1" dirty="0">
              <a:solidFill>
                <a:srgbClr val="FF0000"/>
              </a:solidFill>
            </a:endParaRPr>
          </a:p>
          <a:p>
            <a:pPr marL="0" indent="0" algn="ctr">
              <a:buNone/>
            </a:pPr>
            <a:endParaRPr lang="hr-HR" sz="1100" dirty="0">
              <a:solidFill>
                <a:srgbClr val="FF0000"/>
              </a:solidFill>
            </a:endParaRPr>
          </a:p>
          <a:p>
            <a:pPr marL="0" indent="0" algn="ctr">
              <a:buNone/>
            </a:pPr>
            <a:endParaRPr lang="hr-HR" dirty="0">
              <a:solidFill>
                <a:srgbClr val="FF0000"/>
              </a:solidFill>
            </a:endParaRPr>
          </a:p>
          <a:p>
            <a:pPr marL="0" indent="0" algn="ctr">
              <a:buNone/>
            </a:pPr>
            <a:endParaRPr lang="hr-HR" dirty="0">
              <a:solidFill>
                <a:srgbClr val="FF0000"/>
              </a:solidFill>
            </a:endParaRPr>
          </a:p>
          <a:p>
            <a:pPr marL="0" indent="0" algn="ctr">
              <a:buNone/>
            </a:pPr>
            <a:endParaRPr lang="hr-HR" dirty="0">
              <a:solidFill>
                <a:srgbClr val="FF0000"/>
              </a:solidFill>
            </a:endParaRPr>
          </a:p>
        </p:txBody>
      </p:sp>
      <p:sp>
        <p:nvSpPr>
          <p:cNvPr id="13" name="Rezervirano mjesto broja slajda 12">
            <a:extLst>
              <a:ext uri="{FF2B5EF4-FFF2-40B4-BE49-F238E27FC236}">
                <a16:creationId xmlns:a16="http://schemas.microsoft.com/office/drawing/2014/main" id="{37868400-5F4B-48E3-B00C-ED8D98CBCC48}"/>
              </a:ext>
            </a:extLst>
          </p:cNvPr>
          <p:cNvSpPr>
            <a:spLocks noGrp="1"/>
          </p:cNvSpPr>
          <p:nvPr>
            <p:ph type="sldNum" sz="quarter" idx="12"/>
          </p:nvPr>
        </p:nvSpPr>
        <p:spPr/>
        <p:txBody>
          <a:bodyPr/>
          <a:lstStyle/>
          <a:p>
            <a:pPr>
              <a:defRPr/>
            </a:pPr>
            <a:fld id="{D4131CC9-1563-1E4A-B7DF-AD4D962400AD}" type="slidenum">
              <a:rPr lang="en-US" smtClean="0"/>
              <a:pPr>
                <a:defRPr/>
              </a:pPr>
              <a:t>8</a:t>
            </a:fld>
            <a:endParaRPr lang="en-US" dirty="0"/>
          </a:p>
        </p:txBody>
      </p:sp>
    </p:spTree>
    <p:extLst>
      <p:ext uri="{BB962C8B-B14F-4D97-AF65-F5344CB8AC3E}">
        <p14:creationId xmlns:p14="http://schemas.microsoft.com/office/powerpoint/2010/main" val="2577373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nvSpPr>
        <p:spPr bwMode="auto">
          <a:xfrm>
            <a:off x="498475" y="2794000"/>
            <a:ext cx="7107238" cy="324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263525" indent="-263525" eaLnBrk="0" fontAlgn="auto" hangingPunct="0">
              <a:spcBef>
                <a:spcPct val="20000"/>
              </a:spcBef>
              <a:spcAft>
                <a:spcPts val="0"/>
              </a:spcAft>
              <a:buFont typeface="Arial" charset="0"/>
              <a:buChar char="•"/>
              <a:defRPr/>
            </a:pPr>
            <a:endParaRPr lang="ta-IN" sz="3200" dirty="0">
              <a:solidFill>
                <a:schemeClr val="accent6"/>
              </a:solidFill>
              <a:latin typeface="Myriad Pro Light SemiExt"/>
              <a:ea typeface="+mn-ea"/>
              <a:cs typeface="Myriad Pro Light SemiExt"/>
            </a:endParaRPr>
          </a:p>
        </p:txBody>
      </p:sp>
      <p:sp>
        <p:nvSpPr>
          <p:cNvPr id="16388" name="Title 9"/>
          <p:cNvSpPr>
            <a:spLocks noGrp="1"/>
          </p:cNvSpPr>
          <p:nvPr>
            <p:ph type="title"/>
          </p:nvPr>
        </p:nvSpPr>
        <p:spPr>
          <a:xfrm>
            <a:off x="498475" y="0"/>
            <a:ext cx="8084957" cy="1143000"/>
          </a:xfrm>
        </p:spPr>
        <p:txBody>
          <a:bodyPr/>
          <a:lstStyle/>
          <a:p>
            <a:pPr lvl="1"/>
            <a:r>
              <a:rPr lang="hr-HR" sz="2800" b="1" kern="1200" dirty="0">
                <a:effectLst>
                  <a:outerShdw blurRad="38100" dist="38100" dir="2700000" algn="tl">
                    <a:srgbClr val="000000">
                      <a:alpha val="43137"/>
                    </a:srgbClr>
                  </a:outerShdw>
                </a:effectLst>
                <a:latin typeface="+mn-lt"/>
                <a:cs typeface="Myriad Pro Light SemiExt" charset="0"/>
              </a:rPr>
              <a:t>Pokazatelji</a:t>
            </a:r>
          </a:p>
        </p:txBody>
      </p:sp>
      <p:graphicFrame>
        <p:nvGraphicFramePr>
          <p:cNvPr id="10" name="Table 9"/>
          <p:cNvGraphicFramePr>
            <a:graphicFrameLocks noGrp="1"/>
          </p:cNvGraphicFramePr>
          <p:nvPr>
            <p:extLst>
              <p:ext uri="{D42A27DB-BD31-4B8C-83A1-F6EECF244321}">
                <p14:modId xmlns:p14="http://schemas.microsoft.com/office/powerpoint/2010/main" val="2923326287"/>
              </p:ext>
            </p:extLst>
          </p:nvPr>
        </p:nvGraphicFramePr>
        <p:xfrm>
          <a:off x="498475" y="788563"/>
          <a:ext cx="8084957" cy="5829042"/>
        </p:xfrm>
        <a:graphic>
          <a:graphicData uri="http://schemas.openxmlformats.org/drawingml/2006/table">
            <a:tbl>
              <a:tblPr firstRow="1" bandRow="1">
                <a:tableStyleId>{5C22544A-7EE6-4342-B048-85BDC9FD1C3A}</a:tableStyleId>
              </a:tblPr>
              <a:tblGrid>
                <a:gridCol w="2961614">
                  <a:extLst>
                    <a:ext uri="{9D8B030D-6E8A-4147-A177-3AD203B41FA5}">
                      <a16:colId xmlns:a16="http://schemas.microsoft.com/office/drawing/2014/main" val="16434168"/>
                    </a:ext>
                  </a:extLst>
                </a:gridCol>
                <a:gridCol w="5123343">
                  <a:extLst>
                    <a:ext uri="{9D8B030D-6E8A-4147-A177-3AD203B41FA5}">
                      <a16:colId xmlns:a16="http://schemas.microsoft.com/office/drawing/2014/main" val="20002"/>
                    </a:ext>
                  </a:extLst>
                </a:gridCol>
              </a:tblGrid>
              <a:tr h="544962">
                <a:tc>
                  <a:txBody>
                    <a:bodyPr/>
                    <a:lstStyle/>
                    <a:p>
                      <a:pPr lvl="0" algn="ctr">
                        <a:buNone/>
                      </a:pPr>
                      <a:r>
                        <a:rPr lang="hr-HR" dirty="0"/>
                        <a:t>PRIPADNICI RANJIVIH SKUPINA</a:t>
                      </a:r>
                      <a:endParaRPr lang="sr-Latn-RS" dirty="0"/>
                    </a:p>
                  </a:txBody>
                  <a:tcPr/>
                </a:tc>
                <a:tc>
                  <a:txBody>
                    <a:bodyPr/>
                    <a:lstStyle/>
                    <a:p>
                      <a:pPr algn="ctr"/>
                      <a:r>
                        <a:rPr lang="hr-HR" dirty="0"/>
                        <a:t>DOKAZNI DOKUMENTI</a:t>
                      </a:r>
                    </a:p>
                  </a:txBody>
                  <a:tcPr/>
                </a:tc>
                <a:extLst>
                  <a:ext uri="{0D108BD9-81ED-4DB2-BD59-A6C34878D82A}">
                    <a16:rowId xmlns:a16="http://schemas.microsoft.com/office/drawing/2014/main" val="10000"/>
                  </a:ext>
                </a:extLst>
              </a:tr>
              <a:tr h="892526">
                <a:tc>
                  <a:txBody>
                    <a:bodyPr/>
                    <a:lstStyle/>
                    <a:p>
                      <a:pPr lvl="0" algn="just">
                        <a:buNone/>
                      </a:pPr>
                      <a:r>
                        <a:rPr lang="hr-HR" sz="1600" b="0" i="0" u="none" strike="noStrike" noProof="0" dirty="0">
                          <a:latin typeface="Calibri"/>
                        </a:rPr>
                        <a:t>Djeca i mlađe punoljetne osobe bez odgovarajuće roditeljske skrbi</a:t>
                      </a:r>
                      <a:endParaRPr lang="hr-HR" sz="1600" dirty="0">
                        <a:solidFill>
                          <a:schemeClr val="tx1"/>
                        </a:solidFill>
                      </a:endParaRPr>
                    </a:p>
                  </a:txBody>
                  <a:tcPr/>
                </a:tc>
                <a:tc>
                  <a:txBody>
                    <a:bodyPr/>
                    <a:lstStyle/>
                    <a:p>
                      <a:pPr marL="285750" lvl="0" indent="-285750" algn="just">
                        <a:lnSpc>
                          <a:spcPct val="100000"/>
                        </a:lnSpc>
                        <a:spcBef>
                          <a:spcPts val="0"/>
                        </a:spcBef>
                        <a:spcAft>
                          <a:spcPts val="0"/>
                        </a:spcAft>
                        <a:buFont typeface="Wingdings"/>
                        <a:buChar char="ü"/>
                      </a:pPr>
                      <a:r>
                        <a:rPr lang="hr-HR" sz="1600" b="0" i="0" u="none" strike="noStrike" noProof="0" dirty="0">
                          <a:latin typeface="Calibri"/>
                        </a:rPr>
                        <a:t>uvjerenje/potvrda centra za socijalnu skrb iz kojeg je vidljivo da je pripadnik ciljane skupine </a:t>
                      </a:r>
                    </a:p>
                  </a:txBody>
                  <a:tcPr/>
                </a:tc>
                <a:extLst>
                  <a:ext uri="{0D108BD9-81ED-4DB2-BD59-A6C34878D82A}">
                    <a16:rowId xmlns:a16="http://schemas.microsoft.com/office/drawing/2014/main" val="10001"/>
                  </a:ext>
                </a:extLst>
              </a:tr>
              <a:tr h="699796">
                <a:tc>
                  <a:txBody>
                    <a:bodyPr/>
                    <a:lstStyle/>
                    <a:p>
                      <a:pPr lvl="0" algn="just">
                        <a:buNone/>
                      </a:pPr>
                      <a:r>
                        <a:rPr lang="hr-HR" sz="1600" kern="1200" dirty="0">
                          <a:solidFill>
                            <a:schemeClr val="dk1"/>
                          </a:solidFill>
                          <a:effectLst/>
                          <a:latin typeface="+mn-lt"/>
                          <a:ea typeface="+mn-ea"/>
                          <a:cs typeface="+mn-cs"/>
                        </a:rPr>
                        <a:t>Djeca i mlađe punoljetne osobe s problemima u ponašanju</a:t>
                      </a:r>
                      <a:endParaRPr lang="sr-Latn-RS" sz="1600" dirty="0"/>
                    </a:p>
                  </a:txBody>
                  <a:tcPr/>
                </a:tc>
                <a:tc>
                  <a:txBody>
                    <a:bodyPr/>
                    <a:lstStyle/>
                    <a:p>
                      <a:pPr marL="285750" marR="0" lvl="0" indent="-285750" algn="just" defTabSz="457200" rtl="0" eaLnBrk="1" fontAlgn="auto" latinLnBrk="0" hangingPunct="1">
                        <a:lnSpc>
                          <a:spcPct val="100000"/>
                        </a:lnSpc>
                        <a:spcBef>
                          <a:spcPts val="0"/>
                        </a:spcBef>
                        <a:spcAft>
                          <a:spcPts val="0"/>
                        </a:spcAft>
                        <a:buClrTx/>
                        <a:buSzTx/>
                        <a:buFont typeface="Wingdings"/>
                        <a:buChar char="ü"/>
                        <a:tabLst/>
                        <a:defRPr/>
                      </a:pPr>
                      <a:r>
                        <a:rPr kumimoji="0" lang="hr-HR" sz="1600" b="0" i="0" u="none" strike="noStrike" kern="1200" cap="none" spc="0" normalizeH="0" baseline="0" noProof="0" dirty="0">
                          <a:ln>
                            <a:noFill/>
                          </a:ln>
                          <a:solidFill>
                            <a:prstClr val="black"/>
                          </a:solidFill>
                          <a:effectLst/>
                          <a:uLnTx/>
                          <a:uFillTx/>
                          <a:latin typeface="+mn-lt"/>
                          <a:ea typeface="+mn-ea"/>
                          <a:cs typeface="+mn-cs"/>
                        </a:rPr>
                        <a:t>uvjerenje/potvrda centra za socijalnu skrb iz kojeg je vidljivo da je pripadnik ciljane skupine </a:t>
                      </a:r>
                    </a:p>
                  </a:txBody>
                  <a:tcPr/>
                </a:tc>
                <a:extLst>
                  <a:ext uri="{0D108BD9-81ED-4DB2-BD59-A6C34878D82A}">
                    <a16:rowId xmlns:a16="http://schemas.microsoft.com/office/drawing/2014/main" val="10002"/>
                  </a:ext>
                </a:extLst>
              </a:tr>
              <a:tr h="853374">
                <a:tc>
                  <a:txBody>
                    <a:bodyPr/>
                    <a:lstStyle/>
                    <a:p>
                      <a:pPr lvl="0" algn="just">
                        <a:buNone/>
                      </a:pPr>
                      <a:r>
                        <a:rPr lang="hr-HR" sz="1600" b="0" i="0" u="none" strike="noStrike" noProof="0" dirty="0">
                          <a:latin typeface="Calibri"/>
                        </a:rPr>
                        <a:t>Djeca s teškoćama u razvoju</a:t>
                      </a:r>
                      <a:endParaRPr lang="sr-Latn-RS" dirty="0"/>
                    </a:p>
                  </a:txBody>
                  <a:tcPr/>
                </a:tc>
                <a:tc>
                  <a:txBody>
                    <a:bodyPr/>
                    <a:lstStyle/>
                    <a:p>
                      <a:pPr marL="285750" lvl="0" indent="-285750" algn="just">
                        <a:lnSpc>
                          <a:spcPct val="100000"/>
                        </a:lnSpc>
                        <a:spcBef>
                          <a:spcPts val="0"/>
                        </a:spcBef>
                        <a:spcAft>
                          <a:spcPts val="0"/>
                        </a:spcAft>
                        <a:buFont typeface="Wingdings"/>
                        <a:buChar char="ü"/>
                      </a:pPr>
                      <a:r>
                        <a:rPr lang="hr-HR" sz="1600" b="0" i="0" u="none" strike="noStrike" noProof="0" dirty="0">
                          <a:latin typeface="Calibri"/>
                        </a:rPr>
                        <a:t>liječnička potvrda ili druga medicinska dokumentacija iz koje je vidljivo da se radi o djetetu s tjelesnim, senzoričkim, komunikacijskim, govorno-jezičnim ili intelektualnim teškoćama ili</a:t>
                      </a:r>
                      <a:endParaRPr lang="sr-Latn-RS" dirty="0"/>
                    </a:p>
                    <a:p>
                      <a:pPr marL="285750" lvl="0" indent="-285750" algn="just">
                        <a:lnSpc>
                          <a:spcPct val="100000"/>
                        </a:lnSpc>
                        <a:spcBef>
                          <a:spcPts val="0"/>
                        </a:spcBef>
                        <a:spcAft>
                          <a:spcPts val="0"/>
                        </a:spcAft>
                        <a:buFont typeface="Wingdings"/>
                        <a:buChar char="ü"/>
                      </a:pPr>
                      <a:r>
                        <a:rPr lang="hr-HR" sz="1600" b="0" i="0" u="none" strike="noStrike" noProof="0" dirty="0">
                          <a:latin typeface="Calibri"/>
                        </a:rPr>
                        <a:t>nalaz, rješenje ili mišljenje tijela vještačenja o vrsti oštećenja ili potvrda o upisu u Hrvatski registar osoba s invaliditetom ili</a:t>
                      </a:r>
                      <a:endParaRPr lang="hr-HR" dirty="0"/>
                    </a:p>
                    <a:p>
                      <a:pPr marL="285750" lvl="0" indent="-285750" algn="just">
                        <a:lnSpc>
                          <a:spcPct val="100000"/>
                        </a:lnSpc>
                        <a:spcBef>
                          <a:spcPts val="0"/>
                        </a:spcBef>
                        <a:spcAft>
                          <a:spcPts val="0"/>
                        </a:spcAft>
                        <a:buFont typeface="Wingdings"/>
                        <a:buChar char="ü"/>
                      </a:pPr>
                      <a:r>
                        <a:rPr lang="hr-HR" sz="1600" b="0" i="0" u="none" strike="noStrike" noProof="0" dirty="0">
                          <a:latin typeface="Calibri"/>
                        </a:rPr>
                        <a:t>uvjerenje/potvrda centra za socijalnu skrb iz kojeg je vidljivo da je pripadnik ciljane skupine </a:t>
                      </a:r>
                    </a:p>
                  </a:txBody>
                  <a:tcPr/>
                </a:tc>
                <a:extLst>
                  <a:ext uri="{0D108BD9-81ED-4DB2-BD59-A6C34878D82A}">
                    <a16:rowId xmlns:a16="http://schemas.microsoft.com/office/drawing/2014/main" val="10003"/>
                  </a:ext>
                </a:extLst>
              </a:tr>
              <a:tr h="853374">
                <a:tc>
                  <a:txBody>
                    <a:bodyPr/>
                    <a:lstStyle/>
                    <a:p>
                      <a:pPr lvl="0" algn="just">
                        <a:buNone/>
                      </a:pPr>
                      <a:r>
                        <a:rPr lang="hr-HR" sz="1600" b="0" i="0" u="none" strike="noStrike" noProof="0" dirty="0"/>
                        <a:t>Djeca bez pratnje – djeca strani državljani koji se zateknu na teritoriju RH bez nadzora roditelja ili druge odrasle osobe koja je odgovorna skrbiti o njemu</a:t>
                      </a:r>
                      <a:endParaRPr lang="sr-Latn-RS" dirty="0"/>
                    </a:p>
                  </a:txBody>
                  <a:tcPr/>
                </a:tc>
                <a:tc>
                  <a:txBody>
                    <a:bodyPr/>
                    <a:lstStyle/>
                    <a:p>
                      <a:pPr marL="285750" lvl="0" indent="-285750" algn="just">
                        <a:buFont typeface="Wingdings"/>
                        <a:buChar char="ü"/>
                      </a:pPr>
                      <a:r>
                        <a:rPr lang="hr-HR" sz="1600" b="0" i="0" u="none" strike="noStrike" noProof="0" dirty="0">
                          <a:latin typeface="Calibri"/>
                        </a:rPr>
                        <a:t>uvjerenje/potvrda centra za socijalnu skrb iz kojeg je vidljivo da je pripadnik ciljane skupine </a:t>
                      </a:r>
                      <a:endParaRPr lang="sr-Latn-RS" dirty="0"/>
                    </a:p>
                  </a:txBody>
                  <a:tcPr/>
                </a:tc>
                <a:extLst>
                  <a:ext uri="{0D108BD9-81ED-4DB2-BD59-A6C34878D82A}">
                    <a16:rowId xmlns:a16="http://schemas.microsoft.com/office/drawing/2014/main" val="3816115222"/>
                  </a:ext>
                </a:extLst>
              </a:tr>
            </a:tbl>
          </a:graphicData>
        </a:graphic>
      </p:graphicFrame>
      <p:sp>
        <p:nvSpPr>
          <p:cNvPr id="13" name="Rezervirano mjesto broja slajda 12">
            <a:extLst>
              <a:ext uri="{FF2B5EF4-FFF2-40B4-BE49-F238E27FC236}">
                <a16:creationId xmlns:a16="http://schemas.microsoft.com/office/drawing/2014/main" id="{27DB0F1A-E925-4817-9171-064A72E785FC}"/>
              </a:ext>
            </a:extLst>
          </p:cNvPr>
          <p:cNvSpPr>
            <a:spLocks noGrp="1"/>
          </p:cNvSpPr>
          <p:nvPr>
            <p:ph type="sldNum" sz="quarter" idx="12"/>
          </p:nvPr>
        </p:nvSpPr>
        <p:spPr/>
        <p:txBody>
          <a:bodyPr/>
          <a:lstStyle/>
          <a:p>
            <a:pPr>
              <a:defRPr/>
            </a:pPr>
            <a:fld id="{D4131CC9-1563-1E4A-B7DF-AD4D962400AD}" type="slidenum">
              <a:rPr lang="en-US" smtClean="0"/>
              <a:pPr>
                <a:defRPr/>
              </a:pPr>
              <a:t>9</a:t>
            </a:fld>
            <a:endParaRPr lang="en-US" dirty="0"/>
          </a:p>
        </p:txBody>
      </p:sp>
    </p:spTree>
    <p:extLst>
      <p:ext uri="{BB962C8B-B14F-4D97-AF65-F5344CB8AC3E}">
        <p14:creationId xmlns:p14="http://schemas.microsoft.com/office/powerpoint/2010/main" val="2234921424"/>
      </p:ext>
    </p:extLst>
  </p:cSld>
  <p:clrMapOvr>
    <a:masterClrMapping/>
  </p:clrMapOvr>
</p:sld>
</file>

<file path=ppt/theme/theme1.xml><?xml version="1.0" encoding="utf-8"?>
<a:theme xmlns:a="http://schemas.openxmlformats.org/drawingml/2006/main" name="Presentation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
  <TotalTime>3350</TotalTime>
  <Words>5380</Words>
  <Application>Microsoft Office PowerPoint</Application>
  <PresentationFormat>Prikaz na zaslonu (4:3)</PresentationFormat>
  <Paragraphs>714</Paragraphs>
  <Slides>67</Slides>
  <Notes>46</Notes>
  <HiddenSlides>0</HiddenSlides>
  <MMClips>0</MMClips>
  <ScaleCrop>false</ScaleCrop>
  <HeadingPairs>
    <vt:vector size="6" baseType="variant">
      <vt:variant>
        <vt:lpstr>Korišteni fontovi</vt:lpstr>
      </vt:variant>
      <vt:variant>
        <vt:i4>8</vt:i4>
      </vt:variant>
      <vt:variant>
        <vt:lpstr>Tema</vt:lpstr>
      </vt:variant>
      <vt:variant>
        <vt:i4>1</vt:i4>
      </vt:variant>
      <vt:variant>
        <vt:lpstr>Naslovi slajdova</vt:lpstr>
      </vt:variant>
      <vt:variant>
        <vt:i4>67</vt:i4>
      </vt:variant>
    </vt:vector>
  </HeadingPairs>
  <TitlesOfParts>
    <vt:vector size="76" baseType="lpstr">
      <vt:lpstr>Arial</vt:lpstr>
      <vt:lpstr>Calibri</vt:lpstr>
      <vt:lpstr>Courier New</vt:lpstr>
      <vt:lpstr>Myriad Pro Bold SemiCond</vt:lpstr>
      <vt:lpstr>Myriad Pro Bold SemiExt</vt:lpstr>
      <vt:lpstr>Myriad Pro Light SemiExt</vt:lpstr>
      <vt:lpstr>Times New Roman</vt:lpstr>
      <vt:lpstr>Wingdings</vt:lpstr>
      <vt:lpstr>Presentation2</vt:lpstr>
      <vt:lpstr>Ministarstvo za demografiju, obitelj, mlade i socijalnu politiku </vt:lpstr>
      <vt:lpstr>Razvoj, širenje i unaprjeđenje kvalitete izvaninstitucijskih socijalnih usluga kao podrška procesu deinstitucionalizacije  (otvoreni trajni Poziv)</vt:lpstr>
      <vt:lpstr>PowerPoint prezentacija</vt:lpstr>
      <vt:lpstr>PowerPoint prezentacija</vt:lpstr>
      <vt:lpstr>Financijska alokacija i iznos bespovratnih sredstava</vt:lpstr>
      <vt:lpstr>PowerPoint prezentacija</vt:lpstr>
      <vt:lpstr>PowerPoint prezentacija</vt:lpstr>
      <vt:lpstr>Pokazatelji</vt:lpstr>
      <vt:lpstr>Pokazatelji</vt:lpstr>
      <vt:lpstr>Pokazatelji</vt:lpstr>
      <vt:lpstr>Pokazatelji</vt:lpstr>
      <vt:lpstr>Pokazatelji</vt:lpstr>
      <vt:lpstr>Pokazatelji</vt:lpstr>
      <vt:lpstr>Pokazatelji</vt:lpstr>
      <vt:lpstr> Uvjeti za prijavitelje</vt:lpstr>
      <vt:lpstr> Uvjeti za prijavitelje</vt:lpstr>
      <vt:lpstr> Uvjeti za prijavitelje</vt:lpstr>
      <vt:lpstr> Uvjeti za prijavitelje</vt:lpstr>
      <vt:lpstr> Uvjeti za prijavitelje</vt:lpstr>
      <vt:lpstr> Uvjeti za prijavitelje</vt:lpstr>
      <vt:lpstr> Uvjeti za prijavitelje - primjenjivo na prijavitelja i partnera  </vt:lpstr>
      <vt:lpstr> Uvjeti za prijavitelje </vt:lpstr>
      <vt:lpstr> Uvjeti prijave projektnih prijedloga </vt:lpstr>
      <vt:lpstr>Uvjeti prijave projektnih prijedloga -   prihvatljive aktivnosti/elementi projekta KOMPONENTE 1 I 2</vt:lpstr>
      <vt:lpstr>Uvjeti prijave projektnih prijedloga -   prihvatljive aktivnosti/elementi projekta KOMPONENTA 1</vt:lpstr>
      <vt:lpstr>Uvjeti prijave projektnih prijedloga -   prihvatljive aktivnosti/elementi projekta KOMPONENTA 1</vt:lpstr>
      <vt:lpstr>Uvjeti prijave projektnih prijedloga -   prihvatljive aktivnosti/elementi projekta KOMPONENTA 1</vt:lpstr>
      <vt:lpstr>Uvjeti prijave projektnih prijedloga -   prihvatljive aktivnosti/elementi projekta KOMPONENTA 2</vt:lpstr>
      <vt:lpstr>Uvjeti prijave projektnih prijedloga -   prihvatljive aktivnosti/elementi projekta KOMPONENTA 2</vt:lpstr>
      <vt:lpstr>Uvjeti prijave projektnih prijedloga -   prihvatljive aktivnosti/elementi projekta KOMPONENTE 1 I 2</vt:lpstr>
      <vt:lpstr>Uvjeti prijave projektnih prijedloga -   prihvatljive aktivnosti/elementi projekta KOMPONENTE 1 I 2</vt:lpstr>
      <vt:lpstr>Uvjeti prijave projektnih prijedloga -   prihvatljive aktivnosti/elementi projekta KOMPONENTE 1 I 2</vt:lpstr>
      <vt:lpstr>Uvjeti prijave projektnih prijedloga -   prihvatljive aktivnosti/elementi projekta KOMPONENTE 1 I 2 </vt:lpstr>
      <vt:lpstr> Uvjeti prijave projektnih prijedloga -  neprihvatljive aktivnosti </vt:lpstr>
      <vt:lpstr>Uvjeti prijave projektnih prijedloga -  neprihvatljive aktivnosti </vt:lpstr>
      <vt:lpstr>Financijski zahtjevi -  prihvatljivost izdataka</vt:lpstr>
      <vt:lpstr>Financijski zahtjevi  </vt:lpstr>
      <vt:lpstr>Financijski zahtjevi</vt:lpstr>
      <vt:lpstr>Financijski zahtjevi  </vt:lpstr>
      <vt:lpstr>Financijski zahtjevi </vt:lpstr>
      <vt:lpstr>Financijski zahtjevi </vt:lpstr>
      <vt:lpstr>Financijski zahtjevi – mjerljivi ishodi</vt:lpstr>
      <vt:lpstr>Financijski zahtjevi – mjerljivi ishodi</vt:lpstr>
      <vt:lpstr>Financijski zahtjevi – mjerljivi ishodi</vt:lpstr>
      <vt:lpstr>Financijski zahtjevi - neprihvatljivi izdaci</vt:lpstr>
      <vt:lpstr>Financijski zahtjevi - neprihvatljivi izdaci</vt:lpstr>
      <vt:lpstr>Financijski zahtjevi - neprihvatljivi izdaci</vt:lpstr>
      <vt:lpstr> Postupak prijave - način podnošenja projektnog prijedloga </vt:lpstr>
      <vt:lpstr>Postupak prijave - način podnošenja  projektnog prijedloga </vt:lpstr>
      <vt:lpstr>Postupak prijave - način podnošenja projektnog prijedloga</vt:lpstr>
      <vt:lpstr>Postupak prijave  </vt:lpstr>
      <vt:lpstr>Postupak prijave – izmjene i dopune Poziva na dostavu projektnih prijedloga</vt:lpstr>
      <vt:lpstr>Postupak prijave - obustava i (ranije) zatvaranje Poziva </vt:lpstr>
      <vt:lpstr>Postupak prijave - otkazivanje Poziva </vt:lpstr>
      <vt:lpstr>Postupak prijave - Izmjene projektnog prijedloga nakon predaje projektnog prijedloga na Poziv </vt:lpstr>
      <vt:lpstr>Postupak prijave -  Pitanja i odgovori </vt:lpstr>
      <vt:lpstr>Postupak dodjele</vt:lpstr>
      <vt:lpstr>Postupak dodjele</vt:lpstr>
      <vt:lpstr>Postupak dodjele - faze</vt:lpstr>
      <vt:lpstr>Postupak dodjele – ocjenjivanje kvalitete </vt:lpstr>
      <vt:lpstr>Postupak dodjele - faze</vt:lpstr>
      <vt:lpstr>Odredbe vezane uz dodatna pojašnjenja tijekom postupka dodjele bespovratnih sredstava </vt:lpstr>
      <vt:lpstr>Prigovori </vt:lpstr>
      <vt:lpstr>Zahtjevi za dostavom informacija</vt:lpstr>
      <vt:lpstr>Rok mirovanja </vt:lpstr>
      <vt:lpstr>Ugovor o dodjeli bespovratnih sredstava</vt:lpstr>
      <vt:lpstr>PowerPoint prezentacija</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OPERATIVNI PROGRAM</dc:title>
  <dc:creator>Ivana Lučev</dc:creator>
  <cp:lastModifiedBy>Milena Koren</cp:lastModifiedBy>
  <cp:revision>1613</cp:revision>
  <dcterms:created xsi:type="dcterms:W3CDTF">2016-11-22T07:50:36Z</dcterms:created>
  <dcterms:modified xsi:type="dcterms:W3CDTF">2020-06-09T13:59:33Z</dcterms:modified>
</cp:coreProperties>
</file>