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312" r:id="rId3"/>
    <p:sldId id="313" r:id="rId4"/>
    <p:sldId id="257" r:id="rId5"/>
    <p:sldId id="307" r:id="rId6"/>
    <p:sldId id="311" r:id="rId7"/>
    <p:sldId id="314" r:id="rId8"/>
    <p:sldId id="277" r:id="rId9"/>
    <p:sldId id="315" r:id="rId10"/>
    <p:sldId id="308" r:id="rId11"/>
    <p:sldId id="310" r:id="rId12"/>
    <p:sldId id="316" r:id="rId13"/>
    <p:sldId id="317" r:id="rId14"/>
    <p:sldId id="318" r:id="rId15"/>
    <p:sldId id="319" r:id="rId16"/>
    <p:sldId id="321" r:id="rId17"/>
    <p:sldId id="323" r:id="rId18"/>
    <p:sldId id="324" r:id="rId19"/>
    <p:sldId id="322" r:id="rId20"/>
    <p:sldId id="333" r:id="rId21"/>
    <p:sldId id="325" r:id="rId22"/>
    <p:sldId id="326" r:id="rId23"/>
    <p:sldId id="331" r:id="rId24"/>
    <p:sldId id="327" r:id="rId25"/>
    <p:sldId id="328" r:id="rId26"/>
    <p:sldId id="329" r:id="rId27"/>
    <p:sldId id="330" r:id="rId28"/>
    <p:sldId id="332" r:id="rId29"/>
    <p:sldId id="305" r:id="rId30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TyponineSans Reg" panose="02000000000000000000" charset="-18"/>
      <p:regular r:id="rId35"/>
    </p:embeddedFont>
    <p:embeddedFont>
      <p:font typeface="VladaRHSerif Reg" panose="02000000000000000000" charset="-18"/>
      <p:regular r:id="rId36"/>
      <p:italic r:id="rId37"/>
    </p:embeddedFont>
    <p:embeddedFont>
      <p:font typeface="ＭＳ Ｐゴシック" panose="020B0600070205080204" pitchFamily="34" charset="-128"/>
      <p:regular r:id="rId38"/>
    </p:embeddedFont>
    <p:embeddedFont>
      <p:font typeface="Corbel" panose="020B0503020204020204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3C78"/>
    <a:srgbClr val="FF6699"/>
    <a:srgbClr val="FAB4D2"/>
    <a:srgbClr val="FC9AD2"/>
    <a:srgbClr val="FECEE9"/>
    <a:srgbClr val="CCCCFF"/>
    <a:srgbClr val="987095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Srednji stil 1 - Isticanj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Svijetli stil 3 - Isticanj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77" autoAdjust="0"/>
  </p:normalViewPr>
  <p:slideViewPr>
    <p:cSldViewPr snapToGrid="0">
      <p:cViewPr varScale="1">
        <p:scale>
          <a:sx n="111" d="100"/>
          <a:sy n="111" d="100"/>
        </p:scale>
        <p:origin x="-44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43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44EA50-984B-4FE8-B1E9-17739D517E65}" type="doc">
      <dgm:prSet loTypeId="urn:microsoft.com/office/officeart/2005/8/layout/cycle3" loCatId="cycle" qsTypeId="urn:microsoft.com/office/officeart/2005/8/quickstyle/3d6" qsCatId="3D" csTypeId="urn:microsoft.com/office/officeart/2005/8/colors/accent1_3" csCatId="accent1" phldr="1"/>
      <dgm:spPr/>
      <dgm:t>
        <a:bodyPr/>
        <a:lstStyle/>
        <a:p>
          <a:endParaRPr lang="hr-HR"/>
        </a:p>
      </dgm:t>
    </dgm:pt>
    <dgm:pt modelId="{8417FE89-40D5-4711-BF10-E6782467BDF5}">
      <dgm:prSet phldrT="[Tekst]"/>
      <dgm:spPr>
        <a:xfrm>
          <a:off x="1604393" y="3334861"/>
          <a:ext cx="2842407" cy="1421203"/>
        </a:xfrm>
        <a:prstGeom prst="roundRect">
          <a:avLst/>
        </a:prstGeom>
        <a:solidFill>
          <a:srgbClr val="E32D91">
            <a:shade val="80000"/>
            <a:hueOff val="327068"/>
            <a:satOff val="548"/>
            <a:lumOff val="18754"/>
            <a:alphaOff val="0"/>
          </a:srgbClr>
        </a:solidFill>
        <a:ln>
          <a:noFill/>
        </a:ln>
        <a:effectLst>
          <a:reflection blurRad="12700" stA="26000" endPos="32000" dist="12700" dir="5400000" sy="-100000" rotWithShape="0"/>
        </a:effectLst>
        <a:sp3d prstMaterial="plastic">
          <a:bevelT w="50800" h="50800"/>
          <a:bevelB w="50800" h="50800"/>
        </a:sp3d>
      </dgm:spPr>
      <dgm:t>
        <a:bodyPr/>
        <a:lstStyle/>
        <a:p>
          <a:pPr algn="ctr"/>
          <a:r>
            <a:rPr lang="hr-HR" b="1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Ostali partneri</a:t>
          </a:r>
        </a:p>
        <a:p>
          <a:pPr algn="ctr"/>
          <a:endParaRPr lang="hr-HR" b="1" dirty="0">
            <a:solidFill>
              <a:schemeClr val="tx1"/>
            </a:solidFill>
            <a:latin typeface="+mj-lt"/>
            <a:ea typeface="+mn-ea"/>
            <a:cs typeface="+mn-cs"/>
          </a:endParaRPr>
        </a:p>
      </dgm:t>
    </dgm:pt>
    <dgm:pt modelId="{77C2EBBB-14DA-491C-AADE-B07BFA9F118C}" type="parTrans" cxnId="{448558E1-9E01-4D07-91A4-E96714EC6430}">
      <dgm:prSet/>
      <dgm:spPr/>
      <dgm:t>
        <a:bodyPr/>
        <a:lstStyle/>
        <a:p>
          <a:pPr algn="ctr"/>
          <a:endParaRPr lang="hr-HR"/>
        </a:p>
      </dgm:t>
    </dgm:pt>
    <dgm:pt modelId="{6A5E8DF8-9EBD-4583-ADDD-3BA03942985A}" type="sibTrans" cxnId="{448558E1-9E01-4D07-91A4-E96714EC6430}">
      <dgm:prSet/>
      <dgm:spPr/>
      <dgm:t>
        <a:bodyPr/>
        <a:lstStyle/>
        <a:p>
          <a:pPr algn="ctr"/>
          <a:endParaRPr lang="hr-HR"/>
        </a:p>
      </dgm:t>
    </dgm:pt>
    <dgm:pt modelId="{D50F520D-845D-4B50-AA68-269E5C198C16}">
      <dgm:prSet phldrT="[Tekst]"/>
      <dgm:spPr>
        <a:xfrm>
          <a:off x="827" y="1731295"/>
          <a:ext cx="2842407" cy="1421203"/>
        </a:xfrm>
        <a:prstGeom prst="roundRect">
          <a:avLst/>
        </a:prstGeom>
        <a:solidFill>
          <a:srgbClr val="E32D91">
            <a:shade val="80000"/>
            <a:hueOff val="490602"/>
            <a:satOff val="822"/>
            <a:lumOff val="28131"/>
            <a:alphaOff val="0"/>
          </a:srgbClr>
        </a:solidFill>
        <a:ln>
          <a:noFill/>
        </a:ln>
        <a:effectLst>
          <a:reflection blurRad="12700" stA="26000" endPos="32000" dist="12700" dir="5400000" sy="-100000" rotWithShape="0"/>
        </a:effectLst>
        <a:sp3d prstMaterial="plastic">
          <a:bevelT w="50800" h="50800"/>
          <a:bevelB w="50800" h="50800"/>
        </a:sp3d>
      </dgm:spPr>
      <dgm:t>
        <a:bodyPr/>
        <a:lstStyle/>
        <a:p>
          <a:pPr algn="ctr"/>
          <a:r>
            <a:rPr lang="hr-HR" b="1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HZZ</a:t>
          </a:r>
          <a:r>
            <a:rPr lang="hr-HR" b="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(obvezni partner) – </a:t>
          </a:r>
          <a:r>
            <a:rPr lang="hr-HR" b="0" dirty="0" smtClean="0">
              <a:solidFill>
                <a:schemeClr val="bg1"/>
              </a:solidFill>
              <a:latin typeface="+mj-lt"/>
              <a:ea typeface="+mn-ea"/>
              <a:cs typeface="+mn-cs"/>
            </a:rPr>
            <a:t>pruža pomoć korisniku u identifikaciji žena koje će se zaposliti</a:t>
          </a:r>
          <a:endParaRPr lang="hr-HR" b="0" dirty="0">
            <a:solidFill>
              <a:schemeClr val="bg1"/>
            </a:solidFill>
            <a:latin typeface="+mj-lt"/>
            <a:ea typeface="+mn-ea"/>
            <a:cs typeface="+mn-cs"/>
          </a:endParaRPr>
        </a:p>
      </dgm:t>
    </dgm:pt>
    <dgm:pt modelId="{E7A30A93-1B74-4DC1-A25C-6B211A801BCF}" type="parTrans" cxnId="{E63191B0-C905-4F02-B1EC-8B7CCE1CD39D}">
      <dgm:prSet/>
      <dgm:spPr/>
      <dgm:t>
        <a:bodyPr/>
        <a:lstStyle/>
        <a:p>
          <a:pPr algn="ctr"/>
          <a:endParaRPr lang="hr-HR"/>
        </a:p>
      </dgm:t>
    </dgm:pt>
    <dgm:pt modelId="{7EC073AB-2516-47FB-8A7C-00035F3B8EE4}" type="sibTrans" cxnId="{E63191B0-C905-4F02-B1EC-8B7CCE1CD39D}">
      <dgm:prSet/>
      <dgm:spPr/>
      <dgm:t>
        <a:bodyPr/>
        <a:lstStyle/>
        <a:p>
          <a:pPr algn="ctr"/>
          <a:endParaRPr lang="hr-HR"/>
        </a:p>
      </dgm:t>
    </dgm:pt>
    <dgm:pt modelId="{AB25F615-A308-4C56-8328-3079084DABEF}">
      <dgm:prSet phldrT="[Tekst]"/>
      <dgm:spPr>
        <a:xfrm>
          <a:off x="1604393" y="127728"/>
          <a:ext cx="2842407" cy="1421203"/>
        </a:xfrm>
        <a:prstGeom prst="roundRect">
          <a:avLst/>
        </a:prstGeom>
        <a:solidFill>
          <a:srgbClr val="FF6699"/>
        </a:solidFill>
        <a:ln>
          <a:noFill/>
        </a:ln>
        <a:effectLst>
          <a:reflection blurRad="12700" stA="26000" endPos="32000" dist="12700" dir="5400000" sy="-100000" rotWithShape="0"/>
        </a:effectLst>
        <a:sp3d prstMaterial="plastic">
          <a:bevelT w="50800" h="50800"/>
          <a:bevelB w="50800" h="50800"/>
        </a:sp3d>
      </dgm:spPr>
      <dgm:t>
        <a:bodyPr/>
        <a:lstStyle/>
        <a:p>
          <a:pPr algn="ctr"/>
          <a:r>
            <a:rPr lang="hr-HR" b="1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NOSITELJ PROJEKTA – JLRS i neprofitne organizacije</a:t>
          </a:r>
          <a:endParaRPr lang="hr-HR" dirty="0">
            <a:solidFill>
              <a:schemeClr val="tx1"/>
            </a:solidFill>
            <a:latin typeface="+mj-lt"/>
            <a:ea typeface="+mn-ea"/>
            <a:cs typeface="+mn-cs"/>
          </a:endParaRPr>
        </a:p>
      </dgm:t>
    </dgm:pt>
    <dgm:pt modelId="{F0928472-A10A-45C2-9406-968DA3641DC6}" type="parTrans" cxnId="{B2BC1138-BDC6-4837-B8D7-68D791B883DB}">
      <dgm:prSet/>
      <dgm:spPr/>
      <dgm:t>
        <a:bodyPr/>
        <a:lstStyle/>
        <a:p>
          <a:pPr algn="ctr"/>
          <a:endParaRPr lang="hr-HR"/>
        </a:p>
      </dgm:t>
    </dgm:pt>
    <dgm:pt modelId="{357DD3C9-1391-415E-AC33-A4F7F2A54E44}" type="sibTrans" cxnId="{B2BC1138-BDC6-4837-B8D7-68D791B883DB}">
      <dgm:prSet/>
      <dgm:spPr>
        <a:xfrm>
          <a:off x="792631" y="41531"/>
          <a:ext cx="4465932" cy="4465932"/>
        </a:xfrm>
        <a:prstGeom prst="circularArrow">
          <a:avLst>
            <a:gd name="adj1" fmla="val 4668"/>
            <a:gd name="adj2" fmla="val 272909"/>
            <a:gd name="adj3" fmla="val 13003285"/>
            <a:gd name="adj4" fmla="val 17914761"/>
            <a:gd name="adj5" fmla="val 4847"/>
          </a:avLst>
        </a:prstGeom>
        <a:solidFill>
          <a:srgbClr val="E32D9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p3d z="-152400" prstMaterial="plastic">
          <a:bevelT w="25400" h="25400"/>
          <a:bevelB w="25400" h="25400"/>
        </a:sp3d>
      </dgm:spPr>
      <dgm:t>
        <a:bodyPr/>
        <a:lstStyle/>
        <a:p>
          <a:pPr algn="ctr"/>
          <a:endParaRPr lang="hr-HR"/>
        </a:p>
      </dgm:t>
    </dgm:pt>
    <dgm:pt modelId="{37238FAF-9958-48CB-BAAB-21891F9B4F09}">
      <dgm:prSet phldrT="[Tekst]"/>
      <dgm:spPr>
        <a:xfrm>
          <a:off x="3207960" y="1731295"/>
          <a:ext cx="2842407" cy="1421203"/>
        </a:xfrm>
        <a:prstGeom prst="roundRect">
          <a:avLst/>
        </a:prstGeom>
        <a:solidFill>
          <a:srgbClr val="E32D91">
            <a:shade val="80000"/>
            <a:hueOff val="163534"/>
            <a:satOff val="274"/>
            <a:lumOff val="9377"/>
            <a:alphaOff val="0"/>
          </a:srgbClr>
        </a:solidFill>
        <a:ln>
          <a:noFill/>
        </a:ln>
        <a:effectLst>
          <a:reflection blurRad="12700" stA="26000" endPos="32000" dist="12700" dir="5400000" sy="-100000" rotWithShape="0"/>
        </a:effectLst>
        <a:sp3d prstMaterial="plastic">
          <a:bevelT w="50800" h="50800"/>
          <a:bevelB w="50800" h="50800"/>
        </a:sp3d>
      </dgm:spPr>
      <dgm:t>
        <a:bodyPr/>
        <a:lstStyle/>
        <a:p>
          <a:pPr algn="ctr"/>
          <a:r>
            <a:rPr lang="hr-HR" b="1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Centar za socijalnu skrb </a:t>
          </a:r>
          <a:r>
            <a:rPr lang="hr-HR" b="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(obvezni partner)</a:t>
          </a:r>
          <a:r>
            <a:rPr lang="hr-HR" b="0" dirty="0" smtClean="0">
              <a:solidFill>
                <a:sysClr val="window" lastClr="FFFFFF"/>
              </a:solidFill>
              <a:latin typeface="Corbel" panose="020B0503020204020204"/>
              <a:ea typeface="+mn-ea"/>
              <a:cs typeface="+mn-cs"/>
            </a:rPr>
            <a:t> </a:t>
          </a:r>
          <a:r>
            <a:rPr lang="hr-HR" b="1" dirty="0" smtClean="0">
              <a:solidFill>
                <a:srgbClr val="002060"/>
              </a:solidFill>
              <a:latin typeface="Corbel" panose="020B0503020204020204"/>
              <a:ea typeface="+mn-ea"/>
              <a:cs typeface="+mn-cs"/>
            </a:rPr>
            <a:t>– </a:t>
          </a:r>
          <a:r>
            <a:rPr lang="hr-HR" b="0" dirty="0" smtClean="0">
              <a:solidFill>
                <a:schemeClr val="bg1"/>
              </a:solidFill>
              <a:latin typeface="Corbel" panose="020B0503020204020204"/>
              <a:ea typeface="+mn-ea"/>
              <a:cs typeface="+mn-cs"/>
            </a:rPr>
            <a:t>pruža pomoć u identifikaciji krajnjih korisnika</a:t>
          </a:r>
          <a:endParaRPr lang="hr-HR" b="0" dirty="0">
            <a:solidFill>
              <a:schemeClr val="bg1"/>
            </a:solidFill>
            <a:latin typeface="Corbel" panose="020B0503020204020204"/>
            <a:ea typeface="+mn-ea"/>
            <a:cs typeface="+mn-cs"/>
          </a:endParaRPr>
        </a:p>
      </dgm:t>
    </dgm:pt>
    <dgm:pt modelId="{570EC2A9-E0C1-4C39-9BA9-86B475BBD00F}" type="sibTrans" cxnId="{4721DA23-472A-4585-AFC0-AC7E2212EA6B}">
      <dgm:prSet/>
      <dgm:spPr/>
      <dgm:t>
        <a:bodyPr/>
        <a:lstStyle/>
        <a:p>
          <a:pPr algn="ctr"/>
          <a:endParaRPr lang="hr-HR"/>
        </a:p>
      </dgm:t>
    </dgm:pt>
    <dgm:pt modelId="{1EBA4303-516A-485B-A5DD-1AB27A9024B4}" type="parTrans" cxnId="{4721DA23-472A-4585-AFC0-AC7E2212EA6B}">
      <dgm:prSet/>
      <dgm:spPr/>
      <dgm:t>
        <a:bodyPr/>
        <a:lstStyle/>
        <a:p>
          <a:pPr algn="ctr"/>
          <a:endParaRPr lang="hr-HR"/>
        </a:p>
      </dgm:t>
    </dgm:pt>
    <dgm:pt modelId="{35D0C999-C0F6-4D60-8FC6-8288D7A5637E}" type="pres">
      <dgm:prSet presAssocID="{5944EA50-984B-4FE8-B1E9-17739D517E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4FA94F1-8EF1-4EA3-A477-D31B2CF86756}" type="pres">
      <dgm:prSet presAssocID="{5944EA50-984B-4FE8-B1E9-17739D517E65}" presName="cycle" presStyleCnt="0"/>
      <dgm:spPr/>
      <dgm:t>
        <a:bodyPr/>
        <a:lstStyle/>
        <a:p>
          <a:endParaRPr lang="hr-HR"/>
        </a:p>
      </dgm:t>
    </dgm:pt>
    <dgm:pt modelId="{11B3F455-01EE-476E-A06F-8EFA6F27DFCF}" type="pres">
      <dgm:prSet presAssocID="{AB25F615-A308-4C56-8328-3079084DABEF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02732CD-7C09-4B9D-B4A0-DEDFBA0DCAF4}" type="pres">
      <dgm:prSet presAssocID="{357DD3C9-1391-415E-AC33-A4F7F2A54E44}" presName="sibTransFirstNode" presStyleLbl="bgShp" presStyleIdx="0" presStyleCnt="1"/>
      <dgm:spPr/>
      <dgm:t>
        <a:bodyPr/>
        <a:lstStyle/>
        <a:p>
          <a:endParaRPr lang="hr-HR"/>
        </a:p>
      </dgm:t>
    </dgm:pt>
    <dgm:pt modelId="{400C93BB-AADD-4AE0-8FB3-33991B806C0B}" type="pres">
      <dgm:prSet presAssocID="{37238FAF-9958-48CB-BAAB-21891F9B4F09}" presName="nodeFollowingNodes" presStyleLbl="node1" presStyleIdx="1" presStyleCnt="4" custRadScaleRad="103489" custRadScaleInc="-357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F55EED8-10CF-4732-AA5A-0D93B0891C89}" type="pres">
      <dgm:prSet presAssocID="{8417FE89-40D5-4711-BF10-E6782467BDF5}" presName="nodeFollowingNodes" presStyleLbl="node1" presStyleIdx="2" presStyleCnt="4" custRadScaleRad="94112" custRadScaleInc="3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5212247-6131-43B7-8387-B578062D186E}" type="pres">
      <dgm:prSet presAssocID="{D50F520D-845D-4B50-AA68-269E5C198C16}" presName="nodeFollowingNodes" presStyleLbl="node1" presStyleIdx="3" presStyleCnt="4" custRadScaleRad="90031" custRadScaleInc="42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721DA23-472A-4585-AFC0-AC7E2212EA6B}" srcId="{5944EA50-984B-4FE8-B1E9-17739D517E65}" destId="{37238FAF-9958-48CB-BAAB-21891F9B4F09}" srcOrd="1" destOrd="0" parTransId="{1EBA4303-516A-485B-A5DD-1AB27A9024B4}" sibTransId="{570EC2A9-E0C1-4C39-9BA9-86B475BBD00F}"/>
    <dgm:cxn modelId="{448558E1-9E01-4D07-91A4-E96714EC6430}" srcId="{5944EA50-984B-4FE8-B1E9-17739D517E65}" destId="{8417FE89-40D5-4711-BF10-E6782467BDF5}" srcOrd="2" destOrd="0" parTransId="{77C2EBBB-14DA-491C-AADE-B07BFA9F118C}" sibTransId="{6A5E8DF8-9EBD-4583-ADDD-3BA03942985A}"/>
    <dgm:cxn modelId="{A0AD01E6-ED00-4F6C-A092-20D9F90ABABC}" type="presOf" srcId="{37238FAF-9958-48CB-BAAB-21891F9B4F09}" destId="{400C93BB-AADD-4AE0-8FB3-33991B806C0B}" srcOrd="0" destOrd="0" presId="urn:microsoft.com/office/officeart/2005/8/layout/cycle3"/>
    <dgm:cxn modelId="{28C51F5C-2067-4974-B00D-94A9AD61BC76}" type="presOf" srcId="{D50F520D-845D-4B50-AA68-269E5C198C16}" destId="{B5212247-6131-43B7-8387-B578062D186E}" srcOrd="0" destOrd="0" presId="urn:microsoft.com/office/officeart/2005/8/layout/cycle3"/>
    <dgm:cxn modelId="{20D713B3-4AFC-47CC-8BBE-F583A17D7F25}" type="presOf" srcId="{5944EA50-984B-4FE8-B1E9-17739D517E65}" destId="{35D0C999-C0F6-4D60-8FC6-8288D7A5637E}" srcOrd="0" destOrd="0" presId="urn:microsoft.com/office/officeart/2005/8/layout/cycle3"/>
    <dgm:cxn modelId="{C96951B5-1773-455B-832E-04ED246C6E08}" type="presOf" srcId="{AB25F615-A308-4C56-8328-3079084DABEF}" destId="{11B3F455-01EE-476E-A06F-8EFA6F27DFCF}" srcOrd="0" destOrd="0" presId="urn:microsoft.com/office/officeart/2005/8/layout/cycle3"/>
    <dgm:cxn modelId="{7FAA381F-9B6C-4912-9A82-0B443F88B28C}" type="presOf" srcId="{8417FE89-40D5-4711-BF10-E6782467BDF5}" destId="{FF55EED8-10CF-4732-AA5A-0D93B0891C89}" srcOrd="0" destOrd="0" presId="urn:microsoft.com/office/officeart/2005/8/layout/cycle3"/>
    <dgm:cxn modelId="{344C0476-D433-4868-B502-3709D7B84DFE}" type="presOf" srcId="{357DD3C9-1391-415E-AC33-A4F7F2A54E44}" destId="{002732CD-7C09-4B9D-B4A0-DEDFBA0DCAF4}" srcOrd="0" destOrd="0" presId="urn:microsoft.com/office/officeart/2005/8/layout/cycle3"/>
    <dgm:cxn modelId="{B2BC1138-BDC6-4837-B8D7-68D791B883DB}" srcId="{5944EA50-984B-4FE8-B1E9-17739D517E65}" destId="{AB25F615-A308-4C56-8328-3079084DABEF}" srcOrd="0" destOrd="0" parTransId="{F0928472-A10A-45C2-9406-968DA3641DC6}" sibTransId="{357DD3C9-1391-415E-AC33-A4F7F2A54E44}"/>
    <dgm:cxn modelId="{E63191B0-C905-4F02-B1EC-8B7CCE1CD39D}" srcId="{5944EA50-984B-4FE8-B1E9-17739D517E65}" destId="{D50F520D-845D-4B50-AA68-269E5C198C16}" srcOrd="3" destOrd="0" parTransId="{E7A30A93-1B74-4DC1-A25C-6B211A801BCF}" sibTransId="{7EC073AB-2516-47FB-8A7C-00035F3B8EE4}"/>
    <dgm:cxn modelId="{7DD4059C-99E1-4537-8DFE-5A47C09F352F}" type="presParOf" srcId="{35D0C999-C0F6-4D60-8FC6-8288D7A5637E}" destId="{94FA94F1-8EF1-4EA3-A477-D31B2CF86756}" srcOrd="0" destOrd="0" presId="urn:microsoft.com/office/officeart/2005/8/layout/cycle3"/>
    <dgm:cxn modelId="{4F2FDE67-3585-4AF1-B14A-D6FFB0140010}" type="presParOf" srcId="{94FA94F1-8EF1-4EA3-A477-D31B2CF86756}" destId="{11B3F455-01EE-476E-A06F-8EFA6F27DFCF}" srcOrd="0" destOrd="0" presId="urn:microsoft.com/office/officeart/2005/8/layout/cycle3"/>
    <dgm:cxn modelId="{EF44BAC0-2CA8-445F-930D-9B48E45AA48A}" type="presParOf" srcId="{94FA94F1-8EF1-4EA3-A477-D31B2CF86756}" destId="{002732CD-7C09-4B9D-B4A0-DEDFBA0DCAF4}" srcOrd="1" destOrd="0" presId="urn:microsoft.com/office/officeart/2005/8/layout/cycle3"/>
    <dgm:cxn modelId="{5A2A4621-F798-4610-8266-5A848ED2A76C}" type="presParOf" srcId="{94FA94F1-8EF1-4EA3-A477-D31B2CF86756}" destId="{400C93BB-AADD-4AE0-8FB3-33991B806C0B}" srcOrd="2" destOrd="0" presId="urn:microsoft.com/office/officeart/2005/8/layout/cycle3"/>
    <dgm:cxn modelId="{8D332ACC-A546-4077-81F7-07A36C0E699D}" type="presParOf" srcId="{94FA94F1-8EF1-4EA3-A477-D31B2CF86756}" destId="{FF55EED8-10CF-4732-AA5A-0D93B0891C89}" srcOrd="3" destOrd="0" presId="urn:microsoft.com/office/officeart/2005/8/layout/cycle3"/>
    <dgm:cxn modelId="{D766A1A0-F4DE-4B72-86D1-20938E8F9C66}" type="presParOf" srcId="{94FA94F1-8EF1-4EA3-A477-D31B2CF86756}" destId="{B5212247-6131-43B7-8387-B578062D186E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3D5042-D669-4345-B4A1-EA80995EA0B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A737B82-66CF-4AB8-AF89-A834BB7CB49E}">
      <dgm:prSet/>
      <dgm:spPr>
        <a:solidFill>
          <a:srgbClr val="FF6699"/>
        </a:solidFill>
      </dgm:spPr>
      <dgm:t>
        <a:bodyPr/>
        <a:lstStyle/>
        <a:p>
          <a:r>
            <a:rPr lang="hr-HR" dirty="0" smtClean="0">
              <a:solidFill>
                <a:schemeClr val="tx1"/>
              </a:solidFill>
            </a:rPr>
            <a:t>- svaka zaposlena žena pruža potporu i podršku za najmanje </a:t>
          </a:r>
          <a:r>
            <a:rPr lang="hr-H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ŠEST</a:t>
          </a:r>
          <a:r>
            <a:rPr lang="hr-HR" dirty="0" smtClean="0">
              <a:solidFill>
                <a:schemeClr val="tx1"/>
              </a:solidFill>
            </a:rPr>
            <a:t> krajnjih korisnika </a:t>
          </a:r>
          <a:endParaRPr lang="hr-HR" dirty="0">
            <a:solidFill>
              <a:schemeClr val="tx1"/>
            </a:solidFill>
          </a:endParaRPr>
        </a:p>
      </dgm:t>
    </dgm:pt>
    <dgm:pt modelId="{0D8A8F09-8861-40C4-961F-F3755D052401}" type="parTrans" cxnId="{1D5C4063-F5D9-46D0-8270-24FC0781650E}">
      <dgm:prSet/>
      <dgm:spPr/>
      <dgm:t>
        <a:bodyPr/>
        <a:lstStyle/>
        <a:p>
          <a:endParaRPr lang="hr-HR"/>
        </a:p>
      </dgm:t>
    </dgm:pt>
    <dgm:pt modelId="{17EF6858-3DC8-44BB-8F6D-E52F8242C3E1}" type="sibTrans" cxnId="{1D5C4063-F5D9-46D0-8270-24FC0781650E}">
      <dgm:prSet/>
      <dgm:spPr/>
      <dgm:t>
        <a:bodyPr/>
        <a:lstStyle/>
        <a:p>
          <a:endParaRPr lang="hr-HR"/>
        </a:p>
      </dgm:t>
    </dgm:pt>
    <dgm:pt modelId="{8027A287-5B1A-4215-8BEF-6EEA8A5CBD8E}" type="pres">
      <dgm:prSet presAssocID="{3D3D5042-D669-4345-B4A1-EA80995EA0B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8B480E87-BCF3-45D6-94D4-72CBF1DDE343}" type="pres">
      <dgm:prSet presAssocID="{5A737B82-66CF-4AB8-AF89-A834BB7CB49E}" presName="linNode" presStyleCnt="0"/>
      <dgm:spPr/>
    </dgm:pt>
    <dgm:pt modelId="{E50B68A7-818F-4E95-975F-F77DC6465107}" type="pres">
      <dgm:prSet presAssocID="{5A737B82-66CF-4AB8-AF89-A834BB7CB49E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DCCE1F5-F8A5-4930-A450-E7DF0B2FA81D}" type="pres">
      <dgm:prSet presAssocID="{5A737B82-66CF-4AB8-AF89-A834BB7CB49E}" presName="childShp" presStyleLbl="bgAccFollowNode1" presStyleIdx="0" presStyleCnt="1" custScaleY="6309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r-HR"/>
        </a:p>
      </dgm:t>
    </dgm:pt>
  </dgm:ptLst>
  <dgm:cxnLst>
    <dgm:cxn modelId="{1D5C4063-F5D9-46D0-8270-24FC0781650E}" srcId="{3D3D5042-D669-4345-B4A1-EA80995EA0B8}" destId="{5A737B82-66CF-4AB8-AF89-A834BB7CB49E}" srcOrd="0" destOrd="0" parTransId="{0D8A8F09-8861-40C4-961F-F3755D052401}" sibTransId="{17EF6858-3DC8-44BB-8F6D-E52F8242C3E1}"/>
    <dgm:cxn modelId="{BF21F81C-30A3-427C-9CE1-94AF5A31E438}" type="presOf" srcId="{5A737B82-66CF-4AB8-AF89-A834BB7CB49E}" destId="{E50B68A7-818F-4E95-975F-F77DC6465107}" srcOrd="0" destOrd="0" presId="urn:microsoft.com/office/officeart/2005/8/layout/vList6"/>
    <dgm:cxn modelId="{3A205E60-D210-43D6-9EE9-FAED92A4EA87}" type="presOf" srcId="{3D3D5042-D669-4345-B4A1-EA80995EA0B8}" destId="{8027A287-5B1A-4215-8BEF-6EEA8A5CBD8E}" srcOrd="0" destOrd="0" presId="urn:microsoft.com/office/officeart/2005/8/layout/vList6"/>
    <dgm:cxn modelId="{D8760E58-70B5-48B2-A5A1-030F0E9DE3E9}" type="presParOf" srcId="{8027A287-5B1A-4215-8BEF-6EEA8A5CBD8E}" destId="{8B480E87-BCF3-45D6-94D4-72CBF1DDE343}" srcOrd="0" destOrd="0" presId="urn:microsoft.com/office/officeart/2005/8/layout/vList6"/>
    <dgm:cxn modelId="{F620B125-4F76-4DFE-B925-106126071572}" type="presParOf" srcId="{8B480E87-BCF3-45D6-94D4-72CBF1DDE343}" destId="{E50B68A7-818F-4E95-975F-F77DC6465107}" srcOrd="0" destOrd="0" presId="urn:microsoft.com/office/officeart/2005/8/layout/vList6"/>
    <dgm:cxn modelId="{6D814CD7-4D84-48EA-A746-8AE7CC05AEEE}" type="presParOf" srcId="{8B480E87-BCF3-45D6-94D4-72CBF1DDE343}" destId="{EDCCE1F5-F8A5-4930-A450-E7DF0B2FA81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732CD-7C09-4B9D-B4A0-DEDFBA0DCAF4}">
      <dsp:nvSpPr>
        <dsp:cNvPr id="0" name=""/>
        <dsp:cNvSpPr/>
      </dsp:nvSpPr>
      <dsp:spPr>
        <a:xfrm>
          <a:off x="2571578" y="-159611"/>
          <a:ext cx="5608926" cy="5608926"/>
        </a:xfrm>
        <a:prstGeom prst="circularArrow">
          <a:avLst>
            <a:gd name="adj1" fmla="val 4668"/>
            <a:gd name="adj2" fmla="val 272909"/>
            <a:gd name="adj3" fmla="val 13003285"/>
            <a:gd name="adj4" fmla="val 17914761"/>
            <a:gd name="adj5" fmla="val 4847"/>
          </a:avLst>
        </a:prstGeom>
        <a:solidFill>
          <a:srgbClr val="E32D9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B3F455-01EE-476E-A06F-8EFA6F27DFCF}">
      <dsp:nvSpPr>
        <dsp:cNvPr id="0" name=""/>
        <dsp:cNvSpPr/>
      </dsp:nvSpPr>
      <dsp:spPr>
        <a:xfrm>
          <a:off x="3496526" y="132"/>
          <a:ext cx="3759029" cy="1879514"/>
        </a:xfrm>
        <a:prstGeom prst="roundRect">
          <a:avLst/>
        </a:prstGeom>
        <a:solidFill>
          <a:srgbClr val="FF6699"/>
        </a:solidFill>
        <a:ln>
          <a:noFill/>
        </a:ln>
        <a:effectLst>
          <a:reflection blurRad="12700" stA="26000" endPos="32000" dist="12700" dir="5400000" sy="-100000" rotWithShape="0"/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NOSITELJ PROJEKTA – JLRS i neprofitne organizacije</a:t>
          </a:r>
          <a:endParaRPr lang="hr-HR" sz="2400" kern="1200" dirty="0">
            <a:solidFill>
              <a:schemeClr val="tx1"/>
            </a:solidFill>
            <a:latin typeface="+mj-lt"/>
            <a:ea typeface="+mn-ea"/>
            <a:cs typeface="+mn-cs"/>
          </a:endParaRPr>
        </a:p>
      </dsp:txBody>
      <dsp:txXfrm>
        <a:off x="3588276" y="91882"/>
        <a:ext cx="3575529" cy="1696014"/>
      </dsp:txXfrm>
    </dsp:sp>
    <dsp:sp modelId="{400C93BB-AADD-4AE0-8FB3-33991B806C0B}">
      <dsp:nvSpPr>
        <dsp:cNvPr id="0" name=""/>
        <dsp:cNvSpPr/>
      </dsp:nvSpPr>
      <dsp:spPr>
        <a:xfrm>
          <a:off x="5578665" y="1920428"/>
          <a:ext cx="3759029" cy="1879514"/>
        </a:xfrm>
        <a:prstGeom prst="roundRect">
          <a:avLst/>
        </a:prstGeom>
        <a:solidFill>
          <a:srgbClr val="E32D91">
            <a:shade val="80000"/>
            <a:hueOff val="163534"/>
            <a:satOff val="274"/>
            <a:lumOff val="9377"/>
            <a:alphaOff val="0"/>
          </a:srgbClr>
        </a:solidFill>
        <a:ln>
          <a:noFill/>
        </a:ln>
        <a:effectLst>
          <a:reflection blurRad="12700" stA="26000" endPos="32000" dist="12700" dir="5400000" sy="-100000" rotWithShape="0"/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Centar za socijalnu skrb </a:t>
          </a:r>
          <a:r>
            <a:rPr lang="hr-HR" sz="2400" b="0" kern="12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(obvezni partner)</a:t>
          </a:r>
          <a:r>
            <a:rPr lang="hr-HR" sz="2400" b="0" kern="1200" dirty="0" smtClean="0">
              <a:solidFill>
                <a:sysClr val="window" lastClr="FFFFFF"/>
              </a:solidFill>
              <a:latin typeface="Corbel" panose="020B0503020204020204"/>
              <a:ea typeface="+mn-ea"/>
              <a:cs typeface="+mn-cs"/>
            </a:rPr>
            <a:t> </a:t>
          </a:r>
          <a:r>
            <a:rPr lang="hr-HR" sz="2400" b="1" kern="1200" dirty="0" smtClean="0">
              <a:solidFill>
                <a:srgbClr val="002060"/>
              </a:solidFill>
              <a:latin typeface="Corbel" panose="020B0503020204020204"/>
              <a:ea typeface="+mn-ea"/>
              <a:cs typeface="+mn-cs"/>
            </a:rPr>
            <a:t>– </a:t>
          </a:r>
          <a:r>
            <a:rPr lang="hr-HR" sz="2400" b="0" kern="1200" dirty="0" smtClean="0">
              <a:solidFill>
                <a:schemeClr val="bg1"/>
              </a:solidFill>
              <a:latin typeface="Corbel" panose="020B0503020204020204"/>
              <a:ea typeface="+mn-ea"/>
              <a:cs typeface="+mn-cs"/>
            </a:rPr>
            <a:t>pruža pomoć u identifikaciji krajnjih korisnika</a:t>
          </a:r>
          <a:endParaRPr lang="hr-HR" sz="2400" b="0" kern="1200" dirty="0">
            <a:solidFill>
              <a:schemeClr val="bg1"/>
            </a:solidFill>
            <a:latin typeface="Corbel" panose="020B0503020204020204"/>
            <a:ea typeface="+mn-ea"/>
            <a:cs typeface="+mn-cs"/>
          </a:endParaRPr>
        </a:p>
      </dsp:txBody>
      <dsp:txXfrm>
        <a:off x="5670415" y="2012178"/>
        <a:ext cx="3575529" cy="1696014"/>
      </dsp:txXfrm>
    </dsp:sp>
    <dsp:sp modelId="{FF55EED8-10CF-4732-AA5A-0D93B0891C89}">
      <dsp:nvSpPr>
        <dsp:cNvPr id="0" name=""/>
        <dsp:cNvSpPr/>
      </dsp:nvSpPr>
      <dsp:spPr>
        <a:xfrm>
          <a:off x="3495669" y="3909503"/>
          <a:ext cx="3759029" cy="1879514"/>
        </a:xfrm>
        <a:prstGeom prst="roundRect">
          <a:avLst/>
        </a:prstGeom>
        <a:solidFill>
          <a:srgbClr val="E32D91">
            <a:shade val="80000"/>
            <a:hueOff val="327068"/>
            <a:satOff val="548"/>
            <a:lumOff val="18754"/>
            <a:alphaOff val="0"/>
          </a:srgbClr>
        </a:solidFill>
        <a:ln>
          <a:noFill/>
        </a:ln>
        <a:effectLst>
          <a:reflection blurRad="12700" stA="26000" endPos="32000" dist="12700" dir="5400000" sy="-100000" rotWithShape="0"/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Ostali partneri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400" b="1" kern="1200" dirty="0">
            <a:solidFill>
              <a:schemeClr val="tx1"/>
            </a:solidFill>
            <a:latin typeface="+mj-lt"/>
            <a:ea typeface="+mn-ea"/>
            <a:cs typeface="+mn-cs"/>
          </a:endParaRPr>
        </a:p>
      </dsp:txBody>
      <dsp:txXfrm>
        <a:off x="3587419" y="4001253"/>
        <a:ext cx="3575529" cy="1696014"/>
      </dsp:txXfrm>
    </dsp:sp>
    <dsp:sp modelId="{B5212247-6131-43B7-8387-B578062D186E}">
      <dsp:nvSpPr>
        <dsp:cNvPr id="0" name=""/>
        <dsp:cNvSpPr/>
      </dsp:nvSpPr>
      <dsp:spPr>
        <a:xfrm>
          <a:off x="1685847" y="1918455"/>
          <a:ext cx="3759029" cy="1879514"/>
        </a:xfrm>
        <a:prstGeom prst="roundRect">
          <a:avLst/>
        </a:prstGeom>
        <a:solidFill>
          <a:srgbClr val="E32D91">
            <a:shade val="80000"/>
            <a:hueOff val="490602"/>
            <a:satOff val="822"/>
            <a:lumOff val="28131"/>
            <a:alphaOff val="0"/>
          </a:srgbClr>
        </a:solidFill>
        <a:ln>
          <a:noFill/>
        </a:ln>
        <a:effectLst>
          <a:reflection blurRad="12700" stA="26000" endPos="32000" dist="12700" dir="5400000" sy="-100000" rotWithShape="0"/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HZZ</a:t>
          </a:r>
          <a:r>
            <a:rPr lang="hr-HR" sz="2400" b="0" kern="12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(obvezni partner) – </a:t>
          </a:r>
          <a:r>
            <a:rPr lang="hr-HR" sz="2400" b="0" kern="1200" dirty="0" smtClean="0">
              <a:solidFill>
                <a:schemeClr val="bg1"/>
              </a:solidFill>
              <a:latin typeface="+mj-lt"/>
              <a:ea typeface="+mn-ea"/>
              <a:cs typeface="+mn-cs"/>
            </a:rPr>
            <a:t>pruža pomoć korisniku u identifikaciji žena koje će se zaposliti</a:t>
          </a:r>
          <a:endParaRPr lang="hr-HR" sz="2400" b="0" kern="1200" dirty="0">
            <a:solidFill>
              <a:schemeClr val="bg1"/>
            </a:solidFill>
            <a:latin typeface="+mj-lt"/>
            <a:ea typeface="+mn-ea"/>
            <a:cs typeface="+mn-cs"/>
          </a:endParaRPr>
        </a:p>
      </dsp:txBody>
      <dsp:txXfrm>
        <a:off x="1777597" y="2010205"/>
        <a:ext cx="3575529" cy="16960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CE1F5-F8A5-4930-A450-E7DF0B2FA81D}">
      <dsp:nvSpPr>
        <dsp:cNvPr id="0" name=""/>
        <dsp:cNvSpPr/>
      </dsp:nvSpPr>
      <dsp:spPr>
        <a:xfrm>
          <a:off x="2746501" y="785061"/>
          <a:ext cx="4119753" cy="2684376"/>
        </a:xfrm>
        <a:prstGeom prst="rightArrow">
          <a:avLst>
            <a:gd name="adj1" fmla="val 75000"/>
            <a:gd name="adj2" fmla="val 5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B68A7-818F-4E95-975F-F77DC6465107}">
      <dsp:nvSpPr>
        <dsp:cNvPr id="0" name=""/>
        <dsp:cNvSpPr/>
      </dsp:nvSpPr>
      <dsp:spPr>
        <a:xfrm>
          <a:off x="0" y="0"/>
          <a:ext cx="2746502" cy="4254500"/>
        </a:xfrm>
        <a:prstGeom prst="roundRect">
          <a:avLst/>
        </a:prstGeom>
        <a:solidFill>
          <a:srgbClr val="FF66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 smtClean="0">
              <a:solidFill>
                <a:schemeClr val="tx1"/>
              </a:solidFill>
            </a:rPr>
            <a:t>- svaka zaposlena žena pruža potporu i podršku za najmanje </a:t>
          </a:r>
          <a:r>
            <a:rPr lang="hr-HR" sz="31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ŠEST</a:t>
          </a:r>
          <a:r>
            <a:rPr lang="hr-HR" sz="3100" kern="1200" dirty="0" smtClean="0">
              <a:solidFill>
                <a:schemeClr val="tx1"/>
              </a:solidFill>
            </a:rPr>
            <a:t> krajnjih korisnika </a:t>
          </a:r>
          <a:endParaRPr lang="hr-HR" sz="3100" kern="1200" dirty="0">
            <a:solidFill>
              <a:schemeClr val="tx1"/>
            </a:solidFill>
          </a:endParaRPr>
        </a:p>
      </dsp:txBody>
      <dsp:txXfrm>
        <a:off x="134073" y="134073"/>
        <a:ext cx="2478356" cy="3986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0FD7365-AF18-49A2-9FC4-4FEF3A3542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0" y="2466"/>
            <a:ext cx="12220209" cy="68701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2F157B-7A86-41A0-BADA-988E42CF0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781" y="2094606"/>
            <a:ext cx="9223233" cy="1655763"/>
          </a:xfrm>
        </p:spPr>
        <p:txBody>
          <a:bodyPr anchor="b">
            <a:normAutofit/>
          </a:bodyPr>
          <a:lstStyle>
            <a:lvl1pPr algn="l">
              <a:defRPr sz="4400">
                <a:latin typeface="VladaRHSerif Reg" panose="02000000000000000000" pitchFamily="50" charset="0"/>
                <a:ea typeface="VladaRHSerif Reg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5044745-8160-44A4-9312-1B587AEC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0779" y="3842443"/>
            <a:ext cx="9223233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9754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2B56A2-EB75-4DBA-8BEB-247C83296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AB798D8-0CF4-4A77-92A7-A2795020B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B4B012-ECB7-42D4-8782-94E354FDD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EF8-01D1-4BED-BED4-3AC29A2FCAD7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B1D8C1-5ECC-43A3-AB77-44B910285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CFE682-9450-480A-AAD7-34D29B76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756-7505-49E2-8AA0-6D175DF0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49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CEEAD37-6B0D-4DF5-9DFB-B065B83080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3CBB6F-A94E-47F8-8A59-312D4D906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D2A8A1-12A3-4190-9402-9E2DAC62B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EF8-01D1-4BED-BED4-3AC29A2FCAD7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6DADD2-7FD4-4EFF-AE6B-A09D57BD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9B24B3-70E2-41CA-8C37-41AEC4357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756-7505-49E2-8AA0-6D175DF0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43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EA4B2A8-1146-4AE5-847D-DEF3C22E4D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110"/>
            <a:ext cx="12220208" cy="68701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ACB283-4F1F-4293-B00A-82916A6E0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779" y="582702"/>
            <a:ext cx="9623002" cy="581422"/>
          </a:xfrm>
        </p:spPr>
        <p:txBody>
          <a:bodyPr>
            <a:noAutofit/>
          </a:bodyPr>
          <a:lstStyle>
            <a:lvl1pPr algn="l">
              <a:defRPr sz="3200">
                <a:latin typeface="VladaRHSerif Reg" panose="02000000000000000000" pitchFamily="50" charset="0"/>
                <a:ea typeface="VladaRHSerif Reg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EA21B6-6EC0-420E-9C6A-8DD5CAA6E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777" y="1479583"/>
            <a:ext cx="9623003" cy="4254946"/>
          </a:xfrm>
        </p:spPr>
        <p:txBody>
          <a:bodyPr/>
          <a:lstStyle>
            <a:lvl1pPr>
              <a:defRPr sz="2400">
                <a:latin typeface="TyponineSans Reg" panose="02000000000000000000" pitchFamily="50" charset="0"/>
                <a:ea typeface="TyponineSans Reg" panose="02000000000000000000" pitchFamily="50" charset="0"/>
              </a:defRPr>
            </a:lvl1pPr>
            <a:lvl2pPr>
              <a:defRPr sz="2000">
                <a:latin typeface="TyponineSans Reg" panose="02000000000000000000" pitchFamily="50" charset="0"/>
                <a:ea typeface="TyponineSans Reg" panose="02000000000000000000" pitchFamily="50" charset="0"/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0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2F85EC5-AB3E-4F8F-BEE6-86EEB5616C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110"/>
            <a:ext cx="12220208" cy="68701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B893C5-7190-43A8-8ADA-B21BB64CB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779" y="1218078"/>
            <a:ext cx="9876673" cy="2852737"/>
          </a:xfrm>
        </p:spPr>
        <p:txBody>
          <a:bodyPr anchor="b">
            <a:normAutofit/>
          </a:bodyPr>
          <a:lstStyle>
            <a:lvl1pPr>
              <a:defRPr sz="3800">
                <a:latin typeface="VladaRHSerif Reg" panose="02000000000000000000" pitchFamily="50" charset="0"/>
                <a:ea typeface="VladaRHSerif Reg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7698E83-C35B-48F4-9B6E-43535D6C0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0779" y="4097803"/>
            <a:ext cx="987667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844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E767D35-2C00-4E90-B084-4AD203E136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110"/>
            <a:ext cx="12220208" cy="687011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125115-E12C-48F7-A52A-EFFF6E05A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0777" y="1479582"/>
            <a:ext cx="4829627" cy="4254947"/>
          </a:xfrm>
        </p:spPr>
        <p:txBody>
          <a:bodyPr/>
          <a:lstStyle>
            <a:lvl1pPr>
              <a:defRPr sz="2400">
                <a:latin typeface="TyponineSans Reg" panose="02000000000000000000" pitchFamily="50" charset="0"/>
                <a:ea typeface="TyponineSans Reg" panose="02000000000000000000" pitchFamily="50" charset="0"/>
              </a:defRPr>
            </a:lvl1pPr>
            <a:lvl2pPr>
              <a:defRPr sz="2000">
                <a:latin typeface="TyponineSans Reg" panose="02000000000000000000" pitchFamily="50" charset="0"/>
                <a:ea typeface="TyponineSans Reg" panose="02000000000000000000" pitchFamily="50" charset="0"/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6C04CE8-4579-4E77-97B7-81DD60AB4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9" y="1479582"/>
            <a:ext cx="4953001" cy="4254947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1pPr>
            <a:lvl2pPr>
              <a:defRPr sz="2000">
                <a:solidFill>
                  <a:schemeClr val="tx1"/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76C35598-123F-4F57-8C54-563951A04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778" y="613588"/>
            <a:ext cx="9883021" cy="519651"/>
          </a:xfrm>
        </p:spPr>
        <p:txBody>
          <a:bodyPr>
            <a:noAutofit/>
          </a:bodyPr>
          <a:lstStyle>
            <a:lvl1pPr>
              <a:defRPr sz="3200">
                <a:latin typeface="VladaRHSerif Reg" panose="02000000000000000000" pitchFamily="50" charset="0"/>
                <a:ea typeface="VladaRHSerif Reg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42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6F7E7B-7011-4DEE-966C-04A6DAA8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13EF0E-0C1D-45C3-8492-8A0D2BCB5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B4C83E0-73D1-4904-A569-0C75E35A3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2CF60A8-45A5-437B-943B-5F0B4EACE3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B4CAE2-FB9F-484A-A765-5F9F64427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00208B2-1D46-4893-B794-447A4A340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EF8-01D1-4BED-BED4-3AC29A2FCAD7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63DCAC5-5122-42F4-B416-24201C7BA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9B96A47-5634-4BDE-9CCD-E2C5769A0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756-7505-49E2-8AA0-6D175DF0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393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9A3C81-13EB-4319-B0BA-321D56957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B24B370-4B7A-42BD-A2C4-9B8E16CD2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EF8-01D1-4BED-BED4-3AC29A2FCAD7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E7E5730-5F77-444A-872F-EA856F5AC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33FECCF-1013-4439-BCF4-94856D1CD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756-7505-49E2-8AA0-6D175DF0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3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5E199EE-5B02-4CFE-BFB2-B382059E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EF8-01D1-4BED-BED4-3AC29A2FCAD7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BE4F8D8-525B-4F07-9C03-2D6F0D641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B396BFD-8831-4F14-A8A0-B9A3E59D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756-7505-49E2-8AA0-6D175DF0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87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4A7CB5-94D6-4AC8-9A84-BFE125437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F19FD3-84FF-4832-AA1E-9A1578626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5B7F50-0C8A-4BAC-92EE-71FDEC62A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B867134-8C7F-4292-8FFD-13D1215B5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EF8-01D1-4BED-BED4-3AC29A2FCAD7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CF422C-3606-4D69-8366-5D8B69E5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848643-0E6E-4C04-9841-2B5183FE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756-7505-49E2-8AA0-6D175DF0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00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BCB857-2D59-471E-8420-453FC0E8D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4D8BA7C-1337-4D73-B3FC-D7B6BA2BA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E66530-1896-4803-8AFD-4B2228D2B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790C591-B90D-48D5-9EAD-2988E3E46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EF8-01D1-4BED-BED4-3AC29A2FCAD7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66FF0E6-E378-4FC0-BA48-1A7EAC60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A40AE39-7029-472D-8003-6AB5EB635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756-7505-49E2-8AA0-6D175DF0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67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D72CBC5-3C2F-431C-ABED-CB3C6D5D3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0CA4C2-3C70-4E3B-A500-14D6FFCCB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49CFDA-5E75-4ECE-B6F1-DDFEBF56F2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CCEF8-01D1-4BED-BED4-3AC29A2FCAD7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AFC287-BAF2-42F9-B0D6-366D103AF1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5BB306-2345-4017-B988-E70B12F52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BF756-7505-49E2-8AA0-6D175DF0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17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sf.hr/" TargetMode="External"/><Relationship Id="rId5" Type="http://schemas.openxmlformats.org/officeDocument/2006/relationships/hyperlink" Target="http://www.strukturnifondovi.hr/" TargetMode="Externa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350" y="4685676"/>
            <a:ext cx="3458069" cy="187812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042" y="5696300"/>
            <a:ext cx="726308" cy="61162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201" y="2114345"/>
            <a:ext cx="2506578" cy="187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1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751545"/>
              </p:ext>
            </p:extLst>
          </p:nvPr>
        </p:nvGraphicFramePr>
        <p:xfrm>
          <a:off x="448945" y="1056107"/>
          <a:ext cx="6866255" cy="425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2080" y="5349240"/>
            <a:ext cx="3344091" cy="1508760"/>
          </a:xfrm>
          <a:prstGeom prst="rect">
            <a:avLst/>
          </a:prstGeom>
        </p:spPr>
      </p:pic>
      <p:sp>
        <p:nvSpPr>
          <p:cNvPr id="7" name="Zaobljeni pravokutnik 6"/>
          <p:cNvSpPr/>
          <p:nvPr/>
        </p:nvSpPr>
        <p:spPr>
          <a:xfrm>
            <a:off x="7315200" y="447777"/>
            <a:ext cx="4648200" cy="5471160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- primjer </a:t>
            </a:r>
            <a:r>
              <a:rPr lang="hr-HR" dirty="0">
                <a:solidFill>
                  <a:schemeClr val="tx1"/>
                </a:solidFill>
              </a:rPr>
              <a:t>AKTIVNOSTI koje će zaposlena žena obavljati:</a:t>
            </a:r>
          </a:p>
          <a:p>
            <a:pPr algn="ctr"/>
            <a:endParaRPr lang="hr-HR" dirty="0">
              <a:solidFill>
                <a:schemeClr val="tx1"/>
              </a:solidFill>
            </a:endParaRPr>
          </a:p>
          <a:p>
            <a:pPr algn="ctr"/>
            <a:r>
              <a:rPr lang="hr-HR" dirty="0">
                <a:solidFill>
                  <a:schemeClr val="tx1"/>
                </a:solidFill>
              </a:rPr>
              <a:t>- pomoć u dostavi namirnica</a:t>
            </a:r>
          </a:p>
          <a:p>
            <a:pPr marL="285750" indent="-285750" algn="ctr">
              <a:buFontTx/>
              <a:buChar char="-"/>
            </a:pPr>
            <a:r>
              <a:rPr lang="hr-HR" dirty="0" smtClean="0">
                <a:solidFill>
                  <a:schemeClr val="tx1"/>
                </a:solidFill>
              </a:rPr>
              <a:t>pomoć </a:t>
            </a:r>
            <a:r>
              <a:rPr lang="hr-HR" dirty="0">
                <a:solidFill>
                  <a:schemeClr val="tx1"/>
                </a:solidFill>
              </a:rPr>
              <a:t>u pripremi obroka </a:t>
            </a:r>
            <a:endParaRPr lang="hr-HR" dirty="0" smtClean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hr-HR" dirty="0" smtClean="0">
                <a:solidFill>
                  <a:schemeClr val="tx1"/>
                </a:solidFill>
              </a:rPr>
              <a:t>pomoć </a:t>
            </a:r>
            <a:r>
              <a:rPr lang="hr-HR" dirty="0">
                <a:solidFill>
                  <a:schemeClr val="tx1"/>
                </a:solidFill>
              </a:rPr>
              <a:t>u održavanju čistoće stambenog </a:t>
            </a:r>
            <a:r>
              <a:rPr lang="hr-HR" dirty="0" smtClean="0">
                <a:solidFill>
                  <a:schemeClr val="tx1"/>
                </a:solidFill>
              </a:rPr>
              <a:t>prostora</a:t>
            </a:r>
            <a:endParaRPr lang="hr-HR" dirty="0">
              <a:solidFill>
                <a:schemeClr val="tx1"/>
              </a:solidFill>
            </a:endParaRPr>
          </a:p>
          <a:p>
            <a:pPr algn="ctr"/>
            <a:r>
              <a:rPr lang="hr-HR" dirty="0" smtClean="0">
                <a:solidFill>
                  <a:schemeClr val="tx1"/>
                </a:solidFill>
              </a:rPr>
              <a:t>- briga </a:t>
            </a:r>
            <a:r>
              <a:rPr lang="hr-HR" dirty="0">
                <a:solidFill>
                  <a:schemeClr val="tx1"/>
                </a:solidFill>
              </a:rPr>
              <a:t>o higijeni</a:t>
            </a:r>
          </a:p>
          <a:p>
            <a:pPr algn="ctr"/>
            <a:r>
              <a:rPr lang="hr-HR" dirty="0">
                <a:solidFill>
                  <a:schemeClr val="tx1"/>
                </a:solidFill>
              </a:rPr>
              <a:t>- pomoć u socijalnoj integraciji</a:t>
            </a:r>
          </a:p>
          <a:p>
            <a:pPr marL="285750" indent="-285750" algn="ctr">
              <a:buFontTx/>
              <a:buChar char="-"/>
            </a:pPr>
            <a:r>
              <a:rPr lang="hr-HR" dirty="0" smtClean="0">
                <a:solidFill>
                  <a:schemeClr val="tx1"/>
                </a:solidFill>
              </a:rPr>
              <a:t>pomoć </a:t>
            </a:r>
            <a:r>
              <a:rPr lang="hr-HR" dirty="0">
                <a:solidFill>
                  <a:schemeClr val="tx1"/>
                </a:solidFill>
              </a:rPr>
              <a:t>u posredovanju u ostvarivanju raznih prava </a:t>
            </a:r>
            <a:endParaRPr lang="hr-HR" dirty="0" smtClean="0">
              <a:solidFill>
                <a:schemeClr val="tx1"/>
              </a:solidFill>
            </a:endParaRPr>
          </a:p>
          <a:p>
            <a:pPr algn="ctr"/>
            <a:r>
              <a:rPr lang="hr-HR" dirty="0" smtClean="0">
                <a:solidFill>
                  <a:schemeClr val="tx1"/>
                </a:solidFill>
              </a:rPr>
              <a:t>- </a:t>
            </a:r>
            <a:r>
              <a:rPr lang="hr-HR" dirty="0">
                <a:solidFill>
                  <a:schemeClr val="tx1"/>
                </a:solidFill>
              </a:rPr>
              <a:t>pružanje podrške </a:t>
            </a:r>
            <a:r>
              <a:rPr lang="hr-HR" dirty="0" smtClean="0">
                <a:solidFill>
                  <a:schemeClr val="tx1"/>
                </a:solidFill>
              </a:rPr>
              <a:t>kroz </a:t>
            </a:r>
            <a:r>
              <a:rPr lang="hr-HR" dirty="0">
                <a:solidFill>
                  <a:schemeClr val="tx1"/>
                </a:solidFill>
              </a:rPr>
              <a:t>razgovore i druženje te uključivanje u društvo, pratnju i pomoć u raznim društvenim aktivnostima</a:t>
            </a:r>
          </a:p>
          <a:p>
            <a:pPr algn="ctr"/>
            <a:r>
              <a:rPr lang="hr-HR" dirty="0">
                <a:solidFill>
                  <a:schemeClr val="tx1"/>
                </a:solidFill>
              </a:rPr>
              <a:t>- i</a:t>
            </a:r>
            <a:r>
              <a:rPr lang="hr-HR" dirty="0" smtClean="0">
                <a:solidFill>
                  <a:schemeClr val="tx1"/>
                </a:solidFill>
              </a:rPr>
              <a:t> sl.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98" y="6097014"/>
            <a:ext cx="726308" cy="61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9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413" y="47731"/>
            <a:ext cx="1728609" cy="1290695"/>
          </a:xfrm>
          <a:prstGeom prst="rect">
            <a:avLst/>
          </a:prstGeom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80" y="3444240"/>
            <a:ext cx="4395298" cy="263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jeni pravokutnik 3"/>
          <p:cNvSpPr/>
          <p:nvPr/>
        </p:nvSpPr>
        <p:spPr>
          <a:xfrm>
            <a:off x="1325880" y="335280"/>
            <a:ext cx="4175760" cy="715598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3200" dirty="0" smtClean="0">
                <a:solidFill>
                  <a:schemeClr val="tx1"/>
                </a:solidFill>
                <a:latin typeface="+mj-lt"/>
              </a:rPr>
              <a:t>Ciljane skupine</a:t>
            </a:r>
            <a:endParaRPr lang="hr-HR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1325880" y="1222157"/>
            <a:ext cx="4175760" cy="193548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tx1"/>
                </a:solidFill>
              </a:rPr>
              <a:t>najviše završeno srednjoškolsko </a:t>
            </a:r>
            <a:r>
              <a:rPr lang="hr-HR" sz="2000" dirty="0" smtClean="0">
                <a:solidFill>
                  <a:schemeClr val="tx1"/>
                </a:solidFill>
              </a:rPr>
              <a:t>obrazovanje</a:t>
            </a:r>
            <a:endParaRPr lang="hr-HR" sz="20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tx1"/>
                </a:solidFill>
              </a:rPr>
              <a:t>prijava u evidenciji nezaposlenih </a:t>
            </a:r>
            <a:r>
              <a:rPr lang="hr-HR" sz="2000" dirty="0" smtClean="0">
                <a:solidFill>
                  <a:schemeClr val="tx1"/>
                </a:solidFill>
              </a:rPr>
              <a:t>HZZ-a</a:t>
            </a:r>
            <a:endParaRPr lang="hr-HR" sz="2000" dirty="0">
              <a:solidFill>
                <a:schemeClr val="tx1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020" y="6106417"/>
            <a:ext cx="726308" cy="6116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640" y="5088120"/>
            <a:ext cx="3284055" cy="178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avokutnik 6"/>
          <p:cNvSpPr/>
          <p:nvPr/>
        </p:nvSpPr>
        <p:spPr>
          <a:xfrm>
            <a:off x="5956337" y="1244676"/>
            <a:ext cx="5135880" cy="426720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PREPORUKE pri izboru kandidatkinja </a:t>
            </a:r>
          </a:p>
          <a:p>
            <a:r>
              <a:rPr lang="hr-H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ranjive skupine npr.:</a:t>
            </a:r>
            <a:endParaRPr lang="hr-H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tx1"/>
                </a:solidFill>
              </a:rPr>
              <a:t>žene </a:t>
            </a:r>
            <a:r>
              <a:rPr lang="hr-HR" sz="2000" dirty="0" smtClean="0">
                <a:solidFill>
                  <a:schemeClr val="tx1"/>
                </a:solidFill>
              </a:rPr>
              <a:t>od </a:t>
            </a:r>
            <a:r>
              <a:rPr lang="hr-HR" sz="2000" dirty="0">
                <a:solidFill>
                  <a:schemeClr val="tx1"/>
                </a:solidFill>
              </a:rPr>
              <a:t>50 </a:t>
            </a:r>
            <a:r>
              <a:rPr lang="hr-HR" sz="2000" dirty="0" smtClean="0">
                <a:solidFill>
                  <a:schemeClr val="tx1"/>
                </a:solidFill>
              </a:rPr>
              <a:t>godina naviše</a:t>
            </a:r>
            <a:endParaRPr lang="hr-HR" sz="20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tx1"/>
                </a:solidFill>
              </a:rPr>
              <a:t>žene s invaliditetom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tx1"/>
                </a:solidFill>
              </a:rPr>
              <a:t>žrtve trgovanja ljudima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tx1"/>
                </a:solidFill>
              </a:rPr>
              <a:t>žrtve obiteljskog nasilja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chemeClr val="tx1"/>
                </a:solidFill>
              </a:rPr>
              <a:t>azilantice</a:t>
            </a:r>
            <a:endParaRPr lang="hr-HR" sz="20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tx1"/>
                </a:solidFill>
              </a:rPr>
              <a:t>mlade žene izašle iz sustava skrbi i udomiteljskih </a:t>
            </a:r>
            <a:r>
              <a:rPr lang="hr-HR" sz="2000" dirty="0" smtClean="0">
                <a:solidFill>
                  <a:schemeClr val="tx1"/>
                </a:solidFill>
              </a:rPr>
              <a:t>obitelji, odgojnih zavoda i sl.</a:t>
            </a:r>
            <a:endParaRPr lang="hr-HR" sz="20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tx1"/>
                </a:solidFill>
              </a:rPr>
              <a:t>liječene </a:t>
            </a:r>
            <a:r>
              <a:rPr lang="hr-HR" sz="2000" dirty="0" err="1" smtClean="0">
                <a:solidFill>
                  <a:schemeClr val="tx1"/>
                </a:solidFill>
              </a:rPr>
              <a:t>ovisnice</a:t>
            </a:r>
            <a:endParaRPr lang="hr-HR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tx1"/>
                </a:solidFill>
              </a:rPr>
              <a:t>povratnice s odsluženja zatvorske kazne unazad 6 </a:t>
            </a:r>
            <a:r>
              <a:rPr lang="hr-HR" sz="2000" dirty="0" smtClean="0">
                <a:solidFill>
                  <a:schemeClr val="tx1"/>
                </a:solidFill>
              </a:rPr>
              <a:t>mjeseci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tx1"/>
                </a:solidFill>
              </a:rPr>
              <a:t>pripadnice romske nacionalne manjine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tx1"/>
                </a:solidFill>
              </a:rPr>
              <a:t>b</a:t>
            </a:r>
            <a:r>
              <a:rPr lang="hr-HR" sz="2000" dirty="0" smtClean="0">
                <a:solidFill>
                  <a:schemeClr val="tx1"/>
                </a:solidFill>
              </a:rPr>
              <a:t>eskućnice i sl.</a:t>
            </a:r>
          </a:p>
        </p:txBody>
      </p:sp>
    </p:spTree>
    <p:extLst>
      <p:ext uri="{BB962C8B-B14F-4D97-AF65-F5344CB8AC3E}">
        <p14:creationId xmlns:p14="http://schemas.microsoft.com/office/powerpoint/2010/main" val="249328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383" y="5425440"/>
            <a:ext cx="3238178" cy="143256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07717" y="582702"/>
            <a:ext cx="9623002" cy="581422"/>
          </a:xfrm>
        </p:spPr>
        <p:txBody>
          <a:bodyPr/>
          <a:lstStyle/>
          <a:p>
            <a:r>
              <a:rPr lang="hr-HR" b="1" dirty="0" smtClean="0">
                <a:solidFill>
                  <a:srgbClr val="DB5282"/>
                </a:solidFill>
                <a:latin typeface="Calibri"/>
                <a:cs typeface="Calibri"/>
              </a:rPr>
              <a:t/>
            </a:r>
            <a:br>
              <a:rPr lang="hr-HR" b="1" dirty="0" smtClean="0">
                <a:solidFill>
                  <a:srgbClr val="DB5282"/>
                </a:solidFill>
                <a:latin typeface="Calibri"/>
                <a:cs typeface="Calibri"/>
              </a:rPr>
            </a:br>
            <a:r>
              <a:rPr lang="hr-HR" b="1" dirty="0">
                <a:solidFill>
                  <a:srgbClr val="DB5282"/>
                </a:solidFill>
                <a:latin typeface="Calibri"/>
                <a:cs typeface="Calibri"/>
              </a:rPr>
              <a:t/>
            </a:r>
            <a:br>
              <a:rPr lang="hr-HR" b="1" dirty="0">
                <a:solidFill>
                  <a:srgbClr val="DB5282"/>
                </a:solidFill>
                <a:latin typeface="Calibri"/>
                <a:cs typeface="Calibri"/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54653" y="1460063"/>
            <a:ext cx="9976066" cy="4487810"/>
          </a:xfrm>
        </p:spPr>
        <p:txBody>
          <a:bodyPr>
            <a:noAutofit/>
          </a:bodyPr>
          <a:lstStyle/>
          <a:p>
            <a:pPr marL="0" indent="-285750">
              <a:lnSpc>
                <a:spcPct val="100000"/>
              </a:lnSpc>
              <a:spcBef>
                <a:spcPts val="0"/>
              </a:spcBef>
              <a:buClr>
                <a:srgbClr val="DB5282"/>
              </a:buClr>
            </a:pPr>
            <a:r>
              <a:rPr lang="hr-HR" sz="1800" dirty="0">
                <a:latin typeface="+mn-lt"/>
              </a:rPr>
              <a:t>povećanje znanja i vještina potrebnih na tržištu rada kroz </a:t>
            </a:r>
            <a:r>
              <a:rPr lang="hr-HR" sz="1800" dirty="0" smtClean="0">
                <a:latin typeface="+mn-lt"/>
              </a:rPr>
              <a:t>dodatno obrazovanje/osposobljavanje </a:t>
            </a:r>
            <a:r>
              <a:rPr lang="hr-HR" sz="1800" dirty="0">
                <a:latin typeface="+mn-lt"/>
              </a:rPr>
              <a:t>u cilju povećanja njihove </a:t>
            </a:r>
            <a:r>
              <a:rPr lang="hr-HR" sz="1800" dirty="0" err="1" smtClean="0">
                <a:latin typeface="+mn-lt"/>
              </a:rPr>
              <a:t>zapošljivosti</a:t>
            </a:r>
            <a:r>
              <a:rPr lang="hr-HR" sz="1800" dirty="0" smtClean="0">
                <a:latin typeface="+mn-lt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DB5282"/>
              </a:buClr>
              <a:buNone/>
            </a:pPr>
            <a:endParaRPr lang="hr-HR" sz="1800" dirty="0" smtClean="0">
              <a:latin typeface="+mn-lt"/>
            </a:endParaRPr>
          </a:p>
          <a:p>
            <a:pPr marL="0" indent="-285750">
              <a:lnSpc>
                <a:spcPct val="100000"/>
              </a:lnSpc>
              <a:spcBef>
                <a:spcPts val="0"/>
              </a:spcBef>
              <a:buClr>
                <a:srgbClr val="DB5282"/>
              </a:buClr>
            </a:pPr>
            <a:r>
              <a:rPr lang="hr-HR" sz="1800" dirty="0">
                <a:latin typeface="+mn-lt"/>
              </a:rPr>
              <a:t>u različite programe </a:t>
            </a:r>
            <a:r>
              <a:rPr lang="hr-HR" sz="1800" dirty="0" smtClean="0">
                <a:latin typeface="+mn-lt"/>
              </a:rPr>
              <a:t>obrazovanja mogu se uključiti </a:t>
            </a:r>
            <a:r>
              <a:rPr lang="hr-HR" sz="1800" dirty="0">
                <a:latin typeface="+mn-lt"/>
              </a:rPr>
              <a:t>sve ili samo neke od pripadnica ciljane </a:t>
            </a:r>
            <a:r>
              <a:rPr lang="hr-HR" sz="1800" dirty="0" smtClean="0">
                <a:latin typeface="+mn-lt"/>
              </a:rPr>
              <a:t>skupine</a:t>
            </a:r>
            <a:br>
              <a:rPr lang="hr-HR" sz="1800" dirty="0" smtClean="0">
                <a:latin typeface="+mn-lt"/>
              </a:rPr>
            </a:br>
            <a:endParaRPr lang="hr-HR" sz="1800" dirty="0" smtClean="0">
              <a:latin typeface="+mn-lt"/>
            </a:endParaRPr>
          </a:p>
          <a:p>
            <a:pPr marL="0" indent="-285750">
              <a:lnSpc>
                <a:spcPct val="100000"/>
              </a:lnSpc>
              <a:spcBef>
                <a:spcPts val="0"/>
              </a:spcBef>
              <a:buClr>
                <a:srgbClr val="DB5282"/>
              </a:buClr>
            </a:pPr>
            <a:r>
              <a:rPr lang="hr-HR" sz="1800" dirty="0" smtClean="0">
                <a:latin typeface="+mn-lt"/>
              </a:rPr>
              <a:t>obrazovnu instituciju/program bira svaki Korisnik zasebno, a</a:t>
            </a:r>
            <a:r>
              <a:rPr lang="vi-VN" sz="1800" dirty="0" smtClean="0">
                <a:latin typeface="+mn-lt"/>
              </a:rPr>
              <a:t> </a:t>
            </a:r>
            <a:r>
              <a:rPr lang="hr-HR" sz="1800" dirty="0" smtClean="0">
                <a:latin typeface="+mn-lt"/>
              </a:rPr>
              <a:t>i</a:t>
            </a:r>
            <a:r>
              <a:rPr lang="vi-VN" sz="1800" dirty="0" smtClean="0">
                <a:latin typeface="+mn-lt"/>
              </a:rPr>
              <a:t>zbor </a:t>
            </a:r>
            <a:r>
              <a:rPr lang="hr-HR" sz="1800" dirty="0" err="1" smtClean="0">
                <a:latin typeface="+mn-lt"/>
              </a:rPr>
              <a:t>ov</a:t>
            </a:r>
            <a:r>
              <a:rPr lang="vi-VN" sz="1800" dirty="0" smtClean="0">
                <a:latin typeface="+mn-lt"/>
              </a:rPr>
              <a:t>isi</a:t>
            </a:r>
            <a:r>
              <a:rPr lang="hr-HR" sz="1800" dirty="0" smtClean="0">
                <a:latin typeface="+mn-lt"/>
              </a:rPr>
              <a:t> </a:t>
            </a:r>
            <a:r>
              <a:rPr lang="vi-VN" sz="1800" dirty="0" smtClean="0">
                <a:latin typeface="+mn-lt"/>
              </a:rPr>
              <a:t>o lokaciji provođenja aktivnosti</a:t>
            </a:r>
            <a:r>
              <a:rPr lang="hr-HR" sz="1800" dirty="0" smtClean="0">
                <a:latin typeface="+mn-lt"/>
              </a:rPr>
              <a:t>, sukladno potrebama na tržištu rada lokalnih zajednica te iskazanim interesima žena, njihovim mogućnostima i sposobnostima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1800" dirty="0" smtClean="0">
              <a:solidFill>
                <a:srgbClr val="D63C78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dirty="0" smtClean="0">
                <a:solidFill>
                  <a:srgbClr val="D63C78"/>
                </a:solidFill>
                <a:latin typeface="+mn-lt"/>
              </a:rPr>
              <a:t>Završetkom </a:t>
            </a:r>
            <a:r>
              <a:rPr lang="hr-HR" sz="1800" dirty="0" smtClean="0">
                <a:solidFill>
                  <a:srgbClr val="D63C78"/>
                </a:solidFill>
                <a:latin typeface="+mn-lt"/>
              </a:rPr>
              <a:t>obrazovanja i osposobljavanja, žene uključene u projekt moraju steći </a:t>
            </a:r>
            <a:r>
              <a:rPr lang="hr-HR" sz="1800" b="1" dirty="0" smtClean="0">
                <a:solidFill>
                  <a:srgbClr val="D63C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javnu ispravu o obrazovanju/osposobljenosti</a:t>
            </a:r>
            <a:r>
              <a:rPr lang="hr-HR" sz="1800" b="1" dirty="0" smtClean="0">
                <a:solidFill>
                  <a:srgbClr val="D63C78"/>
                </a:solidFill>
                <a:latin typeface="+mn-lt"/>
              </a:rPr>
              <a:t> </a:t>
            </a:r>
            <a:r>
              <a:rPr lang="hr-HR" sz="1800" dirty="0" smtClean="0">
                <a:solidFill>
                  <a:srgbClr val="D63C78"/>
                </a:solidFill>
                <a:latin typeface="+mn-lt"/>
              </a:rPr>
              <a:t>(</a:t>
            </a:r>
            <a:r>
              <a:rPr lang="hr-HR" sz="1800" dirty="0">
                <a:solidFill>
                  <a:srgbClr val="D63C78"/>
                </a:solidFill>
              </a:rPr>
              <a:t>programi verificirani od strane nadležnih tijela, kojima se stječe javna </a:t>
            </a:r>
            <a:r>
              <a:rPr lang="hr-HR" sz="1800" dirty="0" smtClean="0">
                <a:solidFill>
                  <a:srgbClr val="D63C78"/>
                </a:solidFill>
              </a:rPr>
              <a:t>isprava)</a:t>
            </a:r>
            <a:endParaRPr lang="hr-HR" sz="18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1800" dirty="0" smtClean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dirty="0" smtClean="0">
                <a:latin typeface="+mn-lt"/>
              </a:rPr>
              <a:t>Ako </a:t>
            </a:r>
            <a:r>
              <a:rPr lang="hr-HR" sz="1800" dirty="0">
                <a:latin typeface="+mn-lt"/>
              </a:rPr>
              <a:t>će prijavitelj </a:t>
            </a:r>
            <a:r>
              <a:rPr lang="hr-HR" sz="1800" dirty="0" smtClean="0">
                <a:latin typeface="+mn-lt"/>
              </a:rPr>
              <a:t>provoditi ove aktivnosti, </a:t>
            </a:r>
            <a:r>
              <a:rPr lang="hr-HR" sz="1800" dirty="0">
                <a:latin typeface="+mn-lt"/>
              </a:rPr>
              <a:t>tada obavezno treba odabrati pokazatelj UP.02.1.1.13-01 broj pripadnica ciljane skupine uključenih u obrazovne </a:t>
            </a:r>
            <a:r>
              <a:rPr lang="hr-HR" sz="1800" dirty="0" smtClean="0">
                <a:latin typeface="+mn-lt"/>
              </a:rPr>
              <a:t>aktivnosti, inače se </a:t>
            </a:r>
            <a:r>
              <a:rPr lang="hr-HR" sz="1800" dirty="0">
                <a:latin typeface="+mn-lt"/>
              </a:rPr>
              <a:t>projekt </a:t>
            </a:r>
            <a:r>
              <a:rPr lang="hr-HR" sz="1800" dirty="0" smtClean="0">
                <a:latin typeface="+mn-lt"/>
              </a:rPr>
              <a:t>neće </a:t>
            </a:r>
            <a:r>
              <a:rPr lang="hr-HR" sz="1800" dirty="0">
                <a:latin typeface="+mn-lt"/>
              </a:rPr>
              <a:t>smatrati prihvatljivim za financiranje.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13" y="169368"/>
            <a:ext cx="1728609" cy="129069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020" y="6106417"/>
            <a:ext cx="726308" cy="611628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1214651" y="402565"/>
            <a:ext cx="8925636" cy="941696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dirty="0">
                <a:solidFill>
                  <a:schemeClr val="tx1"/>
                </a:solidFill>
                <a:latin typeface="+mj-lt"/>
              </a:rPr>
              <a:t>Obrazovanje i osposobljavanje žena iz ciljane skupine koje će pružati potporu i podršku starijim osobama i osobama u nepovoljnom položaju </a:t>
            </a:r>
          </a:p>
        </p:txBody>
      </p:sp>
    </p:spTree>
    <p:extLst>
      <p:ext uri="{BB962C8B-B14F-4D97-AF65-F5344CB8AC3E}">
        <p14:creationId xmlns:p14="http://schemas.microsoft.com/office/powerpoint/2010/main" val="284245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13" y="169368"/>
            <a:ext cx="1728609" cy="1290695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99802" y="972708"/>
            <a:ext cx="10004256" cy="2211688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rgbClr val="DB5282"/>
              </a:buClr>
            </a:pPr>
            <a:r>
              <a:rPr lang="hr-HR" sz="1800" dirty="0" smtClean="0">
                <a:latin typeface="+mn-lt"/>
              </a:rPr>
              <a:t>aktivnosti </a:t>
            </a:r>
            <a:r>
              <a:rPr lang="hr-HR" sz="1800" dirty="0">
                <a:latin typeface="+mn-lt"/>
              </a:rPr>
              <a:t>planiranja, organiziranja, praćenja, kontrole i upravljanja ljudskim, materijalnim, financijskim i vremenskim resursima u svrhu provedbe projektnih aktivnosti kako bi se ostvarili rezultati i ciljevi projekta, 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rgbClr val="DB5282"/>
              </a:buClr>
            </a:pPr>
            <a:r>
              <a:rPr lang="hr-HR" sz="1800" dirty="0">
                <a:latin typeface="+mn-lt"/>
              </a:rPr>
              <a:t>izvještavanje o provedbi projektnih aktivnosti i pokazateljima, 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rgbClr val="DB5282"/>
              </a:buClr>
            </a:pPr>
            <a:r>
              <a:rPr lang="hr-HR" sz="1800" dirty="0">
                <a:latin typeface="+mn-lt"/>
              </a:rPr>
              <a:t>financijsko izvještavanje sukladno obvezama definiranima u Ugovoru o dodjeli bespovratnih </a:t>
            </a:r>
            <a:r>
              <a:rPr lang="hr-HR" sz="1800" dirty="0" smtClean="0">
                <a:latin typeface="+mn-lt"/>
              </a:rPr>
              <a:t>sredstava</a:t>
            </a:r>
            <a:endParaRPr lang="hr-HR" sz="1800" dirty="0">
              <a:latin typeface="+mn-lt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383" y="5425440"/>
            <a:ext cx="3238178" cy="143256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07717" y="582702"/>
            <a:ext cx="9623002" cy="581422"/>
          </a:xfrm>
        </p:spPr>
        <p:txBody>
          <a:bodyPr/>
          <a:lstStyle/>
          <a:p>
            <a:r>
              <a:rPr lang="hr-HR" b="1" dirty="0" smtClean="0">
                <a:solidFill>
                  <a:srgbClr val="DB5282"/>
                </a:solidFill>
                <a:latin typeface="Calibri"/>
                <a:cs typeface="Calibri"/>
              </a:rPr>
              <a:t/>
            </a:r>
            <a:br>
              <a:rPr lang="hr-HR" b="1" dirty="0" smtClean="0">
                <a:solidFill>
                  <a:srgbClr val="DB5282"/>
                </a:solidFill>
                <a:latin typeface="Calibri"/>
                <a:cs typeface="Calibri"/>
              </a:rPr>
            </a:br>
            <a:r>
              <a:rPr lang="hr-HR" b="1" dirty="0">
                <a:solidFill>
                  <a:srgbClr val="DB5282"/>
                </a:solidFill>
                <a:latin typeface="Calibri"/>
                <a:cs typeface="Calibri"/>
              </a:rPr>
              <a:t/>
            </a:r>
            <a:br>
              <a:rPr lang="hr-HR" b="1" dirty="0">
                <a:solidFill>
                  <a:srgbClr val="DB5282"/>
                </a:solidFill>
                <a:latin typeface="Calibri"/>
                <a:cs typeface="Calibri"/>
              </a:rPr>
            </a:b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020" y="6106417"/>
            <a:ext cx="726308" cy="611628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1014030" y="353179"/>
            <a:ext cx="8038531" cy="645348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dirty="0">
                <a:solidFill>
                  <a:schemeClr val="tx1"/>
                </a:solidFill>
                <a:latin typeface="+mj-lt"/>
              </a:rPr>
              <a:t>Upravljanje projektom i administracija</a:t>
            </a:r>
          </a:p>
        </p:txBody>
      </p:sp>
      <p:sp>
        <p:nvSpPr>
          <p:cNvPr id="8" name="Pravokutnik 7"/>
          <p:cNvSpPr/>
          <p:nvPr/>
        </p:nvSpPr>
        <p:spPr>
          <a:xfrm>
            <a:off x="1014029" y="2931153"/>
            <a:ext cx="8038531" cy="645348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dirty="0">
                <a:solidFill>
                  <a:schemeClr val="tx1"/>
                </a:solidFill>
                <a:latin typeface="+mj-lt"/>
              </a:rPr>
              <a:t>Promidžba i vidljivost</a:t>
            </a:r>
          </a:p>
        </p:txBody>
      </p:sp>
      <p:sp>
        <p:nvSpPr>
          <p:cNvPr id="9" name="Rezervirano mjesto sadržaja 2"/>
          <p:cNvSpPr txBox="1">
            <a:spLocks/>
          </p:cNvSpPr>
          <p:nvPr/>
        </p:nvSpPr>
        <p:spPr>
          <a:xfrm>
            <a:off x="884343" y="3619956"/>
            <a:ext cx="10306374" cy="21036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rgbClr val="DB5282"/>
              </a:buClr>
            </a:pPr>
            <a:r>
              <a:rPr lang="vi-VN" sz="1800" dirty="0">
                <a:latin typeface="+mn-lt"/>
              </a:rPr>
              <a:t>izrada promotivnih materijala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rgbClr val="DB5282"/>
              </a:buClr>
            </a:pPr>
            <a:r>
              <a:rPr lang="vi-VN" sz="1800" dirty="0">
                <a:latin typeface="+mn-lt"/>
              </a:rPr>
              <a:t>organizacija uvodne i završne konferencije za tisak te drugih promotivnih i informativnih događanja (info pult, javna rasprava, okrugli stol i dr.),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rgbClr val="DB5282"/>
              </a:buClr>
            </a:pPr>
            <a:r>
              <a:rPr lang="vi-VN" sz="1800" dirty="0">
                <a:latin typeface="+mn-lt"/>
              </a:rPr>
              <a:t>izrada internetske stranice projekta i/ili stranice na društvenim mrežama i sl</a:t>
            </a:r>
            <a:r>
              <a:rPr lang="vi-VN" sz="1800" dirty="0" smtClean="0">
                <a:latin typeface="+mn-lt"/>
              </a:rPr>
              <a:t>.</a:t>
            </a:r>
            <a:endParaRPr lang="hr-HR" sz="1800" dirty="0" smtClean="0"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rgbClr val="DB5282"/>
              </a:buClr>
            </a:pPr>
            <a:r>
              <a:rPr lang="hr-HR" sz="1800" dirty="0">
                <a:latin typeface="+mn-lt"/>
              </a:rPr>
              <a:t>t</a:t>
            </a:r>
            <a:r>
              <a:rPr lang="hr-HR" sz="1800" dirty="0" smtClean="0">
                <a:latin typeface="+mn-lt"/>
              </a:rPr>
              <a:t>roškovi</a:t>
            </a: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r-H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 </a:t>
            </a:r>
            <a:r>
              <a:rPr lang="hr-H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smiju iznositi </a:t>
            </a:r>
            <a:r>
              <a:rPr lang="hr-H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više </a:t>
            </a:r>
            <a:r>
              <a:rPr lang="hr-H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od 3% svih ugovorenih prihvatljivih </a:t>
            </a:r>
            <a:r>
              <a:rPr lang="hr-HR" sz="1800" dirty="0">
                <a:latin typeface="+mn-lt"/>
              </a:rPr>
              <a:t>troškova projekta</a:t>
            </a:r>
            <a:endParaRPr lang="hr-HR" sz="1800" dirty="0" smtClean="0"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rgbClr val="DB5282"/>
              </a:buClr>
            </a:pPr>
            <a:endParaRPr lang="hr-HR" sz="500" dirty="0"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rgbClr val="DB5282"/>
              </a:buClr>
            </a:pPr>
            <a:r>
              <a:rPr lang="vi-VN" sz="1800" b="1" dirty="0">
                <a:solidFill>
                  <a:srgbClr val="D63C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AKTIVNOSTI KOJE NE DOPRINOSE OSTVARIVANJU CILJEVA OVOG POZIVA NISU PRIHVATLJIVE ZA FINANCIRANJE</a:t>
            </a:r>
          </a:p>
          <a:p>
            <a:pPr marL="285750" indent="-285750">
              <a:lnSpc>
                <a:spcPct val="80000"/>
              </a:lnSpc>
              <a:buClr>
                <a:srgbClr val="DB5282"/>
              </a:buClr>
            </a:pPr>
            <a:endParaRPr lang="vi-VN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591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13" y="169368"/>
            <a:ext cx="1728609" cy="129069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383" y="5425440"/>
            <a:ext cx="3238178" cy="143256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07717" y="582702"/>
            <a:ext cx="9623002" cy="581422"/>
          </a:xfrm>
        </p:spPr>
        <p:txBody>
          <a:bodyPr/>
          <a:lstStyle/>
          <a:p>
            <a:r>
              <a:rPr lang="hr-HR" b="1" dirty="0" smtClean="0">
                <a:solidFill>
                  <a:srgbClr val="DB5282"/>
                </a:solidFill>
                <a:latin typeface="Calibri"/>
                <a:cs typeface="Calibri"/>
              </a:rPr>
              <a:t/>
            </a:r>
            <a:br>
              <a:rPr lang="hr-HR" b="1" dirty="0" smtClean="0">
                <a:solidFill>
                  <a:srgbClr val="DB5282"/>
                </a:solidFill>
                <a:latin typeface="Calibri"/>
                <a:cs typeface="Calibri"/>
              </a:rPr>
            </a:br>
            <a:r>
              <a:rPr lang="hr-HR" b="1" dirty="0">
                <a:solidFill>
                  <a:srgbClr val="DB5282"/>
                </a:solidFill>
                <a:latin typeface="Calibri"/>
                <a:cs typeface="Calibri"/>
              </a:rPr>
              <a:t/>
            </a:r>
            <a:br>
              <a:rPr lang="hr-HR" b="1" dirty="0">
                <a:solidFill>
                  <a:srgbClr val="DB5282"/>
                </a:solidFill>
                <a:latin typeface="Calibri"/>
                <a:cs typeface="Calibri"/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43871" y="1084726"/>
            <a:ext cx="11146126" cy="4976808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Clr>
                <a:srgbClr val="DB5282"/>
              </a:buClr>
              <a:buNone/>
            </a:pPr>
            <a:r>
              <a:rPr lang="hr-H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IZRAVNI TROŠKOVI OSOBLJA </a:t>
            </a:r>
            <a:r>
              <a:rPr lang="hr-HR" sz="1800" dirty="0">
                <a:latin typeface="+mn-lt"/>
              </a:rPr>
              <a:t>uključuju ukupne naknade za obavljeni rad osoblja koje je </a:t>
            </a:r>
            <a:r>
              <a:rPr lang="hr-HR" sz="1800" dirty="0" smtClean="0">
                <a:latin typeface="+mn-lt"/>
              </a:rPr>
              <a:t> izravno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Clr>
                <a:srgbClr val="DB5282"/>
              </a:buClr>
              <a:buNone/>
            </a:pPr>
            <a:r>
              <a:rPr lang="hr-HR" sz="1800" dirty="0" smtClean="0">
                <a:latin typeface="+mn-lt"/>
              </a:rPr>
              <a:t>uključeno </a:t>
            </a:r>
            <a:r>
              <a:rPr lang="hr-HR" sz="1800" dirty="0">
                <a:latin typeface="+mn-lt"/>
              </a:rPr>
              <a:t>u </a:t>
            </a:r>
            <a:r>
              <a:rPr lang="hr-HR" sz="1800" dirty="0" smtClean="0">
                <a:latin typeface="+mn-lt"/>
              </a:rPr>
              <a:t>provedbu </a:t>
            </a:r>
            <a:r>
              <a:rPr lang="hr-HR" sz="1800" dirty="0">
                <a:latin typeface="+mn-lt"/>
              </a:rPr>
              <a:t>projekta i projektnih aktivnosti. </a:t>
            </a:r>
            <a:endParaRPr lang="hr-HR" sz="1800" dirty="0" smtClean="0">
              <a:latin typeface="+mn-lt"/>
            </a:endParaRP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Clr>
                <a:srgbClr val="DB5282"/>
              </a:buClr>
            </a:pPr>
            <a:r>
              <a:rPr lang="hr-HR" sz="1800" dirty="0">
                <a:latin typeface="+mn-lt"/>
              </a:rPr>
              <a:t>izračunavaju se primjenom fiksne stope od 20% ostalih izravnih troškova koji nisu troškovi osoblja te </a:t>
            </a:r>
            <a:r>
              <a:rPr lang="hr-HR" sz="1800" dirty="0" smtClean="0">
                <a:latin typeface="+mn-lt"/>
              </a:rPr>
              <a:t>operacije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Clr>
                <a:srgbClr val="DB5282"/>
              </a:buClr>
            </a:pPr>
            <a:r>
              <a:rPr lang="hr-HR" sz="1800" dirty="0" smtClean="0">
                <a:latin typeface="+mn-lt"/>
              </a:rPr>
              <a:t>„</a:t>
            </a:r>
            <a:r>
              <a:rPr lang="hr-HR" sz="1800" dirty="0">
                <a:latin typeface="+mn-lt"/>
              </a:rPr>
              <a:t>oznaka”: izravni troškovi osoblja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Clr>
                <a:srgbClr val="DB5282"/>
              </a:buClr>
            </a:pPr>
            <a:endParaRPr lang="hr-HR" sz="400" dirty="0">
              <a:latin typeface="+mn-lt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Clr>
                <a:srgbClr val="DB5282"/>
              </a:buClr>
              <a:buNone/>
            </a:pPr>
            <a:r>
              <a:rPr lang="hr-HR" sz="1800" dirty="0">
                <a:latin typeface="+mn-lt"/>
              </a:rPr>
              <a:t>Moguće korištenje </a:t>
            </a:r>
            <a:r>
              <a:rPr lang="hr-HR" sz="1800" dirty="0" smtClean="0">
                <a:latin typeface="+mn-lt"/>
              </a:rPr>
              <a:t>pojednostavljene mogućnosti financiranja:</a:t>
            </a:r>
            <a:endParaRPr lang="hr-HR" sz="1800" dirty="0">
              <a:latin typeface="+mn-lt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hr-HR" sz="1800" dirty="0"/>
              <a:t>Izračun: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hr-HR" sz="1800" b="1" dirty="0" smtClean="0">
                <a:solidFill>
                  <a:srgbClr val="D63C78"/>
                </a:solidFill>
              </a:rPr>
              <a:t>         </a:t>
            </a:r>
            <a:r>
              <a:rPr lang="hr-HR" sz="1800" b="1" dirty="0" smtClean="0">
                <a:solidFill>
                  <a:srgbClr val="D63C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hr-HR" sz="1800" dirty="0">
                <a:solidFill>
                  <a:srgbClr val="D63C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hr-HR" sz="1800" b="1" dirty="0">
                <a:solidFill>
                  <a:srgbClr val="D63C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r-HR" sz="1800" dirty="0">
                <a:solidFill>
                  <a:srgbClr val="D63C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hr-HR" sz="1800" dirty="0" smtClean="0">
                <a:solidFill>
                  <a:srgbClr val="D63C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1800" b="1" dirty="0">
                <a:solidFill>
                  <a:srgbClr val="D63C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</a:t>
            </a:r>
            <a:endParaRPr lang="hr-HR" sz="1800" dirty="0">
              <a:solidFill>
                <a:srgbClr val="D63C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hr-HR" sz="1800" dirty="0" smtClean="0"/>
              <a:t>          A </a:t>
            </a:r>
            <a:r>
              <a:rPr lang="hr-HR" sz="1800" dirty="0"/>
              <a:t>= Zbroj svih ostalih izravnih troškova koji nisu troškovi osoblja te operacije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hr-HR" sz="1800" dirty="0" smtClean="0"/>
              <a:t>          B </a:t>
            </a:r>
            <a:r>
              <a:rPr lang="hr-HR" sz="1800" dirty="0"/>
              <a:t>= Fiksna stopa (20%)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hr-HR" sz="1800" dirty="0" smtClean="0"/>
              <a:t>          C </a:t>
            </a:r>
            <a:r>
              <a:rPr lang="hr-HR" sz="1800" dirty="0"/>
              <a:t>= Izravni troškovi osoblja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Clr>
                <a:srgbClr val="DB5282"/>
              </a:buClr>
              <a:buNone/>
            </a:pPr>
            <a:endParaRPr lang="hr-HR" sz="200" dirty="0">
              <a:latin typeface="+mn-lt"/>
            </a:endParaRP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DB5282"/>
              </a:buClr>
              <a:buFont typeface="Wingdings" panose="05000000000000000000" pitchFamily="2" charset="2"/>
              <a:buChar char="Ø"/>
            </a:pPr>
            <a:r>
              <a:rPr lang="hr-HR" sz="1800" b="1" dirty="0">
                <a:solidFill>
                  <a:srgbClr val="D63C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Droid Sans Fallback"/>
                <a:cs typeface="Calibri"/>
              </a:rPr>
              <a:t>Svi projektni prijedlozi moraju imati uključenu kategoriju izravnih troškova osoblja od 20</a:t>
            </a:r>
            <a:r>
              <a:rPr lang="hr-HR" sz="1800" b="1" dirty="0" smtClean="0">
                <a:solidFill>
                  <a:srgbClr val="D63C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Droid Sans Fallback"/>
                <a:cs typeface="Calibri"/>
              </a:rPr>
              <a:t>%.</a:t>
            </a:r>
            <a:endParaRPr lang="hr-HR" sz="1800" b="1" i="1" dirty="0">
              <a:solidFill>
                <a:srgbClr val="D63C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DB5282"/>
              </a:buClr>
              <a:buFont typeface="Wingdings" panose="05000000000000000000" pitchFamily="2" charset="2"/>
              <a:buChar char="Ø"/>
            </a:pPr>
            <a:endParaRPr lang="hr-HR" sz="500" i="1" dirty="0" smtClean="0">
              <a:latin typeface="+mn-lt"/>
            </a:endParaRP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DB5282"/>
              </a:buClr>
              <a:buFont typeface="Wingdings" panose="05000000000000000000" pitchFamily="2" charset="2"/>
              <a:buChar char="Ø"/>
            </a:pPr>
            <a:r>
              <a:rPr lang="hr-HR" sz="1800" dirty="0">
                <a:latin typeface="+mn-lt"/>
              </a:rPr>
              <a:t>Naknade ili plaće koje se isplaćuju u korist sudionika </a:t>
            </a:r>
            <a:r>
              <a:rPr lang="hr-HR" sz="1800" dirty="0" smtClean="0">
                <a:latin typeface="+mn-lt"/>
              </a:rPr>
              <a:t>odnosno </a:t>
            </a:r>
            <a:r>
              <a:rPr lang="hr-HR" sz="1800" dirty="0">
                <a:latin typeface="+mn-lt"/>
              </a:rPr>
              <a:t>pripadnica </a:t>
            </a:r>
            <a:r>
              <a:rPr lang="hr-HR" sz="1800" dirty="0" smtClean="0">
                <a:latin typeface="+mn-lt"/>
              </a:rPr>
              <a:t>ciljane skupine </a:t>
            </a:r>
            <a:r>
              <a:rPr lang="hr-HR" sz="1800" b="1" dirty="0">
                <a:solidFill>
                  <a:srgbClr val="D63C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 smatraju se izravnim troškom osoblja!</a:t>
            </a:r>
          </a:p>
          <a:p>
            <a:pPr marL="0" indent="0">
              <a:lnSpc>
                <a:spcPct val="80000"/>
              </a:lnSpc>
              <a:buClr>
                <a:srgbClr val="DB5282"/>
              </a:buClr>
              <a:buNone/>
            </a:pPr>
            <a:endParaRPr lang="hr-HR" sz="2000" i="1" dirty="0">
              <a:latin typeface="+mn-lt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020" y="6106417"/>
            <a:ext cx="726308" cy="611628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543871" y="328267"/>
            <a:ext cx="6756145" cy="584775"/>
          </a:xfrm>
          <a:prstGeom prst="rect">
            <a:avLst/>
          </a:prstGeom>
          <a:solidFill>
            <a:srgbClr val="FF6699"/>
          </a:solidFill>
          <a:ln>
            <a:solidFill>
              <a:srgbClr val="80008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200" b="1" dirty="0">
                <a:ln w="10541" cmpd="sng">
                  <a:solidFill>
                    <a:srgbClr val="FF6699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Prihvatljivi izdaci – izravni troškovi</a:t>
            </a:r>
          </a:p>
        </p:txBody>
      </p:sp>
      <p:sp>
        <p:nvSpPr>
          <p:cNvPr id="9" name="Rezervirano mjesto sadržaja 2"/>
          <p:cNvSpPr txBox="1">
            <a:spLocks/>
          </p:cNvSpPr>
          <p:nvPr/>
        </p:nvSpPr>
        <p:spPr>
          <a:xfrm>
            <a:off x="999801" y="4137300"/>
            <a:ext cx="10477965" cy="21036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80000"/>
              </a:lnSpc>
              <a:buClr>
                <a:srgbClr val="DB5282"/>
              </a:buClr>
            </a:pPr>
            <a:endParaRPr lang="vi-VN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1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13" y="169368"/>
            <a:ext cx="1728609" cy="129069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383" y="5425440"/>
            <a:ext cx="3238178" cy="143256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07717" y="582702"/>
            <a:ext cx="9623002" cy="581422"/>
          </a:xfrm>
        </p:spPr>
        <p:txBody>
          <a:bodyPr/>
          <a:lstStyle/>
          <a:p>
            <a:r>
              <a:rPr lang="hr-HR" b="1" dirty="0" smtClean="0">
                <a:solidFill>
                  <a:srgbClr val="DB5282"/>
                </a:solidFill>
                <a:latin typeface="Calibri"/>
                <a:cs typeface="Calibri"/>
              </a:rPr>
              <a:t/>
            </a:r>
            <a:br>
              <a:rPr lang="hr-HR" b="1" dirty="0" smtClean="0">
                <a:solidFill>
                  <a:srgbClr val="DB5282"/>
                </a:solidFill>
                <a:latin typeface="Calibri"/>
                <a:cs typeface="Calibri"/>
              </a:rPr>
            </a:br>
            <a:r>
              <a:rPr lang="hr-HR" b="1" dirty="0">
                <a:solidFill>
                  <a:srgbClr val="DB5282"/>
                </a:solidFill>
                <a:latin typeface="Calibri"/>
                <a:cs typeface="Calibri"/>
              </a:rPr>
              <a:t/>
            </a:r>
            <a:br>
              <a:rPr lang="hr-HR" b="1" dirty="0">
                <a:solidFill>
                  <a:srgbClr val="DB5282"/>
                </a:solidFill>
                <a:latin typeface="Calibri"/>
                <a:cs typeface="Calibri"/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4471" y="873413"/>
            <a:ext cx="11146126" cy="5168104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600"/>
              </a:spcBef>
              <a:buClr>
                <a:srgbClr val="DB5282"/>
              </a:buClr>
              <a:buNone/>
            </a:pPr>
            <a:r>
              <a:rPr lang="hr-H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OSTALI IZRAVNI TROŠKOVI</a:t>
            </a:r>
            <a:r>
              <a:rPr lang="hr-H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endParaRPr lang="hr-H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buClr>
                <a:srgbClr val="DB5282"/>
              </a:buClr>
              <a:buNone/>
            </a:pPr>
            <a:endParaRPr lang="hr-HR" sz="1800" dirty="0" smtClean="0">
              <a:latin typeface="+mn-lt"/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buClr>
                <a:srgbClr val="DB5282"/>
              </a:buClr>
              <a:buNone/>
            </a:pPr>
            <a:r>
              <a:rPr lang="vi-VN" sz="1800" dirty="0" smtClean="0">
                <a:latin typeface="+mn-lt"/>
              </a:rPr>
              <a:t>Troškovi </a:t>
            </a:r>
            <a:r>
              <a:rPr lang="vi-VN" sz="1800" dirty="0">
                <a:latin typeface="+mn-lt"/>
              </a:rPr>
              <a:t>pripadnica ciljane skupine: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Clr>
                <a:srgbClr val="DB5282"/>
              </a:buClr>
            </a:pPr>
            <a:r>
              <a:rPr lang="vi-VN" sz="1800" dirty="0">
                <a:latin typeface="+mn-lt"/>
              </a:rPr>
              <a:t>troškovi plaća u iznosu minimalne plaće sukladno važećoj Uredbi Vlade RH o visini minimalne plaće za tekuću godinu (trošak bruto 2 plaće);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Clr>
                <a:srgbClr val="DB5282"/>
              </a:buClr>
            </a:pPr>
            <a:r>
              <a:rPr lang="vi-VN" sz="1800" dirty="0" smtClean="0">
                <a:latin typeface="+mn-lt"/>
              </a:rPr>
              <a:t>troškovi </a:t>
            </a:r>
            <a:r>
              <a:rPr lang="vi-VN" sz="1800" dirty="0">
                <a:latin typeface="+mn-lt"/>
              </a:rPr>
              <a:t>prijevoza od mjesta stanovanja do mjesta rada te tijekom rada;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Clr>
                <a:srgbClr val="DB5282"/>
              </a:buClr>
            </a:pPr>
            <a:r>
              <a:rPr lang="vi-VN" sz="1800" dirty="0">
                <a:latin typeface="+mn-lt"/>
              </a:rPr>
              <a:t>troškovi prijevoza od mjesta stanovanja do mjesta provedbe obrazovnog </a:t>
            </a:r>
            <a:r>
              <a:rPr lang="vi-VN" sz="1800" dirty="0" smtClean="0">
                <a:latin typeface="+mn-lt"/>
              </a:rPr>
              <a:t>programa</a:t>
            </a:r>
            <a:r>
              <a:rPr lang="hr-HR" sz="1800" dirty="0" smtClean="0">
                <a:latin typeface="+mn-lt"/>
              </a:rPr>
              <a:t> i obrnuto</a:t>
            </a:r>
            <a:r>
              <a:rPr lang="vi-VN" sz="1800" dirty="0" smtClean="0">
                <a:latin typeface="+mn-lt"/>
              </a:rPr>
              <a:t>; </a:t>
            </a:r>
            <a:endParaRPr lang="vi-VN" sz="1800" dirty="0">
              <a:latin typeface="+mn-lt"/>
            </a:endParaRP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Clr>
                <a:srgbClr val="DB5282"/>
              </a:buClr>
            </a:pPr>
            <a:r>
              <a:rPr lang="vi-VN" sz="1800" dirty="0">
                <a:latin typeface="+mn-lt"/>
              </a:rPr>
              <a:t>troškovi prijevoza za provođenje kontrola krajnjih korisnika;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Clr>
                <a:srgbClr val="DB5282"/>
              </a:buClr>
            </a:pPr>
            <a:r>
              <a:rPr lang="vi-VN" sz="1800" dirty="0" smtClean="0">
                <a:latin typeface="+mn-lt"/>
              </a:rPr>
              <a:t>trošak </a:t>
            </a:r>
            <a:r>
              <a:rPr lang="vi-VN" sz="1800" dirty="0">
                <a:latin typeface="+mn-lt"/>
              </a:rPr>
              <a:t>obrazovanja u koji je pripadnica ciljane skupine uključena do 5.000 kn po </a:t>
            </a:r>
            <a:r>
              <a:rPr lang="vi-VN" sz="1800" dirty="0" smtClean="0">
                <a:latin typeface="+mn-lt"/>
              </a:rPr>
              <a:t>osobi</a:t>
            </a:r>
            <a:endParaRPr lang="vi-VN" sz="1800" dirty="0">
              <a:latin typeface="+mn-lt"/>
            </a:endParaRP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Clr>
                <a:srgbClr val="DB5282"/>
              </a:buClr>
            </a:pPr>
            <a:endParaRPr lang="hr-HR" sz="100" dirty="0">
              <a:latin typeface="+mn-lt"/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buClr>
                <a:srgbClr val="DB5282"/>
              </a:buClr>
              <a:buNone/>
            </a:pPr>
            <a:r>
              <a:rPr lang="hr-HR" sz="2000" b="1" i="1" dirty="0">
                <a:solidFill>
                  <a:srgbClr val="D63C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Napomena: prilikom planiranja troškova plaća pripadnica ciljane skupine, voditi računa o </a:t>
            </a:r>
            <a:r>
              <a:rPr lang="hr-HR" sz="2000" b="1" i="1" dirty="0" smtClean="0">
                <a:solidFill>
                  <a:srgbClr val="D63C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procjeni povećanja </a:t>
            </a:r>
            <a:r>
              <a:rPr lang="hr-HR" sz="2000" b="1" i="1" dirty="0">
                <a:solidFill>
                  <a:srgbClr val="D63C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minimalne </a:t>
            </a:r>
            <a:r>
              <a:rPr lang="hr-HR" sz="2000" b="1" i="1" dirty="0" smtClean="0">
                <a:solidFill>
                  <a:srgbClr val="D63C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plaće.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Clr>
                <a:srgbClr val="DB5282"/>
              </a:buClr>
              <a:buNone/>
            </a:pPr>
            <a:endParaRPr lang="hr-HR" sz="500" i="1" dirty="0" smtClean="0">
              <a:latin typeface="+mn-lt"/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buClr>
                <a:srgbClr val="DB5282"/>
              </a:buClr>
              <a:buNone/>
            </a:pPr>
            <a:r>
              <a:rPr lang="hr-HR" sz="1800" dirty="0" smtClean="0">
                <a:latin typeface="+mn-lt"/>
              </a:rPr>
              <a:t>Troškovi </a:t>
            </a:r>
            <a:r>
              <a:rPr lang="hr-HR" sz="1800" dirty="0">
                <a:latin typeface="+mn-lt"/>
              </a:rPr>
              <a:t>vezani za krajnje korisnike: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DB5282"/>
              </a:buClr>
            </a:pPr>
            <a:r>
              <a:rPr lang="hr-HR" sz="1800" dirty="0">
                <a:latin typeface="+mn-lt"/>
              </a:rPr>
              <a:t>troškovi kućanskih i osnovnih higijenskih potrepština </a:t>
            </a:r>
            <a:r>
              <a:rPr lang="hr-HR" sz="1800" dirty="0" smtClean="0">
                <a:latin typeface="+mn-lt"/>
              </a:rPr>
              <a:t>za pružanje usluga krajnjim korisnicima do </a:t>
            </a:r>
            <a:r>
              <a:rPr lang="hr-HR" sz="1800" dirty="0">
                <a:latin typeface="+mn-lt"/>
              </a:rPr>
              <a:t>najviše 50,00 HRK po krajnjem </a:t>
            </a:r>
            <a:r>
              <a:rPr lang="hr-HR" sz="1800" dirty="0" smtClean="0">
                <a:latin typeface="+mn-lt"/>
              </a:rPr>
              <a:t>korisniku na </a:t>
            </a:r>
            <a:r>
              <a:rPr lang="hr-HR" sz="1800" dirty="0">
                <a:latin typeface="+mn-lt"/>
              </a:rPr>
              <a:t>mjesečnoj razini </a:t>
            </a:r>
          </a:p>
          <a:p>
            <a:pPr>
              <a:lnSpc>
                <a:spcPct val="80000"/>
              </a:lnSpc>
              <a:buClr>
                <a:srgbClr val="DB5282"/>
              </a:buClr>
            </a:pPr>
            <a:r>
              <a:rPr lang="hr-HR" sz="1800" dirty="0">
                <a:latin typeface="+mn-lt"/>
              </a:rPr>
              <a:t>nabava opreme: </a:t>
            </a:r>
            <a:r>
              <a:rPr lang="hr-H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za provedbu projektnih aktivnosti</a:t>
            </a:r>
          </a:p>
          <a:p>
            <a:pPr>
              <a:lnSpc>
                <a:spcPct val="80000"/>
              </a:lnSpc>
              <a:buClr>
                <a:srgbClr val="DB5282"/>
              </a:buClr>
            </a:pPr>
            <a:r>
              <a:rPr lang="hr-HR" sz="1800" dirty="0">
                <a:latin typeface="+mn-lt"/>
              </a:rPr>
              <a:t>maksimalna vrijednost opreme</a:t>
            </a:r>
            <a:r>
              <a:rPr lang="hr-HR" sz="1800" b="1" dirty="0">
                <a:latin typeface="+mn-lt"/>
              </a:rPr>
              <a:t>: </a:t>
            </a:r>
            <a:r>
              <a:rPr lang="hr-H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2% svih </a:t>
            </a:r>
            <a:r>
              <a:rPr lang="hr-H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ugovorenih prihvatljivih </a:t>
            </a:r>
            <a:r>
              <a:rPr lang="hr-H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troškova projekta</a:t>
            </a:r>
          </a:p>
          <a:p>
            <a:pPr>
              <a:lnSpc>
                <a:spcPct val="80000"/>
              </a:lnSpc>
              <a:buClr>
                <a:srgbClr val="DB5282"/>
              </a:buClr>
            </a:pPr>
            <a:r>
              <a:rPr lang="hr-HR" sz="1800" dirty="0">
                <a:latin typeface="+mn-lt"/>
              </a:rPr>
              <a:t>„oznaka“: oprema</a:t>
            </a:r>
          </a:p>
          <a:p>
            <a:pPr marL="0" indent="0">
              <a:lnSpc>
                <a:spcPct val="80000"/>
              </a:lnSpc>
              <a:buClr>
                <a:srgbClr val="DB5282"/>
              </a:buClr>
              <a:buNone/>
            </a:pPr>
            <a:endParaRPr lang="hr-HR" sz="2000" i="1" dirty="0">
              <a:latin typeface="+mn-lt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020" y="6106417"/>
            <a:ext cx="726308" cy="611628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454471" y="195848"/>
            <a:ext cx="8038531" cy="645348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3200" b="1" dirty="0">
                <a:ln w="10541" cmpd="sng">
                  <a:solidFill>
                    <a:srgbClr val="FF6699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Prihvatljivi</a:t>
            </a:r>
            <a:r>
              <a:rPr lang="hr-HR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hr-HR" sz="3200" b="1" dirty="0">
                <a:ln w="10541" cmpd="sng">
                  <a:solidFill>
                    <a:srgbClr val="FF6699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izdaci – izravni troškovi</a:t>
            </a:r>
          </a:p>
        </p:txBody>
      </p:sp>
      <p:sp>
        <p:nvSpPr>
          <p:cNvPr id="9" name="Rezervirano mjesto sadržaja 2"/>
          <p:cNvSpPr txBox="1">
            <a:spLocks/>
          </p:cNvSpPr>
          <p:nvPr/>
        </p:nvSpPr>
        <p:spPr>
          <a:xfrm>
            <a:off x="999801" y="4137300"/>
            <a:ext cx="10477965" cy="21036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80000"/>
              </a:lnSpc>
              <a:buClr>
                <a:srgbClr val="DB5282"/>
              </a:buClr>
            </a:pPr>
            <a:endParaRPr lang="vi-VN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615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13" y="169367"/>
            <a:ext cx="1728609" cy="129069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383" y="5425440"/>
            <a:ext cx="3238178" cy="143256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07717" y="582702"/>
            <a:ext cx="9623002" cy="581422"/>
          </a:xfrm>
        </p:spPr>
        <p:txBody>
          <a:bodyPr/>
          <a:lstStyle/>
          <a:p>
            <a:r>
              <a:rPr lang="hr-HR" b="1" dirty="0" smtClean="0">
                <a:solidFill>
                  <a:srgbClr val="DB5282"/>
                </a:solidFill>
                <a:latin typeface="Calibri"/>
                <a:cs typeface="Calibri"/>
              </a:rPr>
              <a:t/>
            </a:r>
            <a:br>
              <a:rPr lang="hr-HR" b="1" dirty="0" smtClean="0">
                <a:solidFill>
                  <a:srgbClr val="DB5282"/>
                </a:solidFill>
                <a:latin typeface="Calibri"/>
                <a:cs typeface="Calibri"/>
              </a:rPr>
            </a:br>
            <a:r>
              <a:rPr lang="hr-HR" b="1" dirty="0">
                <a:solidFill>
                  <a:srgbClr val="DB5282"/>
                </a:solidFill>
                <a:latin typeface="Calibri"/>
                <a:cs typeface="Calibri"/>
              </a:rPr>
              <a:t/>
            </a:r>
            <a:br>
              <a:rPr lang="hr-HR" b="1" dirty="0">
                <a:solidFill>
                  <a:srgbClr val="DB5282"/>
                </a:solidFill>
                <a:latin typeface="Calibri"/>
                <a:cs typeface="Calibri"/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4471" y="973616"/>
            <a:ext cx="11500968" cy="5168104"/>
          </a:xfrm>
        </p:spPr>
        <p:txBody>
          <a:bodyPr>
            <a:noAutofit/>
          </a:bodyPr>
          <a:lstStyle/>
          <a:p>
            <a:pPr marL="285750" indent="-285750">
              <a:spcBef>
                <a:spcPts val="600"/>
              </a:spcBef>
              <a:buClr>
                <a:srgbClr val="DB5282"/>
              </a:buClr>
              <a:buFont typeface="Arial"/>
              <a:buChar char="•"/>
            </a:pPr>
            <a:r>
              <a:rPr lang="hr-HR" sz="2000" dirty="0">
                <a:latin typeface="+mn-lt"/>
                <a:cs typeface="Calibri"/>
              </a:rPr>
              <a:t>kamate na dug, ulaganja u kapital ili kreditna ulaganja;</a:t>
            </a:r>
          </a:p>
          <a:p>
            <a:pPr marL="285750" indent="-285750">
              <a:spcBef>
                <a:spcPts val="600"/>
              </a:spcBef>
              <a:buClr>
                <a:srgbClr val="DB5282"/>
              </a:buClr>
              <a:buFont typeface="Arial"/>
              <a:buChar char="•"/>
            </a:pPr>
            <a:r>
              <a:rPr lang="hr-HR" sz="2000" dirty="0">
                <a:latin typeface="+mn-lt"/>
                <a:cs typeface="Calibri"/>
              </a:rPr>
              <a:t>porez na dodanu vrijednost (osim u slučajevima kada Korisnik nema mogućnost povrata PDV-a u okviru nacionalnog zakonodavstva o PDV-u);</a:t>
            </a:r>
          </a:p>
          <a:p>
            <a:pPr marL="285750" indent="-285750">
              <a:spcBef>
                <a:spcPts val="600"/>
              </a:spcBef>
              <a:buClr>
                <a:srgbClr val="DB5282"/>
              </a:buClr>
              <a:buFont typeface="Arial"/>
              <a:buChar char="•"/>
            </a:pPr>
            <a:r>
              <a:rPr lang="hr-HR" sz="2000" dirty="0">
                <a:latin typeface="+mn-lt"/>
                <a:cs typeface="Calibri"/>
              </a:rPr>
              <a:t>doprinosi u naravi: nefinancijski doprinosi </a:t>
            </a:r>
            <a:r>
              <a:rPr lang="hr-HR" sz="2000" dirty="0" smtClean="0">
                <a:latin typeface="+mn-lt"/>
                <a:cs typeface="Calibri"/>
              </a:rPr>
              <a:t>od </a:t>
            </a:r>
            <a:r>
              <a:rPr lang="hr-HR" sz="2000" dirty="0">
                <a:latin typeface="+mn-lt"/>
                <a:cs typeface="Calibri"/>
              </a:rPr>
              <a:t>trećih strana koji ne obuhvaćaju izdatke za Korisnika</a:t>
            </a:r>
          </a:p>
          <a:p>
            <a:pPr marL="285750" indent="-285750">
              <a:spcBef>
                <a:spcPts val="600"/>
              </a:spcBef>
              <a:buClr>
                <a:srgbClr val="DB5282"/>
              </a:buClr>
              <a:buFont typeface="Arial"/>
              <a:buChar char="•"/>
            </a:pPr>
            <a:r>
              <a:rPr lang="hr-HR" sz="2000" dirty="0">
                <a:latin typeface="+mn-lt"/>
                <a:cs typeface="Calibri"/>
              </a:rPr>
              <a:t>kupnja rabljene </a:t>
            </a:r>
            <a:r>
              <a:rPr lang="hr-HR" sz="2000" dirty="0" smtClean="0">
                <a:latin typeface="+mn-lt"/>
                <a:cs typeface="Calibri"/>
              </a:rPr>
              <a:t>opreme; kupnja </a:t>
            </a:r>
            <a:r>
              <a:rPr lang="hr-HR" sz="2000" dirty="0">
                <a:latin typeface="+mn-lt"/>
                <a:cs typeface="Calibri"/>
              </a:rPr>
              <a:t>opreme koja premašuje 2% svih ugovorenih izravnih prihvatljivih troškova projekta;</a:t>
            </a:r>
          </a:p>
          <a:p>
            <a:pPr marL="285750" indent="-285750">
              <a:spcBef>
                <a:spcPts val="600"/>
              </a:spcBef>
              <a:buClr>
                <a:srgbClr val="DB5282"/>
              </a:buClr>
              <a:buFont typeface="Arial"/>
              <a:buChar char="•"/>
            </a:pPr>
            <a:r>
              <a:rPr lang="hr-HR" sz="2000" dirty="0">
                <a:latin typeface="+mn-lt"/>
                <a:cs typeface="Calibri"/>
              </a:rPr>
              <a:t>kupnja opreme koja se koristi u svrhu upravljanja projektom, a ne izravno za provedbu projektnih </a:t>
            </a:r>
            <a:r>
              <a:rPr lang="hr-HR" sz="2000" dirty="0" smtClean="0">
                <a:latin typeface="+mn-lt"/>
                <a:cs typeface="Calibri"/>
              </a:rPr>
              <a:t>akt.;</a:t>
            </a:r>
            <a:endParaRPr lang="hr-HR" sz="2000" dirty="0">
              <a:latin typeface="+mn-lt"/>
              <a:cs typeface="Calibri"/>
            </a:endParaRPr>
          </a:p>
          <a:p>
            <a:pPr marL="285750" indent="-285750">
              <a:spcBef>
                <a:spcPts val="600"/>
              </a:spcBef>
              <a:buClr>
                <a:srgbClr val="DB5282"/>
              </a:buClr>
              <a:buFont typeface="Arial"/>
              <a:buChar char="•"/>
            </a:pPr>
            <a:r>
              <a:rPr lang="hr-HR" sz="2000" dirty="0" smtClean="0">
                <a:latin typeface="+mn-lt"/>
                <a:cs typeface="Calibri"/>
              </a:rPr>
              <a:t>troškovi </a:t>
            </a:r>
            <a:r>
              <a:rPr lang="hr-HR" sz="2000" dirty="0">
                <a:latin typeface="+mn-lt"/>
                <a:cs typeface="Calibri"/>
              </a:rPr>
              <a:t>potrepština </a:t>
            </a:r>
            <a:r>
              <a:rPr lang="hr-HR" sz="2000">
                <a:latin typeface="+mn-lt"/>
                <a:cs typeface="Calibri"/>
              </a:rPr>
              <a:t>za pružanje usluga </a:t>
            </a:r>
            <a:r>
              <a:rPr lang="hr-HR" sz="2000" dirty="0" smtClean="0">
                <a:latin typeface="+mn-lt"/>
                <a:cs typeface="Calibri"/>
              </a:rPr>
              <a:t>krajnjim korisnicima na </a:t>
            </a:r>
            <a:r>
              <a:rPr lang="hr-HR" sz="2000" dirty="0">
                <a:latin typeface="+mn-lt"/>
                <a:cs typeface="Calibri"/>
              </a:rPr>
              <a:t>mjesečnoj razini </a:t>
            </a:r>
            <a:r>
              <a:rPr lang="hr-HR" sz="2000" dirty="0" smtClean="0">
                <a:latin typeface="+mn-lt"/>
                <a:cs typeface="Calibri"/>
              </a:rPr>
              <a:t>višoj </a:t>
            </a:r>
            <a:r>
              <a:rPr lang="hr-HR" sz="2000" dirty="0">
                <a:latin typeface="+mn-lt"/>
                <a:cs typeface="Calibri"/>
              </a:rPr>
              <a:t>od 50,00 HRK po krajnjem </a:t>
            </a:r>
            <a:r>
              <a:rPr lang="ta-IN" sz="2000" dirty="0">
                <a:latin typeface="+mn-lt"/>
                <a:cs typeface="Calibri"/>
              </a:rPr>
              <a:t> </a:t>
            </a:r>
            <a:r>
              <a:rPr lang="hr-HR" sz="2000" dirty="0">
                <a:latin typeface="+mn-lt"/>
                <a:cs typeface="Calibri"/>
              </a:rPr>
              <a:t>korisniku; </a:t>
            </a:r>
          </a:p>
          <a:p>
            <a:pPr marL="285750" indent="-285750">
              <a:spcBef>
                <a:spcPts val="600"/>
              </a:spcBef>
              <a:buClr>
                <a:srgbClr val="DB5282"/>
              </a:buClr>
              <a:buFont typeface="Arial"/>
              <a:buChar char="•"/>
            </a:pPr>
            <a:r>
              <a:rPr lang="hr-HR" sz="2000" dirty="0">
                <a:latin typeface="+mn-lt"/>
                <a:cs typeface="Calibri"/>
              </a:rPr>
              <a:t>kupnja vozila; </a:t>
            </a:r>
            <a:r>
              <a:rPr lang="hr-HR" sz="2000" dirty="0" smtClean="0">
                <a:latin typeface="+mn-lt"/>
                <a:cs typeface="Calibri"/>
              </a:rPr>
              <a:t>amortizacija </a:t>
            </a:r>
            <a:r>
              <a:rPr lang="hr-HR" sz="2000" dirty="0">
                <a:latin typeface="+mn-lt"/>
                <a:cs typeface="Calibri"/>
              </a:rPr>
              <a:t>trajne materijalne imovine;</a:t>
            </a:r>
          </a:p>
          <a:p>
            <a:pPr marL="285750" indent="-285750">
              <a:spcBef>
                <a:spcPts val="600"/>
              </a:spcBef>
              <a:buClr>
                <a:srgbClr val="DB5282"/>
              </a:buClr>
              <a:buFont typeface="Arial"/>
              <a:buChar char="•"/>
            </a:pPr>
            <a:r>
              <a:rPr lang="hr-HR" sz="2000" dirty="0">
                <a:latin typeface="+mn-lt"/>
                <a:cs typeface="Calibri"/>
              </a:rPr>
              <a:t>troškovi radionica, seminara, edukacija </a:t>
            </a:r>
            <a:r>
              <a:rPr lang="pl-PL" sz="2000" dirty="0">
                <a:latin typeface="+mn-lt"/>
                <a:cs typeface="Calibri"/>
              </a:rPr>
              <a:t>povezanih s upravljanjem projektom i </a:t>
            </a:r>
            <a:r>
              <a:rPr lang="pl-PL" sz="2000" dirty="0" smtClean="0">
                <a:latin typeface="+mn-lt"/>
                <a:cs typeface="Calibri"/>
              </a:rPr>
              <a:t>administracijom;</a:t>
            </a:r>
            <a:endParaRPr lang="pl-PL" sz="2000" dirty="0">
              <a:latin typeface="+mn-lt"/>
              <a:cs typeface="Calibri"/>
            </a:endParaRPr>
          </a:p>
          <a:p>
            <a:pPr marL="285750" indent="-285750">
              <a:spcBef>
                <a:spcPts val="600"/>
              </a:spcBef>
              <a:buClr>
                <a:srgbClr val="DB5282"/>
              </a:buClr>
              <a:buFont typeface="Arial"/>
              <a:buChar char="•"/>
            </a:pPr>
            <a:r>
              <a:rPr lang="pl-PL" sz="2000" dirty="0">
                <a:latin typeface="+mn-lt"/>
                <a:cs typeface="Calibri"/>
              </a:rPr>
              <a:t>troškovi </a:t>
            </a:r>
            <a:r>
              <a:rPr lang="pl-PL" sz="2000" dirty="0" smtClean="0">
                <a:latin typeface="+mn-lt"/>
                <a:cs typeface="Calibri"/>
              </a:rPr>
              <a:t>podugovaranja </a:t>
            </a:r>
            <a:r>
              <a:rPr lang="pl-PL" sz="2000" dirty="0">
                <a:latin typeface="+mn-lt"/>
                <a:cs typeface="Calibri"/>
              </a:rPr>
              <a:t>(nabava dobara, usluga, radova) samih korisnika i/ili </a:t>
            </a:r>
            <a:r>
              <a:rPr lang="pl-PL" sz="2000" dirty="0" smtClean="0">
                <a:latin typeface="+mn-lt"/>
                <a:cs typeface="Calibri"/>
              </a:rPr>
              <a:t>partnera;</a:t>
            </a:r>
            <a:endParaRPr lang="pl-PL" sz="2000" dirty="0">
              <a:latin typeface="+mn-lt"/>
              <a:cs typeface="Calibri"/>
            </a:endParaRPr>
          </a:p>
          <a:p>
            <a:pPr marL="285750" indent="-285750">
              <a:spcBef>
                <a:spcPts val="600"/>
              </a:spcBef>
              <a:buClr>
                <a:srgbClr val="DB5282"/>
              </a:buClr>
              <a:buFont typeface="Arial"/>
              <a:buChar char="•"/>
            </a:pPr>
            <a:r>
              <a:rPr lang="pl-PL" sz="2000" dirty="0">
                <a:latin typeface="+mn-lt"/>
                <a:cs typeface="Calibri"/>
              </a:rPr>
              <a:t>troškovi dodatnog dohotka za obavljanje poslova vezanih uz projekt na temelju ugovora o djelu za zaposlenike Korisnika i/ili partnera koji istovremeno svoju redovnu plaću primaju na temelju ugovora o </a:t>
            </a:r>
            <a:r>
              <a:rPr lang="pl-PL" sz="2000" dirty="0" smtClean="0">
                <a:latin typeface="+mn-lt"/>
                <a:cs typeface="Calibri"/>
              </a:rPr>
              <a:t>radu</a:t>
            </a:r>
          </a:p>
          <a:p>
            <a:pPr marL="285750" indent="-285750">
              <a:spcBef>
                <a:spcPts val="600"/>
              </a:spcBef>
              <a:buClr>
                <a:srgbClr val="DB5282"/>
              </a:buClr>
              <a:buFont typeface="Arial"/>
              <a:buChar char="•"/>
            </a:pPr>
            <a:r>
              <a:rPr lang="pl-PL" sz="2000" dirty="0" smtClean="0">
                <a:latin typeface="+mn-lt"/>
                <a:cs typeface="Calibri"/>
              </a:rPr>
              <a:t>...</a:t>
            </a:r>
            <a:endParaRPr lang="pl-PL" sz="2000" dirty="0">
              <a:latin typeface="+mn-lt"/>
              <a:cs typeface="Calibri"/>
            </a:endParaRPr>
          </a:p>
          <a:p>
            <a:pPr marL="0" indent="0">
              <a:lnSpc>
                <a:spcPct val="80000"/>
              </a:lnSpc>
              <a:buClr>
                <a:srgbClr val="DB5282"/>
              </a:buClr>
              <a:buNone/>
            </a:pPr>
            <a:endParaRPr lang="hr-HR" sz="2000" i="1" dirty="0">
              <a:latin typeface="+mn-lt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020" y="6106417"/>
            <a:ext cx="726308" cy="611628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454471" y="328268"/>
            <a:ext cx="8038531" cy="645348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b="1" dirty="0">
                <a:ln w="10541" cmpd="sng">
                  <a:solidFill>
                    <a:srgbClr val="FF6699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Nep</a:t>
            </a:r>
            <a:r>
              <a:rPr lang="hr-HR" sz="3200" b="1" dirty="0" err="1">
                <a:ln w="10541" cmpd="sng">
                  <a:solidFill>
                    <a:srgbClr val="FF6699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rihvatljivi</a:t>
            </a:r>
            <a:r>
              <a:rPr lang="hr-HR" sz="3200" b="1" dirty="0">
                <a:ln w="10541" cmpd="sng">
                  <a:solidFill>
                    <a:srgbClr val="FF6699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 izdaci</a:t>
            </a:r>
          </a:p>
        </p:txBody>
      </p:sp>
    </p:spTree>
    <p:extLst>
      <p:ext uri="{BB962C8B-B14F-4D97-AF65-F5344CB8AC3E}">
        <p14:creationId xmlns:p14="http://schemas.microsoft.com/office/powerpoint/2010/main" val="391435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13" y="169367"/>
            <a:ext cx="1728609" cy="129069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383" y="5425440"/>
            <a:ext cx="3238178" cy="143256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07717" y="582702"/>
            <a:ext cx="9623002" cy="581422"/>
          </a:xfrm>
        </p:spPr>
        <p:txBody>
          <a:bodyPr/>
          <a:lstStyle/>
          <a:p>
            <a:r>
              <a:rPr lang="hr-HR" b="1" dirty="0" smtClean="0">
                <a:solidFill>
                  <a:srgbClr val="DB5282"/>
                </a:solidFill>
                <a:latin typeface="Calibri"/>
                <a:cs typeface="Calibri"/>
              </a:rPr>
              <a:t/>
            </a:r>
            <a:br>
              <a:rPr lang="hr-HR" b="1" dirty="0" smtClean="0">
                <a:solidFill>
                  <a:srgbClr val="DB5282"/>
                </a:solidFill>
                <a:latin typeface="Calibri"/>
                <a:cs typeface="Calibri"/>
              </a:rPr>
            </a:br>
            <a:r>
              <a:rPr lang="hr-HR" b="1" dirty="0">
                <a:solidFill>
                  <a:srgbClr val="DB5282"/>
                </a:solidFill>
                <a:latin typeface="Calibri"/>
                <a:cs typeface="Calibri"/>
              </a:rPr>
              <a:t/>
            </a:r>
            <a:br>
              <a:rPr lang="hr-HR" b="1" dirty="0">
                <a:solidFill>
                  <a:srgbClr val="DB5282"/>
                </a:solidFill>
                <a:latin typeface="Calibri"/>
                <a:cs typeface="Calibri"/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95" y="973616"/>
            <a:ext cx="11500968" cy="5168104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Formalno </a:t>
            </a:r>
            <a:r>
              <a:rPr lang="hr-HR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potpunim </a:t>
            </a:r>
            <a:r>
              <a:rPr lang="hr-H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smatra se </a:t>
            </a:r>
            <a:r>
              <a:rPr lang="hr-HR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projektni prijedlog koji </a:t>
            </a:r>
            <a:r>
              <a:rPr lang="hr-H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sadrži sve prijavne obrasce i </a:t>
            </a:r>
            <a:r>
              <a:rPr lang="hr-HR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obvezne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priloge kako </a:t>
            </a:r>
            <a:r>
              <a:rPr lang="hr-H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slijedi: </a:t>
            </a:r>
            <a:endParaRPr lang="hr-HR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>
              <a:spcBef>
                <a:spcPts val="600"/>
              </a:spcBef>
              <a:buNone/>
            </a:pPr>
            <a:endParaRPr lang="hr-HR" sz="2000" dirty="0">
              <a:solidFill>
                <a:prstClr val="black"/>
              </a:solidFill>
              <a:latin typeface="+mn-lt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hr-HR" sz="2000" b="1" dirty="0">
                <a:solidFill>
                  <a:srgbClr val="DB52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Prijavni obrazac A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hr-HR" sz="1800" dirty="0">
                <a:solidFill>
                  <a:prstClr val="black"/>
                </a:solidFill>
                <a:latin typeface="+mn-lt"/>
              </a:rPr>
              <a:t>FORMAT: elektronička inačica u izvornom PDF formatu izvezenom iz </a:t>
            </a:r>
            <a:r>
              <a:rPr lang="hr-HR" sz="1800" dirty="0" smtClean="0">
                <a:solidFill>
                  <a:prstClr val="black"/>
                </a:solidFill>
                <a:latin typeface="+mn-lt"/>
              </a:rPr>
              <a:t>ESIF MIS sustava </a:t>
            </a:r>
            <a:r>
              <a:rPr lang="hr-HR" sz="1800" dirty="0">
                <a:solidFill>
                  <a:prstClr val="black"/>
                </a:solidFill>
                <a:latin typeface="+mn-lt"/>
              </a:rPr>
              <a:t>i spremljena za službeno podnošenje sa zabilježenim datumom i vremenom kad je izvezena iz </a:t>
            </a:r>
            <a:r>
              <a:rPr lang="hr-HR" sz="1800" dirty="0" smtClean="0">
                <a:solidFill>
                  <a:prstClr val="black"/>
                </a:solidFill>
                <a:latin typeface="+mn-lt"/>
              </a:rPr>
              <a:t>ESIF </a:t>
            </a:r>
            <a:r>
              <a:rPr lang="hr-HR" sz="1800" dirty="0">
                <a:solidFill>
                  <a:prstClr val="black"/>
                </a:solidFill>
                <a:latin typeface="+mn-lt"/>
              </a:rPr>
              <a:t>MIS sustava te ne smije biti spremljena kao skica. Elektronička inačica treba biti dostavljena na CD-R ili DVD-R</a:t>
            </a:r>
          </a:p>
          <a:p>
            <a:pPr>
              <a:spcBef>
                <a:spcPts val="600"/>
              </a:spcBef>
            </a:pPr>
            <a:endParaRPr lang="hr-HR" sz="2000" b="1" dirty="0">
              <a:solidFill>
                <a:prstClr val="black"/>
              </a:solidFill>
              <a:latin typeface="+mn-lt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hr-HR" sz="2000" b="1" dirty="0">
                <a:solidFill>
                  <a:srgbClr val="DB52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Izjava prijavitelja o istinitosti podataka, izbjegavanju dvostrukog financiranja i ispunjavanju preduvjeta za sudjelovanje u postupku dodjele bespovratnih sredstava i Izjava o partnerstvu (Obrazac 2.) </a:t>
            </a:r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ne starija </a:t>
            </a:r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od 45 dana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od dana podnošenja projektnog prijedloga</a:t>
            </a:r>
            <a:endParaRPr lang="hr-H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Vjerske zajednice uz Izjavu dostavljaju i </a:t>
            </a:r>
            <a:r>
              <a:rPr lang="hr-HR" sz="2000" b="1" dirty="0">
                <a:solidFill>
                  <a:srgbClr val="D63C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dokument koji dokazuje da je potpisnik Izjave osoba ovlaštena za zastupanje prijavitelja.</a:t>
            </a:r>
          </a:p>
          <a:p>
            <a:pPr marL="0" indent="0">
              <a:buNone/>
            </a:pPr>
            <a:r>
              <a:rPr lang="hr-HR" sz="1800" dirty="0">
                <a:solidFill>
                  <a:prstClr val="black"/>
                </a:solidFill>
                <a:latin typeface="+mn-lt"/>
              </a:rPr>
              <a:t>FORMAT: originalna papirnata verzija datirana, potpisana od ovlaštene osobe i ovjerena službenim pečatom organizacije </a:t>
            </a:r>
            <a:r>
              <a:rPr lang="hr-HR" sz="1800" dirty="0">
                <a:latin typeface="+mn-lt"/>
                <a:ea typeface="Droid Sans Fallback"/>
                <a:cs typeface="Times New Roman"/>
              </a:rPr>
              <a:t>te elektronička preslika dokumenta. Elektronička inačica treba biti dostavljena na CD-R ili DVD-R</a:t>
            </a:r>
          </a:p>
          <a:p>
            <a:endParaRPr lang="hr-HR" sz="2000" b="1" dirty="0">
              <a:solidFill>
                <a:prstClr val="black"/>
              </a:solidFill>
              <a:latin typeface="Calibri"/>
              <a:cs typeface="Times New Roman"/>
            </a:endParaRPr>
          </a:p>
          <a:p>
            <a:pPr marL="0" indent="0">
              <a:lnSpc>
                <a:spcPct val="80000"/>
              </a:lnSpc>
              <a:buClr>
                <a:srgbClr val="DB5282"/>
              </a:buClr>
              <a:buNone/>
            </a:pPr>
            <a:endParaRPr lang="hr-HR" sz="2000" i="1" dirty="0">
              <a:latin typeface="+mn-lt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020" y="6106417"/>
            <a:ext cx="726308" cy="611628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454471" y="328268"/>
            <a:ext cx="8038531" cy="645348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3200" b="1" dirty="0">
                <a:ln w="10541" cmpd="sng">
                  <a:solidFill>
                    <a:srgbClr val="FF6699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Sadržaj projektnog prijedloga</a:t>
            </a:r>
          </a:p>
        </p:txBody>
      </p:sp>
    </p:spTree>
    <p:extLst>
      <p:ext uri="{BB962C8B-B14F-4D97-AF65-F5344CB8AC3E}">
        <p14:creationId xmlns:p14="http://schemas.microsoft.com/office/powerpoint/2010/main" val="409955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13" y="169367"/>
            <a:ext cx="1728609" cy="129069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383" y="5425440"/>
            <a:ext cx="3238178" cy="143256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07717" y="582702"/>
            <a:ext cx="9623002" cy="581422"/>
          </a:xfrm>
        </p:spPr>
        <p:txBody>
          <a:bodyPr/>
          <a:lstStyle/>
          <a:p>
            <a:r>
              <a:rPr lang="hr-HR" b="1" dirty="0" smtClean="0">
                <a:solidFill>
                  <a:srgbClr val="DB5282"/>
                </a:solidFill>
                <a:latin typeface="Calibri"/>
                <a:cs typeface="Calibri"/>
              </a:rPr>
              <a:t/>
            </a:r>
            <a:br>
              <a:rPr lang="hr-HR" b="1" dirty="0" smtClean="0">
                <a:solidFill>
                  <a:srgbClr val="DB5282"/>
                </a:solidFill>
                <a:latin typeface="Calibri"/>
                <a:cs typeface="Calibri"/>
              </a:rPr>
            </a:br>
            <a:r>
              <a:rPr lang="hr-HR" b="1" dirty="0">
                <a:solidFill>
                  <a:srgbClr val="DB5282"/>
                </a:solidFill>
                <a:latin typeface="Calibri"/>
                <a:cs typeface="Calibri"/>
              </a:rPr>
              <a:t/>
            </a:r>
            <a:br>
              <a:rPr lang="hr-HR" b="1" dirty="0">
                <a:solidFill>
                  <a:srgbClr val="DB5282"/>
                </a:solidFill>
                <a:latin typeface="Calibri"/>
                <a:cs typeface="Calibri"/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4471" y="1210481"/>
            <a:ext cx="11500968" cy="4840330"/>
          </a:xfrm>
        </p:spPr>
        <p:txBody>
          <a:bodyPr>
            <a:no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hr-HR" sz="2000" b="1" dirty="0">
                <a:solidFill>
                  <a:srgbClr val="DB52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3. Izjava partnera o istinitosti podataka, izbjegavanju dvostrukog financiranja i ispunjavanju preduvjeta za sudjelovanje u postupku dodjele bespovratnih sredstava i Izjava o partnerstvu (Obrazac 3) </a:t>
            </a:r>
            <a:r>
              <a:rPr lang="hr-H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- </a:t>
            </a:r>
            <a:r>
              <a:rPr lang="pl-PL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ne starija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od 45 dana </a:t>
            </a:r>
            <a:r>
              <a:rPr lang="pl-PL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od dana podnošenja projektnog prijedloga.</a:t>
            </a:r>
            <a:r>
              <a:rPr lang="hr-HR" sz="2000" b="1" dirty="0">
                <a:solidFill>
                  <a:srgbClr val="DB5282"/>
                </a:solidFill>
                <a:latin typeface="+mn-lt"/>
              </a:rPr>
              <a:t> </a:t>
            </a:r>
            <a:r>
              <a:rPr lang="hr-HR" sz="2000" dirty="0">
                <a:solidFill>
                  <a:prstClr val="black"/>
                </a:solidFill>
                <a:latin typeface="+mn-lt"/>
              </a:rPr>
              <a:t>Za svakog partnera potrebno dostaviti zasebnu izjavu. </a:t>
            </a:r>
            <a:r>
              <a:rPr lang="hr-H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Vjerske zajednice uz Izjavu dostavljaju i dokument koji dokazuje da je potpisnik Izjave osoba ovlaštena za zastupanje partnera.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hr-HR" sz="1800" dirty="0">
                <a:solidFill>
                  <a:prstClr val="black"/>
                </a:solidFill>
                <a:latin typeface="+mn-lt"/>
              </a:rPr>
              <a:t>FORMAT: </a:t>
            </a:r>
            <a:r>
              <a:rPr lang="hr-HR" sz="1800" dirty="0">
                <a:solidFill>
                  <a:prstClr val="black"/>
                </a:solidFill>
                <a:latin typeface="+mn-lt"/>
                <a:ea typeface="Droid Sans Fallback"/>
                <a:cs typeface="Times New Roman"/>
              </a:rPr>
              <a:t>originalna papirnata inačica Izjave datirana, potpisana od ovlaštene osobe i ovjerena službenim pečatom organizacije te elektronička preslika dokumenta. Elektronička inačica treba biti dostavljena na CD-R ili DVD-R.</a:t>
            </a:r>
            <a:endParaRPr lang="hr-HR" sz="1800" b="1" dirty="0">
              <a:solidFill>
                <a:srgbClr val="DB5282"/>
              </a:solidFill>
              <a:latin typeface="+mn-lt"/>
            </a:endParaRPr>
          </a:p>
          <a:p>
            <a:pPr algn="just">
              <a:spcBef>
                <a:spcPts val="600"/>
              </a:spcBef>
            </a:pPr>
            <a:endParaRPr lang="hr-HR" sz="700" b="1" dirty="0">
              <a:solidFill>
                <a:srgbClr val="DB5282"/>
              </a:solidFill>
              <a:latin typeface="+mn-lt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hr-HR" sz="2000" b="1" dirty="0">
                <a:solidFill>
                  <a:srgbClr val="DB52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4. Potvrda Porezne uprave da subjekt nema duga po osnovi javnih davanja o kojima Porezna uprava vodi službenu evidenciju</a:t>
            </a:r>
            <a:r>
              <a:rPr lang="hr-HR" sz="2000" dirty="0">
                <a:solidFill>
                  <a:srgbClr val="DB52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r-HR" sz="2000" dirty="0">
                <a:solidFill>
                  <a:prstClr val="black"/>
                </a:solidFill>
                <a:latin typeface="+mn-lt"/>
              </a:rPr>
              <a:t>(ne starija od 30 dana od dana podnošenja projektnog prijedloga). Potrebno dostaviti za prijavitelja i svakog projektnog partnera, osim obveznih partnera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1800" dirty="0">
                <a:solidFill>
                  <a:prstClr val="black"/>
                </a:solidFill>
                <a:latin typeface="+mn-lt"/>
              </a:rPr>
              <a:t>FORMAT: elektronička preslika dokumenta.</a:t>
            </a:r>
          </a:p>
          <a:p>
            <a:pPr>
              <a:spcBef>
                <a:spcPts val="600"/>
              </a:spcBef>
            </a:pPr>
            <a:endParaRPr lang="hr-HR" sz="900" dirty="0">
              <a:solidFill>
                <a:prstClr val="black"/>
              </a:solidFill>
              <a:latin typeface="+mn-lt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hr-HR" sz="2000" b="1" dirty="0">
                <a:solidFill>
                  <a:srgbClr val="DB52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5. Dokumenti iz kojih je razvidno ispunjavanje odredbi Poziva za prijavitelje i partnere ovisno o vrsti pravne osobe</a:t>
            </a:r>
            <a:r>
              <a:rPr lang="hr-HR" sz="2000" dirty="0">
                <a:solidFill>
                  <a:srgbClr val="DB52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</a:p>
          <a:p>
            <a:pPr marL="0" indent="0">
              <a:buNone/>
            </a:pPr>
            <a:r>
              <a:rPr lang="hr-HR" sz="1800" dirty="0">
                <a:latin typeface="+mn-lt"/>
              </a:rPr>
              <a:t>FORMAT (ukoliko je primjenjivo): elektronička preslika dokumenta/ata.</a:t>
            </a:r>
          </a:p>
          <a:p>
            <a:pPr marL="0" indent="0">
              <a:lnSpc>
                <a:spcPct val="80000"/>
              </a:lnSpc>
              <a:buClr>
                <a:srgbClr val="DB5282"/>
              </a:buClr>
              <a:buNone/>
            </a:pPr>
            <a:endParaRPr lang="hr-HR" sz="2000" i="1" dirty="0">
              <a:latin typeface="+mn-lt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020" y="6106417"/>
            <a:ext cx="726308" cy="611628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454471" y="328268"/>
            <a:ext cx="8038531" cy="645348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3200" b="1" dirty="0">
                <a:ln w="10541" cmpd="sng">
                  <a:solidFill>
                    <a:srgbClr val="FF6699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Sadržaj projektnog prijedloga</a:t>
            </a:r>
          </a:p>
        </p:txBody>
      </p:sp>
    </p:spTree>
    <p:extLst>
      <p:ext uri="{BB962C8B-B14F-4D97-AF65-F5344CB8AC3E}">
        <p14:creationId xmlns:p14="http://schemas.microsoft.com/office/powerpoint/2010/main" val="359515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13" y="169367"/>
            <a:ext cx="1728609" cy="129069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383" y="5425440"/>
            <a:ext cx="3238178" cy="143256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07717" y="582702"/>
            <a:ext cx="9623002" cy="581422"/>
          </a:xfrm>
        </p:spPr>
        <p:txBody>
          <a:bodyPr/>
          <a:lstStyle/>
          <a:p>
            <a:r>
              <a:rPr lang="hr-HR" b="1" dirty="0" smtClean="0">
                <a:solidFill>
                  <a:srgbClr val="DB5282"/>
                </a:solidFill>
                <a:latin typeface="Calibri"/>
                <a:cs typeface="Calibri"/>
              </a:rPr>
              <a:t/>
            </a:r>
            <a:br>
              <a:rPr lang="hr-HR" b="1" dirty="0" smtClean="0">
                <a:solidFill>
                  <a:srgbClr val="DB5282"/>
                </a:solidFill>
                <a:latin typeface="Calibri"/>
                <a:cs typeface="Calibri"/>
              </a:rPr>
            </a:br>
            <a:r>
              <a:rPr lang="hr-HR" b="1" dirty="0">
                <a:solidFill>
                  <a:srgbClr val="DB5282"/>
                </a:solidFill>
                <a:latin typeface="Calibri"/>
                <a:cs typeface="Calibri"/>
              </a:rPr>
              <a:t/>
            </a:r>
            <a:br>
              <a:rPr lang="hr-HR" b="1" dirty="0">
                <a:solidFill>
                  <a:srgbClr val="DB5282"/>
                </a:solidFill>
                <a:latin typeface="Calibri"/>
                <a:cs typeface="Calibri"/>
              </a:rPr>
            </a:b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020" y="6106417"/>
            <a:ext cx="726308" cy="611628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454471" y="328268"/>
            <a:ext cx="8038531" cy="486446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3200" b="1" dirty="0">
                <a:ln w="10541" cmpd="sng">
                  <a:solidFill>
                    <a:srgbClr val="FF6699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Administrativna provjera</a:t>
            </a:r>
          </a:p>
        </p:txBody>
      </p:sp>
      <p:graphicFrame>
        <p:nvGraphicFramePr>
          <p:cNvPr id="8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075915"/>
              </p:ext>
            </p:extLst>
          </p:nvPr>
        </p:nvGraphicFramePr>
        <p:xfrm>
          <a:off x="454471" y="1239344"/>
          <a:ext cx="10450092" cy="458114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674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870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55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0588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hr-HR" sz="1800" dirty="0">
                        <a:solidFill>
                          <a:srgbClr val="DB5282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r-H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Uvjeti za registraciju i administrativnu provjeru</a:t>
                      </a:r>
                      <a:endParaRPr lang="hr-HR" sz="1800" b="1" dirty="0">
                        <a:solidFill>
                          <a:srgbClr val="DB528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Mogućnost traženja zahtjeva za pojašnjenjima</a:t>
                      </a:r>
                      <a:endParaRPr lang="hr-HR" sz="1800" b="1" dirty="0">
                        <a:solidFill>
                          <a:srgbClr val="DB528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8116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+mn-lt"/>
                        </a:rPr>
                        <a:t>1</a:t>
                      </a:r>
                      <a:endParaRPr lang="hr-HR" sz="18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+mn-lt"/>
                        </a:rPr>
                        <a:t>Zaprimljeni prijavni paket/omotnica je zatvoren</a:t>
                      </a:r>
                      <a:r>
                        <a:rPr lang="hr-HR" sz="1800" dirty="0" smtClean="0">
                          <a:effectLst/>
                          <a:latin typeface="+mn-lt"/>
                        </a:rPr>
                        <a:t>.</a:t>
                      </a:r>
                      <a:endParaRPr lang="hr-HR" sz="18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NE</a:t>
                      </a:r>
                      <a:endParaRPr lang="hr-HR" sz="1800" b="1" dirty="0">
                        <a:solidFill>
                          <a:srgbClr val="00000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6231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+mn-lt"/>
                        </a:rPr>
                        <a:t>2.</a:t>
                      </a:r>
                      <a:endParaRPr lang="hr-HR" sz="18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+mn-lt"/>
                        </a:rPr>
                        <a:t>Prijavni paket/omotnica predan je </a:t>
                      </a:r>
                      <a:r>
                        <a:rPr lang="hr-HR" sz="1800" dirty="0" smtClean="0">
                          <a:effectLst/>
                          <a:latin typeface="+mn-lt"/>
                        </a:rPr>
                        <a:t>nakon objave Poziva te u dan i vrijeme predaje poziv nije bio zatvoren ili obustavljen.</a:t>
                      </a:r>
                      <a:endParaRPr lang="hr-HR" sz="18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NE</a:t>
                      </a:r>
                      <a:endParaRPr lang="hr-HR" sz="1800" b="1" dirty="0">
                        <a:solidFill>
                          <a:srgbClr val="00000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8611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+mn-lt"/>
                        </a:rPr>
                        <a:t>3.</a:t>
                      </a:r>
                      <a:endParaRPr lang="hr-HR" sz="18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  <a:latin typeface="+mn-lt"/>
                        </a:rPr>
                        <a:t>Na zaprimljenom prijavnom paketu/omotnici naznačeni su naziv i adresa prijavitelja</a:t>
                      </a:r>
                      <a:endParaRPr lang="hr-HR" sz="18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DA</a:t>
                      </a:r>
                      <a:endParaRPr lang="hr-HR" sz="1800" b="1" dirty="0">
                        <a:solidFill>
                          <a:srgbClr val="00000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195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+mn-lt"/>
                        </a:rPr>
                        <a:t>4.</a:t>
                      </a:r>
                      <a:endParaRPr lang="hr-HR" sz="18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  <a:latin typeface="+mn-lt"/>
                        </a:rPr>
                        <a:t>Na zaprimljenom prijavnom paketu/omotnici naznačen je naziv i pravilni referentni broj Poziva</a:t>
                      </a:r>
                      <a:endParaRPr lang="hr-HR" sz="18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DA</a:t>
                      </a:r>
                      <a:endParaRPr lang="hr-HR" sz="1800" b="1" dirty="0">
                        <a:solidFill>
                          <a:srgbClr val="00000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3607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+mn-lt"/>
                        </a:rPr>
                        <a:t>5.</a:t>
                      </a:r>
                      <a:endParaRPr lang="hr-HR" sz="18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Na zaprimljenom prijavnom paketu/omotnici ili potvrdi primitka projektnog prijedloga zabilježen je datum i točno vrijeme (sat i minute) podnošenja projektnog prijedloga</a:t>
                      </a:r>
                      <a:endParaRPr lang="hr-H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DA</a:t>
                      </a:r>
                      <a:endParaRPr lang="hr-HR" sz="1800" b="1" dirty="0">
                        <a:solidFill>
                          <a:srgbClr val="00000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4796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+mn-lt"/>
                        </a:rPr>
                        <a:t>6.</a:t>
                      </a:r>
                      <a:endParaRPr lang="hr-HR" sz="18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  <a:latin typeface="+mn-lt"/>
                        </a:rPr>
                        <a:t>Zatraženi iznos bespovratnih sredstava je u propisanim granicama sukladno točki 1.6</a:t>
                      </a:r>
                      <a:endParaRPr lang="hr-HR" sz="18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NE</a:t>
                      </a:r>
                      <a:endParaRPr lang="hr-HR" sz="1800" b="1" dirty="0">
                        <a:solidFill>
                          <a:srgbClr val="00000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8116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+mn-lt"/>
                        </a:rPr>
                        <a:t>7.</a:t>
                      </a:r>
                      <a:endParaRPr lang="hr-HR" sz="18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  <a:latin typeface="+mn-lt"/>
                        </a:rPr>
                        <a:t>Projektni prijedlog predan je na propisanom mediju i u propisanom formatu</a:t>
                      </a:r>
                      <a:endParaRPr lang="hr-HR" sz="18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DA</a:t>
                      </a:r>
                      <a:endParaRPr lang="hr-HR" sz="1800" b="1" dirty="0">
                        <a:solidFill>
                          <a:srgbClr val="00000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18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91950" y="1182414"/>
            <a:ext cx="9691207" cy="1038000"/>
          </a:xfrm>
        </p:spPr>
        <p:txBody>
          <a:bodyPr/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hr-HR" sz="2400" b="1" spc="400" dirty="0" smtClean="0">
                <a:solidFill>
                  <a:srgbClr val="D63C78"/>
                </a:solidFill>
                <a:latin typeface="+mj-lt"/>
                <a:ea typeface="ＭＳ Ｐゴシック" charset="0"/>
                <a:cs typeface="Calibri"/>
              </a:rPr>
              <a:t/>
            </a:r>
            <a:br>
              <a:rPr lang="hr-HR" sz="2400" b="1" spc="400" dirty="0" smtClean="0">
                <a:solidFill>
                  <a:srgbClr val="D63C78"/>
                </a:solidFill>
                <a:latin typeface="+mj-lt"/>
                <a:ea typeface="ＭＳ Ｐゴシック" charset="0"/>
                <a:cs typeface="Calibri"/>
              </a:rPr>
            </a:br>
            <a:r>
              <a:rPr lang="hr-HR" sz="2400" b="1" spc="400" dirty="0" smtClean="0">
                <a:solidFill>
                  <a:srgbClr val="D63C78"/>
                </a:solidFill>
                <a:latin typeface="+mj-lt"/>
                <a:ea typeface="ＭＳ Ｐゴシック" charset="0"/>
                <a:cs typeface="Calibri"/>
              </a:rPr>
              <a:t>OPERATIVNI </a:t>
            </a:r>
            <a:r>
              <a:rPr lang="hr-HR" sz="2400" b="1" spc="400" dirty="0">
                <a:solidFill>
                  <a:srgbClr val="D63C78"/>
                </a:solidFill>
                <a:latin typeface="+mj-lt"/>
                <a:ea typeface="ＭＳ Ｐゴシック" charset="0"/>
                <a:cs typeface="Calibri"/>
              </a:rPr>
              <a:t>PROGRAM </a:t>
            </a:r>
            <a:br>
              <a:rPr lang="hr-HR" sz="2400" b="1" spc="400" dirty="0">
                <a:solidFill>
                  <a:srgbClr val="D63C78"/>
                </a:solidFill>
                <a:latin typeface="+mj-lt"/>
                <a:ea typeface="ＭＳ Ｐゴシック" charset="0"/>
                <a:cs typeface="Calibri"/>
              </a:rPr>
            </a:br>
            <a:r>
              <a:rPr lang="hr-HR" sz="4000" dirty="0">
                <a:solidFill>
                  <a:srgbClr val="D63C78"/>
                </a:solidFill>
                <a:latin typeface="+mj-lt"/>
                <a:ea typeface="ＭＳ Ｐゴシック" charset="0"/>
                <a:cs typeface="Calibri"/>
              </a:rPr>
              <a:t>Učinkoviti ljudski potencijali 2014.-2020.</a:t>
            </a:r>
            <a:br>
              <a:rPr lang="hr-HR" sz="4000" dirty="0">
                <a:solidFill>
                  <a:srgbClr val="D63C78"/>
                </a:solidFill>
                <a:latin typeface="+mj-lt"/>
                <a:ea typeface="ＭＳ Ｐゴシック" charset="0"/>
                <a:cs typeface="Calibri"/>
              </a:rPr>
            </a:br>
            <a:endParaRPr lang="hr-HR" dirty="0">
              <a:latin typeface="+mj-lt"/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1470776" y="2490952"/>
            <a:ext cx="9706975" cy="3216164"/>
          </a:xfrm>
        </p:spPr>
        <p:txBody>
          <a:bodyPr/>
          <a:lstStyle/>
          <a:p>
            <a:pPr marL="0" indent="0">
              <a:lnSpc>
                <a:spcPts val="2400"/>
              </a:lnSpc>
              <a:buNone/>
            </a:pP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/>
              </a:rPr>
              <a:t>Predstavljanje poziva</a:t>
            </a:r>
            <a:endParaRPr lang="ta-IN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hr-HR" sz="3200" b="1" cap="all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Zaželi – </a:t>
            </a:r>
            <a:r>
              <a:rPr lang="hr-H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program </a:t>
            </a:r>
            <a:r>
              <a:rPr lang="hr-HR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zapošljavanja žena </a:t>
            </a:r>
            <a:r>
              <a:rPr lang="hr-H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- faza </a:t>
            </a:r>
            <a:r>
              <a:rPr lang="hr-HR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II</a:t>
            </a:r>
          </a:p>
          <a:p>
            <a:pPr>
              <a:lnSpc>
                <a:spcPts val="2400"/>
              </a:lnSpc>
            </a:pPr>
            <a:endParaRPr lang="hr-HR" b="1" cap="all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/>
              </a:rPr>
              <a:t>poziv je otvoren od 19. veljače 2020. godine do </a:t>
            </a: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/>
              </a:rPr>
              <a:t>28. veljače 2021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/>
              </a:rPr>
              <a:t>. </a:t>
            </a: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/>
              </a:rPr>
              <a:t>godine ili do iscrpljenja financijske omotnice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hr-HR" dirty="0">
                <a:solidFill>
                  <a:srgbClr val="D63C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p</a:t>
            </a:r>
            <a:r>
              <a:rPr lang="hr-HR" dirty="0" smtClean="0">
                <a:solidFill>
                  <a:srgbClr val="D63C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rijave su moguće od 2. ožujka 2020. od </a:t>
            </a:r>
            <a:r>
              <a:rPr lang="hr-HR" dirty="0">
                <a:solidFill>
                  <a:srgbClr val="D63C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9</a:t>
            </a:r>
            <a:r>
              <a:rPr lang="hr-HR" dirty="0" smtClean="0">
                <a:solidFill>
                  <a:srgbClr val="D63C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:00 sati</a:t>
            </a:r>
            <a:endParaRPr lang="hr-HR" dirty="0">
              <a:solidFill>
                <a:srgbClr val="D63C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/>
              </a:rPr>
              <a:t>ukupna vrijednost poziva: </a:t>
            </a:r>
            <a:r>
              <a:rPr lang="hr-HR" b="1" dirty="0">
                <a:solidFill>
                  <a:srgbClr val="D63C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300.000.000,00 HRK 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/>
              </a:rPr>
              <a:t>	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	</a:t>
            </a:r>
            <a:endParaRPr lang="hr-HR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23" y="311257"/>
            <a:ext cx="1728609" cy="1290695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891" y="5425440"/>
            <a:ext cx="3119552" cy="1432560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020" y="6106417"/>
            <a:ext cx="726308" cy="61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5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13" y="169367"/>
            <a:ext cx="1728609" cy="129069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383" y="5425440"/>
            <a:ext cx="3238178" cy="143256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07717" y="582702"/>
            <a:ext cx="9623002" cy="581422"/>
          </a:xfrm>
        </p:spPr>
        <p:txBody>
          <a:bodyPr/>
          <a:lstStyle/>
          <a:p>
            <a:r>
              <a:rPr lang="hr-HR" b="1" dirty="0" smtClean="0">
                <a:solidFill>
                  <a:srgbClr val="DB5282"/>
                </a:solidFill>
                <a:latin typeface="Calibri"/>
                <a:cs typeface="Calibri"/>
              </a:rPr>
              <a:t/>
            </a:r>
            <a:br>
              <a:rPr lang="hr-HR" b="1" dirty="0" smtClean="0">
                <a:solidFill>
                  <a:srgbClr val="DB5282"/>
                </a:solidFill>
                <a:latin typeface="Calibri"/>
                <a:cs typeface="Calibri"/>
              </a:rPr>
            </a:br>
            <a:r>
              <a:rPr lang="hr-HR" b="1" dirty="0">
                <a:solidFill>
                  <a:srgbClr val="DB5282"/>
                </a:solidFill>
                <a:latin typeface="Calibri"/>
                <a:cs typeface="Calibri"/>
              </a:rPr>
              <a:t/>
            </a:r>
            <a:br>
              <a:rPr lang="hr-HR" b="1" dirty="0">
                <a:solidFill>
                  <a:srgbClr val="DB5282"/>
                </a:solidFill>
                <a:latin typeface="Calibri"/>
                <a:cs typeface="Calibri"/>
              </a:rPr>
            </a:b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020" y="6106417"/>
            <a:ext cx="726308" cy="611628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454471" y="328268"/>
            <a:ext cx="8038531" cy="486446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3200" b="1" dirty="0">
                <a:ln w="10541" cmpd="sng">
                  <a:solidFill>
                    <a:srgbClr val="FF6699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Administrativna provjera</a:t>
            </a:r>
          </a:p>
        </p:txBody>
      </p:sp>
      <p:graphicFrame>
        <p:nvGraphicFramePr>
          <p:cNvPr id="8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848710"/>
              </p:ext>
            </p:extLst>
          </p:nvPr>
        </p:nvGraphicFramePr>
        <p:xfrm>
          <a:off x="454471" y="1502266"/>
          <a:ext cx="10450092" cy="424613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674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870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55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7137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+mn-lt"/>
                        </a:rPr>
                        <a:t>8.</a:t>
                      </a:r>
                      <a:endParaRPr lang="hr-HR" sz="18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  <a:latin typeface="+mn-lt"/>
                        </a:rPr>
                        <a:t>Projektni prijedlog istovjetan je u svim dostavljenim medijskim formatima (u elektronskoj i papirnatoj verziji pripadajućeg obrasca) gdje su zatražene obje verzije (papirnata i elektronička)</a:t>
                      </a:r>
                      <a:endParaRPr lang="hr-HR" sz="18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DA</a:t>
                      </a:r>
                      <a:endParaRPr lang="hr-HR" sz="1800" b="1" dirty="0">
                        <a:solidFill>
                          <a:srgbClr val="00000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172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  <a:latin typeface="+mn-lt"/>
                        </a:rPr>
                        <a:t>9.</a:t>
                      </a:r>
                      <a:endParaRPr lang="hr-HR" sz="18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n-lt"/>
                        </a:rPr>
                        <a:t>Projektni prijedlog ispunjen je na ispravnim obrascima. </a:t>
                      </a:r>
                      <a:endParaRPr lang="hr-HR" sz="18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DA</a:t>
                      </a:r>
                      <a:endParaRPr lang="hr-HR" sz="1800" b="1" dirty="0">
                        <a:solidFill>
                          <a:srgbClr val="00000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3607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  <a:latin typeface="+mn-lt"/>
                        </a:rPr>
                        <a:t>10.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hr-HR" sz="18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effectLst/>
                          <a:latin typeface="+mn-lt"/>
                        </a:rPr>
                        <a:t>Projektni prijedlog sadrži sve obvezne priloge i prateće dokumente uključujući potpisane i ovjerene izjave prijavitelja/partnera</a:t>
                      </a:r>
                      <a:r>
                        <a:rPr lang="hr-HR" sz="1800" dirty="0" smtClean="0">
                          <a:effectLst/>
                          <a:latin typeface="+mn-lt"/>
                        </a:rPr>
                        <a:t>.</a:t>
                      </a:r>
                      <a:r>
                        <a:rPr lang="vi-VN" sz="1800" dirty="0" smtClean="0">
                          <a:effectLst/>
                          <a:latin typeface="+mn-lt"/>
                        </a:rPr>
                        <a:t> Gdje je to predviđeno, dokumenti su potpisani od ovlaštene osobe u mandatu i ovjereni službenim pečatom organizacije.</a:t>
                      </a:r>
                      <a:endParaRPr lang="hr-HR" sz="1800" dirty="0" smtClean="0">
                        <a:effectLst/>
                        <a:latin typeface="+mn-lt"/>
                      </a:endParaRPr>
                    </a:p>
                  </a:txBody>
                  <a:tcPr marL="41731" marR="41731" marT="0" marB="0" anchor="ctr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DA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hr-HR" sz="1800" b="1" dirty="0">
                        <a:solidFill>
                          <a:srgbClr val="00000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1051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  <a:latin typeface="+mn-lt"/>
                        </a:rPr>
                        <a:t>11.</a:t>
                      </a:r>
                      <a:endParaRPr lang="hr-HR" sz="18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  <a:latin typeface="+mn-lt"/>
                        </a:rPr>
                        <a:t>Predviđeno trajanje projekta je od 12 do 18 mjeseci. </a:t>
                      </a:r>
                      <a:endParaRPr lang="hr-HR" sz="18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DA</a:t>
                      </a:r>
                      <a:endParaRPr lang="hr-HR" sz="1800" b="1" dirty="0">
                        <a:solidFill>
                          <a:srgbClr val="00000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3607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  <a:latin typeface="+mn-lt"/>
                        </a:rPr>
                        <a:t>12. </a:t>
                      </a:r>
                      <a:endParaRPr lang="hr-HR" sz="18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  <a:latin typeface="+mn-lt"/>
                        </a:rPr>
                        <a:t>Projektno partnerstvo čine regionalni/područni ured Hrvatskog zavoda za zapošljavanje i Centar za socijalnu skrb</a:t>
                      </a:r>
                      <a:endParaRPr lang="hr-HR" sz="18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DA</a:t>
                      </a:r>
                      <a:endParaRPr lang="hr-HR" sz="1800" b="1" dirty="0">
                        <a:solidFill>
                          <a:srgbClr val="00000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4342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  <a:latin typeface="+mn-lt"/>
                        </a:rPr>
                        <a:t>13.</a:t>
                      </a:r>
                      <a:endParaRPr lang="hr-HR" sz="18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Ako Prijavitelj provodi projekt u sklopu poziva UP.02.1.1.05. Zaželi – Program zapošljavanja </a:t>
                      </a:r>
                      <a:r>
                        <a:rPr lang="hr-HR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žena (kao Korisnik), ugovor </a:t>
                      </a:r>
                      <a:r>
                        <a:rPr lang="hr-HR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 dodjeli iz predmetnog Poziva završava unutar 120 dana od trenutka prijave na Poziv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NE</a:t>
                      </a:r>
                      <a:endParaRPr lang="hr-HR" sz="1800" b="1" dirty="0">
                        <a:solidFill>
                          <a:srgbClr val="00000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88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13" y="169367"/>
            <a:ext cx="1728609" cy="129069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383" y="5425440"/>
            <a:ext cx="3238178" cy="143256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07717" y="582702"/>
            <a:ext cx="9623002" cy="581422"/>
          </a:xfrm>
        </p:spPr>
        <p:txBody>
          <a:bodyPr/>
          <a:lstStyle/>
          <a:p>
            <a:r>
              <a:rPr lang="hr-HR" b="1" dirty="0" smtClean="0">
                <a:solidFill>
                  <a:srgbClr val="DB5282"/>
                </a:solidFill>
                <a:latin typeface="Calibri"/>
                <a:cs typeface="Calibri"/>
              </a:rPr>
              <a:t/>
            </a:r>
            <a:br>
              <a:rPr lang="hr-HR" b="1" dirty="0" smtClean="0">
                <a:solidFill>
                  <a:srgbClr val="DB5282"/>
                </a:solidFill>
                <a:latin typeface="Calibri"/>
                <a:cs typeface="Calibri"/>
              </a:rPr>
            </a:br>
            <a:r>
              <a:rPr lang="hr-HR" b="1" dirty="0">
                <a:solidFill>
                  <a:srgbClr val="DB5282"/>
                </a:solidFill>
                <a:latin typeface="Calibri"/>
                <a:cs typeface="Calibri"/>
              </a:rPr>
              <a:t/>
            </a:r>
            <a:br>
              <a:rPr lang="hr-HR" b="1" dirty="0">
                <a:solidFill>
                  <a:srgbClr val="DB5282"/>
                </a:solidFill>
                <a:latin typeface="Calibri"/>
                <a:cs typeface="Calibri"/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4471" y="1210481"/>
            <a:ext cx="11500968" cy="48403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000" b="1" dirty="0">
                <a:solidFill>
                  <a:srgbClr val="DB52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Odbor za odabir projekata (OOP</a:t>
            </a:r>
            <a:r>
              <a:rPr lang="hr-HR" sz="2000" b="1" dirty="0" smtClean="0">
                <a:solidFill>
                  <a:srgbClr val="DB52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)</a:t>
            </a:r>
            <a:endParaRPr lang="hr-HR" sz="2000" b="1" dirty="0">
              <a:solidFill>
                <a:srgbClr val="DB52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/>
            </a:endParaRPr>
          </a:p>
          <a:p>
            <a:pPr>
              <a:buClr>
                <a:srgbClr val="DB5282"/>
              </a:buClr>
            </a:pPr>
            <a:r>
              <a:rPr lang="hr-HR" sz="2000" dirty="0">
                <a:latin typeface="+mn-lt"/>
                <a:cs typeface="Calibri"/>
              </a:rPr>
              <a:t>vrši ocjenjivanje projektnih prijedloga prema kriterijima odabira (KO) </a:t>
            </a:r>
          </a:p>
          <a:p>
            <a:pPr>
              <a:buClr>
                <a:srgbClr val="DB5282"/>
              </a:buClr>
            </a:pPr>
            <a:r>
              <a:rPr lang="hr-HR" sz="2000" dirty="0">
                <a:latin typeface="+mn-lt"/>
                <a:cs typeface="Calibri"/>
              </a:rPr>
              <a:t>provodi provjeru prihvatljivosti prijavitelja i partnera</a:t>
            </a:r>
          </a:p>
          <a:p>
            <a:pPr>
              <a:buClr>
                <a:srgbClr val="DB5282"/>
              </a:buClr>
            </a:pPr>
            <a:r>
              <a:rPr lang="hr-HR" sz="2000" dirty="0">
                <a:latin typeface="+mn-lt"/>
                <a:cs typeface="Calibri"/>
              </a:rPr>
              <a:t>provodi provjeru prihvatljivosti projekta, ciljeva projekta i projektnih aktivnosti</a:t>
            </a:r>
          </a:p>
          <a:p>
            <a:pPr marL="0" indent="0">
              <a:buNone/>
            </a:pPr>
            <a:endParaRPr lang="hr-HR" sz="2000" dirty="0" smtClean="0">
              <a:latin typeface="+mn-lt"/>
              <a:cs typeface="Calibri"/>
            </a:endParaRPr>
          </a:p>
          <a:p>
            <a:pPr marL="0" indent="0">
              <a:buNone/>
            </a:pPr>
            <a:endParaRPr lang="hr-HR" sz="2000" dirty="0">
              <a:latin typeface="+mn-lt"/>
              <a:cs typeface="Calibri"/>
            </a:endParaRPr>
          </a:p>
          <a:p>
            <a:pPr marL="0" indent="0">
              <a:buNone/>
            </a:pPr>
            <a:r>
              <a:rPr lang="hr-HR" sz="2000" b="1" dirty="0">
                <a:solidFill>
                  <a:srgbClr val="DB52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HZZ, nadležno </a:t>
            </a:r>
            <a:r>
              <a:rPr lang="hr-HR" sz="2000" b="1" dirty="0" smtClean="0">
                <a:solidFill>
                  <a:srgbClr val="DB52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PT2:</a:t>
            </a:r>
          </a:p>
          <a:p>
            <a:r>
              <a:rPr lang="hr-HR" sz="2000" dirty="0" smtClean="0">
                <a:latin typeface="+mn-lt"/>
                <a:cs typeface="Calibri"/>
              </a:rPr>
              <a:t>provodi provjeru prihvatljivosti izdataka, ako </a:t>
            </a:r>
            <a:r>
              <a:rPr lang="hr-HR" sz="2000" dirty="0">
                <a:latin typeface="+mn-lt"/>
                <a:cs typeface="Calibri"/>
              </a:rPr>
              <a:t>je </a:t>
            </a:r>
            <a:r>
              <a:rPr lang="hr-HR" sz="2000" dirty="0" smtClean="0">
                <a:latin typeface="+mn-lt"/>
                <a:cs typeface="Calibri"/>
              </a:rPr>
              <a:t>potrebno ispravlja </a:t>
            </a:r>
            <a:r>
              <a:rPr lang="hr-HR" sz="2000" dirty="0">
                <a:latin typeface="+mn-lt"/>
                <a:cs typeface="Calibri"/>
              </a:rPr>
              <a:t>predloženi proračun projektnog prijedloga, uklanjajući neprihvatljive izdatke</a:t>
            </a:r>
            <a:endParaRPr lang="hr-HR" sz="2000" dirty="0" smtClean="0">
              <a:latin typeface="+mn-lt"/>
              <a:cs typeface="Calibri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020" y="6106417"/>
            <a:ext cx="726308" cy="611628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454471" y="328268"/>
            <a:ext cx="8038531" cy="645348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3200" b="1" dirty="0">
                <a:ln w="10541" cmpd="sng">
                  <a:solidFill>
                    <a:srgbClr val="FF6699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Procjena kvalitete</a:t>
            </a:r>
          </a:p>
        </p:txBody>
      </p:sp>
    </p:spTree>
    <p:extLst>
      <p:ext uri="{BB962C8B-B14F-4D97-AF65-F5344CB8AC3E}">
        <p14:creationId xmlns:p14="http://schemas.microsoft.com/office/powerpoint/2010/main" val="263088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383" y="5425440"/>
            <a:ext cx="3238178" cy="143256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13" y="169367"/>
            <a:ext cx="1728609" cy="129069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07717" y="582702"/>
            <a:ext cx="9623002" cy="581422"/>
          </a:xfrm>
        </p:spPr>
        <p:txBody>
          <a:bodyPr/>
          <a:lstStyle/>
          <a:p>
            <a:r>
              <a:rPr lang="hr-HR" b="1" dirty="0" smtClean="0">
                <a:solidFill>
                  <a:srgbClr val="DB5282"/>
                </a:solidFill>
                <a:latin typeface="Calibri"/>
                <a:cs typeface="Calibri"/>
              </a:rPr>
              <a:t/>
            </a:r>
            <a:br>
              <a:rPr lang="hr-HR" b="1" dirty="0" smtClean="0">
                <a:solidFill>
                  <a:srgbClr val="DB5282"/>
                </a:solidFill>
                <a:latin typeface="Calibri"/>
                <a:cs typeface="Calibri"/>
              </a:rPr>
            </a:br>
            <a:r>
              <a:rPr lang="hr-HR" b="1" dirty="0">
                <a:solidFill>
                  <a:srgbClr val="DB5282"/>
                </a:solidFill>
                <a:latin typeface="Calibri"/>
                <a:cs typeface="Calibri"/>
              </a:rPr>
              <a:t/>
            </a:r>
            <a:br>
              <a:rPr lang="hr-HR" b="1" dirty="0">
                <a:solidFill>
                  <a:srgbClr val="DB5282"/>
                </a:solidFill>
                <a:latin typeface="Calibri"/>
                <a:cs typeface="Calibri"/>
              </a:rPr>
            </a:b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020" y="6106417"/>
            <a:ext cx="726308" cy="611628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454471" y="197384"/>
            <a:ext cx="9367446" cy="827376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3200" b="1" dirty="0">
                <a:ln w="10541" cmpd="sng">
                  <a:solidFill>
                    <a:srgbClr val="FF6699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Kriteriji odabira i pitanja za kvalitativnu procjenu</a:t>
            </a:r>
          </a:p>
        </p:txBody>
      </p:sp>
      <p:graphicFrame>
        <p:nvGraphicFramePr>
          <p:cNvPr id="9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993830"/>
              </p:ext>
            </p:extLst>
          </p:nvPr>
        </p:nvGraphicFramePr>
        <p:xfrm>
          <a:off x="454471" y="1168967"/>
          <a:ext cx="10455267" cy="409989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69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541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321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1983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+mn-lt"/>
                        </a:rPr>
                        <a:t>1</a:t>
                      </a:r>
                      <a:r>
                        <a:rPr lang="hr-HR" sz="1800" dirty="0" smtClean="0">
                          <a:effectLst/>
                          <a:latin typeface="+mn-lt"/>
                        </a:rPr>
                        <a:t>.</a:t>
                      </a:r>
                      <a:endParaRPr lang="hr-HR" sz="18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hr-HR" sz="1800" dirty="0" smtClean="0">
                          <a:latin typeface="+mn-lt"/>
                        </a:rPr>
                        <a:t>Jesu li ciljevi, očekivani rezultati i pokazatelji projektnog prijedloga u skladu s ciljevima, rezultatima i pokazateljima operacije kako je to zahtijevano ovim Uputama za prijavitelje?</a:t>
                      </a:r>
                      <a:endParaRPr lang="hr-HR" sz="18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+mn-lt"/>
                        </a:rPr>
                        <a:t>20 bodova</a:t>
                      </a:r>
                      <a:endParaRPr lang="hr-HR" sz="1800" b="1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9509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+mn-lt"/>
                        </a:rPr>
                        <a:t>2.</a:t>
                      </a:r>
                      <a:endParaRPr lang="hr-HR" sz="18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vi-VN" sz="1800" baseline="0" dirty="0" smtClean="0">
                          <a:latin typeface="+mn-lt"/>
                        </a:rPr>
                        <a:t>Je li projektni prijedlog izrađen u skladu s nacionalnim i EU odredbama i propisima i doprinosi strateškim dokumentima na nacionalnoj i EU razini navedenim u točki 1.2 ovih Uputa za prijavitelje? </a:t>
                      </a:r>
                      <a:endParaRPr lang="hr-HR" sz="1800" baseline="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+mn-lt"/>
                        </a:rPr>
                        <a:t>10 bodova</a:t>
                      </a:r>
                      <a:endParaRPr lang="hr-HR" sz="1800" b="1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6115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+mn-lt"/>
                        </a:rPr>
                        <a:t>3.</a:t>
                      </a:r>
                      <a:endParaRPr lang="hr-HR" sz="18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latin typeface="+mn-lt"/>
                        </a:rPr>
                        <a:t>Jesu li aktivnosti navedene u projektnom prijedlogu relevantne u odnosu na ciljane skupine (hoće li njihovo ostvarenje doprinijeti zadovoljenju njihovih potreba/rješavanju njihovih problema)?</a:t>
                      </a:r>
                      <a:endParaRPr lang="hr-HR" sz="18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  <a:latin typeface="+mn-lt"/>
                        </a:rPr>
                        <a:t>20 </a:t>
                      </a:r>
                      <a:r>
                        <a:rPr lang="hr-HR" sz="1800" dirty="0">
                          <a:effectLst/>
                          <a:latin typeface="+mn-lt"/>
                        </a:rPr>
                        <a:t>bodova</a:t>
                      </a:r>
                      <a:endParaRPr lang="hr-HR" sz="1800" b="1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5788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  <a:latin typeface="+mn-lt"/>
                        </a:rPr>
                        <a:t>4.</a:t>
                      </a:r>
                      <a:endParaRPr lang="hr-HR" sz="18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latin typeface="+mn-lt"/>
                        </a:rPr>
                        <a:t>1. Prikazuje li projektni prijedlog analizu stanja na nacionalnoj,</a:t>
                      </a:r>
                      <a:r>
                        <a:rPr lang="hr-HR" sz="1800" baseline="0" dirty="0" smtClean="0">
                          <a:latin typeface="+mn-lt"/>
                        </a:rPr>
                        <a:t> </a:t>
                      </a:r>
                      <a:r>
                        <a:rPr lang="hr-HR" sz="1800" dirty="0" smtClean="0">
                          <a:latin typeface="+mn-lt"/>
                        </a:rPr>
                        <a:t>regionalnoj,</a:t>
                      </a:r>
                      <a:r>
                        <a:rPr lang="hr-HR" sz="1800" baseline="0" dirty="0" smtClean="0">
                          <a:latin typeface="+mn-lt"/>
                        </a:rPr>
                        <a:t> </a:t>
                      </a:r>
                      <a:r>
                        <a:rPr lang="hr-HR" sz="1800" dirty="0" smtClean="0">
                          <a:latin typeface="+mn-lt"/>
                        </a:rPr>
                        <a:t>lokalnoj razini, kao i doprinosi rješavanju postojećih problema i potreba?</a:t>
                      </a:r>
                      <a:endParaRPr lang="hr-HR" sz="18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  <a:latin typeface="+mn-lt"/>
                        </a:rPr>
                        <a:t>10 </a:t>
                      </a:r>
                      <a:r>
                        <a:rPr lang="hr-HR" sz="1800" dirty="0">
                          <a:effectLst/>
                          <a:latin typeface="+mn-lt"/>
                        </a:rPr>
                        <a:t>bodova</a:t>
                      </a:r>
                      <a:endParaRPr lang="hr-HR" sz="1800" b="1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5788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hr-HR" sz="18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  <a:latin typeface="+mn-lt"/>
                        </a:rPr>
                        <a:t>2. Provode li se projektne aktivnosti, pružanja pomoći krajnjim korisnicima – u područjima – županiji/ama u kojoj/ima je stopa nezaposlenosti viša od prosjeka Republike Hrvatske?</a:t>
                      </a:r>
                      <a:endParaRPr lang="hr-HR" sz="18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  <a:latin typeface="+mn-lt"/>
                        </a:rPr>
                        <a:t>5 bodova</a:t>
                      </a:r>
                      <a:endParaRPr lang="hr-HR" sz="1800" b="1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9509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hr-HR" sz="18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  <a:latin typeface="+mn-lt"/>
                        </a:rPr>
                        <a:t>3. Provode li se projektne aktivnosti pružanja pomoći krajnjim korisnicima u područjima (gradovi i općine) s nižim indeksom razvijenosti?</a:t>
                      </a:r>
                      <a:endParaRPr lang="hr-HR" sz="18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  <a:latin typeface="+mn-lt"/>
                        </a:rPr>
                        <a:t>5  bodova</a:t>
                      </a:r>
                      <a:endParaRPr lang="hr-HR" sz="1800" b="1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75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13" y="169367"/>
            <a:ext cx="1728609" cy="129069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383" y="5425440"/>
            <a:ext cx="3238178" cy="143256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07717" y="582702"/>
            <a:ext cx="9623002" cy="581422"/>
          </a:xfrm>
        </p:spPr>
        <p:txBody>
          <a:bodyPr/>
          <a:lstStyle/>
          <a:p>
            <a:r>
              <a:rPr lang="hr-HR" b="1" dirty="0" smtClean="0">
                <a:solidFill>
                  <a:srgbClr val="DB5282"/>
                </a:solidFill>
                <a:latin typeface="Calibri"/>
                <a:cs typeface="Calibri"/>
              </a:rPr>
              <a:t/>
            </a:r>
            <a:br>
              <a:rPr lang="hr-HR" b="1" dirty="0" smtClean="0">
                <a:solidFill>
                  <a:srgbClr val="DB5282"/>
                </a:solidFill>
                <a:latin typeface="Calibri"/>
                <a:cs typeface="Calibri"/>
              </a:rPr>
            </a:br>
            <a:r>
              <a:rPr lang="hr-HR" b="1" dirty="0">
                <a:solidFill>
                  <a:srgbClr val="DB5282"/>
                </a:solidFill>
                <a:latin typeface="Calibri"/>
                <a:cs typeface="Calibri"/>
              </a:rPr>
              <a:t/>
            </a:r>
            <a:br>
              <a:rPr lang="hr-HR" b="1" dirty="0">
                <a:solidFill>
                  <a:srgbClr val="DB5282"/>
                </a:solidFill>
                <a:latin typeface="Calibri"/>
                <a:cs typeface="Calibri"/>
              </a:rPr>
            </a:b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020" y="6106417"/>
            <a:ext cx="726308" cy="611628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454472" y="197384"/>
            <a:ext cx="9383212" cy="764314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3200" b="1" dirty="0">
                <a:ln w="10541" cmpd="sng">
                  <a:solidFill>
                    <a:srgbClr val="FF6699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Kriteriji odabira i pitanja za kvalitativnu procjenu</a:t>
            </a:r>
          </a:p>
        </p:txBody>
      </p:sp>
      <p:graphicFrame>
        <p:nvGraphicFramePr>
          <p:cNvPr id="9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173953"/>
              </p:ext>
            </p:extLst>
          </p:nvPr>
        </p:nvGraphicFramePr>
        <p:xfrm>
          <a:off x="454471" y="1460062"/>
          <a:ext cx="10439501" cy="363946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69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541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63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5507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+mn-lt"/>
                        </a:rPr>
                        <a:t>5.</a:t>
                      </a:r>
                      <a:endParaRPr lang="hr-HR" sz="18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 smtClean="0">
                          <a:latin typeface="+mn-lt"/>
                        </a:rPr>
                        <a:t>Raspolažu li prijavitelj i partneri operativnim, tehničkim i financijskim kapacitetima potrebnim za provedbu aktivnosti projektnog</a:t>
                      </a:r>
                      <a:r>
                        <a:rPr lang="hr-HR" sz="1800" baseline="0" dirty="0" smtClean="0">
                          <a:latin typeface="+mn-lt"/>
                        </a:rPr>
                        <a:t> </a:t>
                      </a:r>
                      <a:r>
                        <a:rPr lang="hr-HR" sz="1800" dirty="0" smtClean="0">
                          <a:latin typeface="+mn-lt"/>
                        </a:rPr>
                        <a:t>prijedloga?</a:t>
                      </a:r>
                      <a:endParaRPr lang="hr-HR" sz="1800" dirty="0" smtClean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+mn-lt"/>
                        </a:rPr>
                        <a:t>10 bodova</a:t>
                      </a:r>
                      <a:endParaRPr lang="hr-HR" sz="1800" b="1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5507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+mn-lt"/>
                        </a:rPr>
                        <a:t>6.</a:t>
                      </a:r>
                      <a:endParaRPr lang="hr-HR" sz="18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 smtClean="0">
                          <a:latin typeface="+mn-lt"/>
                        </a:rPr>
                        <a:t>Održivost rezultata projekta/operacije nakon njegovog završetka i mogućnost multiplikacije rezultata njegovih aktivnosti na relevantna područja na lokalnoj, regionalnoj i nacionalnoj razini. </a:t>
                      </a:r>
                      <a:endParaRPr lang="hr-HR" sz="1800" dirty="0" smtClean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+mn-lt"/>
                        </a:rPr>
                        <a:t>10 bodova</a:t>
                      </a:r>
                      <a:endParaRPr lang="hr-HR" sz="1800" b="1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73378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+mn-lt"/>
                        </a:rPr>
                        <a:t>7.</a:t>
                      </a:r>
                      <a:endParaRPr lang="hr-HR" sz="18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  <a:latin typeface="+mn-lt"/>
                        </a:rPr>
                        <a:t>Planirane aktivnosti i ciljevi operacije/projekta doprinose postizanju horizontalnih ciljeva OP ULJP-a, odnosno ciljeva u vezi održivog razvoja i zaštite okoliša, ravnopravnosti spolova, borbe protiv diskriminacije. </a:t>
                      </a:r>
                      <a:endParaRPr lang="hr-HR" sz="20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+mn-lt"/>
                        </a:rPr>
                        <a:t>10 bodova</a:t>
                      </a:r>
                      <a:endParaRPr lang="hr-HR" sz="1800" b="1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7956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+mn-lt"/>
                        </a:rPr>
                        <a:t>8.</a:t>
                      </a:r>
                      <a:endParaRPr lang="hr-HR" sz="18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latin typeface="+mn-lt"/>
                        </a:rPr>
                        <a:t>1. Je li u</a:t>
                      </a:r>
                      <a:r>
                        <a:rPr lang="hr-HR" sz="1800" baseline="0" dirty="0" smtClean="0">
                          <a:latin typeface="+mn-lt"/>
                        </a:rPr>
                        <a:t> projektnom prijedlogu </a:t>
                      </a:r>
                      <a:r>
                        <a:rPr lang="hr-HR" sz="1800" dirty="0" smtClean="0">
                          <a:latin typeface="+mn-lt"/>
                        </a:rPr>
                        <a:t>proračun kvalitetno povezan s projektnim elementima?</a:t>
                      </a:r>
                      <a:endParaRPr lang="hr-HR" sz="18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  <a:latin typeface="+mn-lt"/>
                        </a:rPr>
                        <a:t>5 bodova</a:t>
                      </a:r>
                      <a:endParaRPr lang="hr-HR" sz="1800" b="1" dirty="0" smtClean="0">
                        <a:effectLst/>
                        <a:latin typeface="+mn-lt"/>
                        <a:cs typeface="Calibri"/>
                      </a:endParaRPr>
                    </a:p>
                  </a:txBody>
                  <a:tcPr marL="108000" marR="180000" marT="46800" marB="4680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3398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hr-HR" sz="18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marL="0" indent="0" algn="l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hr-HR" sz="1800" dirty="0" smtClean="0">
                          <a:effectLst/>
                          <a:latin typeface="+mn-lt"/>
                        </a:rPr>
                        <a:t>2. Plan proračuna je realan i izvediv te su stavke troškova nužne za ostvarenje rezultata projekta sukladno</a:t>
                      </a:r>
                      <a:r>
                        <a:rPr lang="hr-HR" sz="1800" baseline="0" dirty="0" smtClean="0">
                          <a:effectLst/>
                          <a:latin typeface="+mn-lt"/>
                        </a:rPr>
                        <a:t> načelu ekonomičnosti, učinkovitosti i djelotvornosti</a:t>
                      </a:r>
                      <a:endParaRPr lang="hr-HR" sz="1800" dirty="0" smtClean="0">
                        <a:effectLst/>
                        <a:latin typeface="+mn-lt"/>
                      </a:endParaRPr>
                    </a:p>
                  </a:txBody>
                  <a:tcPr marL="108000" marR="180000" marT="46800" marB="46800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  <a:latin typeface="+mn-lt"/>
                        </a:rPr>
                        <a:t>5 bodova</a:t>
                      </a:r>
                    </a:p>
                  </a:txBody>
                  <a:tcPr marL="108000" marR="180000" marT="46800" marB="4680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339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hr-HR" sz="18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hr-H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UKUPNO</a:t>
                      </a:r>
                    </a:p>
                  </a:txBody>
                  <a:tcPr marL="108000" marR="180000" marT="46800" marB="46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110 bodova</a:t>
                      </a:r>
                    </a:p>
                  </a:txBody>
                  <a:tcPr marL="108000" marR="180000" marT="46800" marB="4680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0" name="Pravokutnik 9"/>
          <p:cNvSpPr/>
          <p:nvPr/>
        </p:nvSpPr>
        <p:spPr>
          <a:xfrm>
            <a:off x="7653244" y="5960850"/>
            <a:ext cx="1185706" cy="36174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>
                <a:solidFill>
                  <a:schemeClr val="dk1"/>
                </a:solidFill>
              </a:rPr>
              <a:t>Ukupno</a:t>
            </a:r>
          </a:p>
        </p:txBody>
      </p:sp>
      <p:sp>
        <p:nvSpPr>
          <p:cNvPr id="3" name="Zaobljeni pravokutnik 2"/>
          <p:cNvSpPr/>
          <p:nvPr/>
        </p:nvSpPr>
        <p:spPr>
          <a:xfrm>
            <a:off x="1815661" y="5108026"/>
            <a:ext cx="7700541" cy="551793"/>
          </a:xfrm>
          <a:prstGeom prst="roundRect">
            <a:avLst/>
          </a:prstGeom>
          <a:solidFill>
            <a:srgbClr val="FAB4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MINIMALAN BROJ BODOVA KOJI JE POTREBNO OSTVARITI JE 90!</a:t>
            </a:r>
            <a:endParaRPr lang="hr-H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871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13" y="169367"/>
            <a:ext cx="1728609" cy="129069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383" y="5425440"/>
            <a:ext cx="3238178" cy="143256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07717" y="582702"/>
            <a:ext cx="9623002" cy="581422"/>
          </a:xfrm>
        </p:spPr>
        <p:txBody>
          <a:bodyPr/>
          <a:lstStyle/>
          <a:p>
            <a:r>
              <a:rPr lang="hr-HR" b="1" dirty="0" smtClean="0">
                <a:solidFill>
                  <a:srgbClr val="DB5282"/>
                </a:solidFill>
                <a:latin typeface="Calibri"/>
                <a:cs typeface="Calibri"/>
              </a:rPr>
              <a:t/>
            </a:r>
            <a:br>
              <a:rPr lang="hr-HR" b="1" dirty="0" smtClean="0">
                <a:solidFill>
                  <a:srgbClr val="DB5282"/>
                </a:solidFill>
                <a:latin typeface="Calibri"/>
                <a:cs typeface="Calibri"/>
              </a:rPr>
            </a:br>
            <a:r>
              <a:rPr lang="hr-HR" b="1" dirty="0">
                <a:solidFill>
                  <a:srgbClr val="DB5282"/>
                </a:solidFill>
                <a:latin typeface="Calibri"/>
                <a:cs typeface="Calibri"/>
              </a:rPr>
              <a:t/>
            </a:r>
            <a:br>
              <a:rPr lang="hr-HR" b="1" dirty="0">
                <a:solidFill>
                  <a:srgbClr val="DB5282"/>
                </a:solidFill>
                <a:latin typeface="Calibri"/>
                <a:cs typeface="Calibri"/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4471" y="1688153"/>
            <a:ext cx="8598090" cy="3579883"/>
          </a:xfrm>
        </p:spPr>
        <p:txBody>
          <a:bodyPr>
            <a:noAutofit/>
          </a:bodyPr>
          <a:lstStyle/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dirty="0">
                <a:solidFill>
                  <a:prstClr val="black"/>
                </a:solidFill>
                <a:latin typeface="+mn-lt"/>
                <a:ea typeface="+mn-ea"/>
                <a:cs typeface="Calibri"/>
              </a:rPr>
              <a:t>Donosi ministar rada i mirovinskoga sustava:</a:t>
            </a:r>
            <a:endParaRPr lang="ta-IN" sz="2000" dirty="0">
              <a:solidFill>
                <a:prstClr val="black"/>
              </a:solidFill>
              <a:latin typeface="+mn-lt"/>
              <a:ea typeface="+mn-ea"/>
              <a:cs typeface="Calibri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endParaRPr lang="hr-HR" sz="2000" dirty="0">
              <a:solidFill>
                <a:prstClr val="black"/>
              </a:solidFill>
              <a:latin typeface="+mn-lt"/>
              <a:ea typeface="+mn-ea"/>
              <a:cs typeface="Calibri"/>
            </a:endParaRPr>
          </a:p>
          <a:p>
            <a:pPr marL="457200" lvl="0" indent="-457200" algn="just" defTabSz="457200">
              <a:lnSpc>
                <a:spcPct val="100000"/>
              </a:lnSpc>
              <a:spcBef>
                <a:spcPts val="0"/>
              </a:spcBef>
              <a:buFontTx/>
              <a:buAutoNum type="alphaLcParenBoth"/>
            </a:pPr>
            <a:r>
              <a:rPr lang="hr-HR" sz="2000" dirty="0">
                <a:solidFill>
                  <a:prstClr val="black"/>
                </a:solidFill>
                <a:latin typeface="+mn-lt"/>
                <a:ea typeface="+mn-ea"/>
                <a:cs typeface="Calibri"/>
              </a:rPr>
              <a:t>po</a:t>
            </a:r>
            <a:r>
              <a:rPr lang="vi-VN" sz="2000" dirty="0">
                <a:solidFill>
                  <a:prstClr val="black"/>
                </a:solidFill>
                <a:latin typeface="+mn-lt"/>
                <a:ea typeface="+mn-ea"/>
                <a:cs typeface="Calibri"/>
              </a:rPr>
              <a:t>sebno za svaki projektni prijedlog i to po završetku postupka dodjele za svaki pojedini projektni prijedlog koji je uspješno prošao sve prethodne faze postupka dodjele; ili </a:t>
            </a:r>
            <a:endParaRPr lang="hr-HR" sz="2000" dirty="0">
              <a:solidFill>
                <a:prstClr val="black"/>
              </a:solidFill>
              <a:latin typeface="+mn-lt"/>
              <a:ea typeface="+mn-ea"/>
              <a:cs typeface="Calibri"/>
            </a:endParaRPr>
          </a:p>
          <a:p>
            <a:pPr marL="0" lv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endParaRPr lang="hr-HR" sz="2000" dirty="0">
              <a:solidFill>
                <a:prstClr val="black"/>
              </a:solidFill>
              <a:latin typeface="+mn-lt"/>
              <a:ea typeface="+mn-ea"/>
              <a:cs typeface="Calibri"/>
            </a:endParaRPr>
          </a:p>
          <a:p>
            <a:pPr marL="0" lv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vi-VN" sz="2000" dirty="0">
                <a:solidFill>
                  <a:prstClr val="black"/>
                </a:solidFill>
                <a:latin typeface="+mn-lt"/>
                <a:ea typeface="+mn-ea"/>
                <a:cs typeface="Calibri"/>
              </a:rPr>
              <a:t>(b) skupno za određeni broj projektnih prijedloga po završetku postupka </a:t>
            </a:r>
            <a:r>
              <a:rPr lang="hr-HR" sz="2000" dirty="0">
                <a:solidFill>
                  <a:prstClr val="black"/>
                </a:solidFill>
                <a:latin typeface="+mn-lt"/>
                <a:ea typeface="+mn-ea"/>
                <a:cs typeface="Calibri"/>
              </a:rPr>
              <a:t>	</a:t>
            </a:r>
            <a:r>
              <a:rPr lang="vi-VN" sz="2000" dirty="0">
                <a:solidFill>
                  <a:prstClr val="black"/>
                </a:solidFill>
                <a:latin typeface="+mn-lt"/>
                <a:ea typeface="+mn-ea"/>
                <a:cs typeface="Calibri"/>
              </a:rPr>
              <a:t>dodjele za svaki takav pojedini projektni prijedlog koji je uspješno</a:t>
            </a:r>
            <a:r>
              <a:rPr lang="vi-VN" sz="2000" b="1" dirty="0">
                <a:solidFill>
                  <a:prstClr val="black"/>
                </a:solidFill>
                <a:latin typeface="+mn-lt"/>
                <a:ea typeface="+mn-ea"/>
                <a:cs typeface="Calibri"/>
              </a:rPr>
              <a:t> </a:t>
            </a:r>
            <a:r>
              <a:rPr lang="vi-VN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Calibri"/>
              </a:rPr>
              <a:t>prošao </a:t>
            </a:r>
            <a:r>
              <a:rPr lang="hr-H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Calibri"/>
              </a:rPr>
              <a:t>	</a:t>
            </a:r>
            <a:r>
              <a:rPr lang="vi-VN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Calibri"/>
              </a:rPr>
              <a:t>sve prethodne faze postupka dodjele.</a:t>
            </a:r>
            <a:endParaRPr lang="hr-HR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Calibri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endParaRPr lang="hr-HR" sz="2000" b="1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020" y="6106417"/>
            <a:ext cx="726308" cy="611628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454470" y="492040"/>
            <a:ext cx="8038531" cy="645348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3200" b="1" dirty="0">
                <a:ln w="10541" cmpd="sng">
                  <a:solidFill>
                    <a:srgbClr val="FF6699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Odluka o financiranju</a:t>
            </a:r>
          </a:p>
        </p:txBody>
      </p:sp>
    </p:spTree>
    <p:extLst>
      <p:ext uri="{BB962C8B-B14F-4D97-AF65-F5344CB8AC3E}">
        <p14:creationId xmlns:p14="http://schemas.microsoft.com/office/powerpoint/2010/main" val="211039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13" y="169367"/>
            <a:ext cx="1728609" cy="129069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383" y="5425440"/>
            <a:ext cx="3238178" cy="143256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07717" y="582702"/>
            <a:ext cx="9623002" cy="581422"/>
          </a:xfrm>
        </p:spPr>
        <p:txBody>
          <a:bodyPr/>
          <a:lstStyle/>
          <a:p>
            <a:r>
              <a:rPr lang="hr-HR" b="1" dirty="0" smtClean="0">
                <a:solidFill>
                  <a:srgbClr val="DB5282"/>
                </a:solidFill>
                <a:latin typeface="Calibri"/>
                <a:cs typeface="Calibri"/>
              </a:rPr>
              <a:t/>
            </a:r>
            <a:br>
              <a:rPr lang="hr-HR" b="1" dirty="0" smtClean="0">
                <a:solidFill>
                  <a:srgbClr val="DB5282"/>
                </a:solidFill>
                <a:latin typeface="Calibri"/>
                <a:cs typeface="Calibri"/>
              </a:rPr>
            </a:br>
            <a:r>
              <a:rPr lang="hr-HR" b="1" dirty="0">
                <a:solidFill>
                  <a:srgbClr val="DB5282"/>
                </a:solidFill>
                <a:latin typeface="Calibri"/>
                <a:cs typeface="Calibri"/>
              </a:rPr>
              <a:t/>
            </a:r>
            <a:br>
              <a:rPr lang="hr-HR" b="1" dirty="0">
                <a:solidFill>
                  <a:srgbClr val="DB5282"/>
                </a:solidFill>
                <a:latin typeface="Calibri"/>
                <a:cs typeface="Calibri"/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96141" y="2189726"/>
            <a:ext cx="4161549" cy="207862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vi-VN" sz="2000" dirty="0">
                <a:latin typeface="+mn-lt"/>
              </a:rPr>
              <a:t>Posredničko tijelo razine 2, Ured za financiranje i ugovaranje projekata EU, Hrvatskog zavoda za zapošljavanje </a:t>
            </a:r>
            <a:r>
              <a:rPr lang="vi-V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može</a:t>
            </a:r>
            <a:r>
              <a:rPr lang="vi-VN" sz="2000" dirty="0">
                <a:latin typeface="+mn-lt"/>
              </a:rPr>
              <a:t> od prijavitelja zatražiti pojašnjenja u bilo kojoj fazi tijekom postupka dodjele </a:t>
            </a:r>
            <a:r>
              <a:rPr lang="hr-HR" sz="2000" dirty="0" smtClean="0">
                <a:latin typeface="+mn-lt"/>
              </a:rPr>
              <a:t>.</a:t>
            </a:r>
            <a:endParaRPr lang="hr-HR" sz="2000" dirty="0">
              <a:latin typeface="+mn-lt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endParaRPr lang="hr-HR" sz="2000" b="1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020" y="6106417"/>
            <a:ext cx="726308" cy="611628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509377" y="577090"/>
            <a:ext cx="8038531" cy="581053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3200" b="1" dirty="0">
                <a:ln w="10541" cmpd="sng">
                  <a:solidFill>
                    <a:srgbClr val="FF6699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Dodatna pojašnjenja</a:t>
            </a:r>
          </a:p>
        </p:txBody>
      </p:sp>
      <p:sp>
        <p:nvSpPr>
          <p:cNvPr id="8" name="Rezervirano mjesto sadržaja 2"/>
          <p:cNvSpPr txBox="1">
            <a:spLocks/>
          </p:cNvSpPr>
          <p:nvPr/>
        </p:nvSpPr>
        <p:spPr>
          <a:xfrm>
            <a:off x="5471542" y="2189725"/>
            <a:ext cx="4161549" cy="20786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DB5282"/>
              </a:buClr>
              <a:buNone/>
            </a:pPr>
            <a:r>
              <a:rPr lang="vi-VN" sz="2000" dirty="0">
                <a:latin typeface="+mn-lt"/>
              </a:rPr>
              <a:t>Prijavitelji su </a:t>
            </a:r>
            <a:r>
              <a:rPr lang="vi-V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obvezni postupiti</a:t>
            </a:r>
            <a:r>
              <a:rPr lang="vi-VN" sz="2000" dirty="0">
                <a:latin typeface="+mn-lt"/>
              </a:rPr>
              <a:t> u skladu sa zahtjevom Hrvatskog zavoda za zapošljavanje </a:t>
            </a:r>
            <a:r>
              <a:rPr lang="vi-V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 za to određenom roku</a:t>
            </a:r>
            <a:r>
              <a:rPr lang="vi-V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</a:t>
            </a:r>
            <a:r>
              <a:rPr lang="vi-VN" sz="2000" dirty="0">
                <a:latin typeface="+mn-lt"/>
              </a:rPr>
              <a:t> u protivnom se njihov projektni prijedlog može isključiti iz postupka </a:t>
            </a:r>
            <a:r>
              <a:rPr lang="vi-VN" sz="2000" dirty="0" smtClean="0">
                <a:latin typeface="+mn-lt"/>
              </a:rPr>
              <a:t>dodjele</a:t>
            </a:r>
            <a:r>
              <a:rPr lang="hr-HR" sz="2000" dirty="0" smtClean="0">
                <a:latin typeface="+mn-lt"/>
              </a:rPr>
              <a:t>.</a:t>
            </a:r>
            <a:endParaRPr lang="vi-VN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966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13" y="169367"/>
            <a:ext cx="1728609" cy="129069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383" y="5425440"/>
            <a:ext cx="3238178" cy="143256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67715" y="589336"/>
            <a:ext cx="9623002" cy="581422"/>
          </a:xfrm>
        </p:spPr>
        <p:txBody>
          <a:bodyPr/>
          <a:lstStyle/>
          <a:p>
            <a:r>
              <a:rPr lang="hr-HR" b="1" dirty="0" smtClean="0">
                <a:solidFill>
                  <a:srgbClr val="DB5282"/>
                </a:solidFill>
                <a:latin typeface="Calibri"/>
                <a:cs typeface="Calibri"/>
              </a:rPr>
              <a:t/>
            </a:r>
            <a:br>
              <a:rPr lang="hr-HR" b="1" dirty="0" smtClean="0">
                <a:solidFill>
                  <a:srgbClr val="DB5282"/>
                </a:solidFill>
                <a:latin typeface="Calibri"/>
                <a:cs typeface="Calibri"/>
              </a:rPr>
            </a:br>
            <a:r>
              <a:rPr lang="hr-HR" b="1" dirty="0">
                <a:solidFill>
                  <a:srgbClr val="DB5282"/>
                </a:solidFill>
                <a:latin typeface="Calibri"/>
                <a:cs typeface="Calibri"/>
              </a:rPr>
              <a:t/>
            </a:r>
            <a:br>
              <a:rPr lang="hr-HR" b="1" dirty="0">
                <a:solidFill>
                  <a:srgbClr val="DB5282"/>
                </a:solidFill>
                <a:latin typeface="Calibri"/>
                <a:cs typeface="Calibri"/>
              </a:rPr>
            </a:br>
            <a:endParaRPr lang="hr-HR" dirty="0"/>
          </a:p>
        </p:txBody>
      </p:sp>
      <p:sp>
        <p:nvSpPr>
          <p:cNvPr id="10" name="Rezervirano mjesto sadržaja 9"/>
          <p:cNvSpPr>
            <a:spLocks noGrp="1"/>
          </p:cNvSpPr>
          <p:nvPr>
            <p:ph idx="1"/>
          </p:nvPr>
        </p:nvSpPr>
        <p:spPr>
          <a:xfrm>
            <a:off x="530826" y="1469696"/>
            <a:ext cx="9623003" cy="4254946"/>
          </a:xfrm>
        </p:spPr>
        <p:txBody>
          <a:bodyPr>
            <a:normAutofit fontScale="92500" lnSpcReduction="10000"/>
          </a:bodyPr>
          <a:lstStyle/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buClr>
                <a:srgbClr val="DB5282"/>
              </a:buClr>
              <a:buFont typeface="Arial"/>
              <a:buChar char="•"/>
            </a:pPr>
            <a:r>
              <a:rPr lang="hr-HR" sz="1700" dirty="0">
                <a:solidFill>
                  <a:prstClr val="black"/>
                </a:solidFill>
                <a:latin typeface="+mn-lt"/>
                <a:ea typeface="+mn-ea"/>
                <a:cs typeface="Calibri"/>
              </a:rPr>
              <a:t>Podnošenje prigovora </a:t>
            </a:r>
            <a:r>
              <a:rPr lang="hr-HR" sz="1700" dirty="0">
                <a:solidFill>
                  <a:srgbClr val="DB5282"/>
                </a:solidFill>
                <a:latin typeface="+mn-lt"/>
                <a:ea typeface="+mn-ea"/>
                <a:cs typeface="Calibri"/>
              </a:rPr>
              <a:t>Komisiji za razmatranje prigovora  </a:t>
            </a:r>
            <a:r>
              <a:rPr lang="hr-HR" sz="1700" dirty="0">
                <a:solidFill>
                  <a:prstClr val="black"/>
                </a:solidFill>
                <a:latin typeface="+mn-lt"/>
                <a:ea typeface="+mn-ea"/>
                <a:cs typeface="Calibri"/>
              </a:rPr>
              <a:t>koju osniva </a:t>
            </a:r>
            <a:r>
              <a:rPr lang="ta-IN" sz="1700" dirty="0">
                <a:solidFill>
                  <a:prstClr val="black"/>
                </a:solidFill>
                <a:latin typeface="+mn-lt"/>
                <a:ea typeface="+mn-ea"/>
                <a:cs typeface="Calibri"/>
              </a:rPr>
              <a:t/>
            </a:r>
            <a:br>
              <a:rPr lang="ta-IN" sz="1700" dirty="0">
                <a:solidFill>
                  <a:prstClr val="black"/>
                </a:solidFill>
                <a:latin typeface="+mn-lt"/>
                <a:ea typeface="+mn-ea"/>
                <a:cs typeface="Calibri"/>
              </a:rPr>
            </a:br>
            <a:r>
              <a:rPr lang="hr-HR" sz="1700" dirty="0">
                <a:solidFill>
                  <a:prstClr val="black"/>
                </a:solidFill>
                <a:latin typeface="+mn-lt"/>
                <a:ea typeface="+mn-ea"/>
                <a:cs typeface="Calibri"/>
              </a:rPr>
              <a:t>Ministarstvo rada i mirovinskoga sustava kao Upravljačko tijelo</a:t>
            </a:r>
          </a:p>
          <a:p>
            <a:pPr marL="285750" lvl="0" indent="-285750" defTabSz="457200">
              <a:lnSpc>
                <a:spcPct val="70000"/>
              </a:lnSpc>
              <a:spcBef>
                <a:spcPts val="0"/>
              </a:spcBef>
              <a:buFont typeface="Arial"/>
              <a:buChar char="•"/>
            </a:pPr>
            <a:endParaRPr lang="hr-HR" sz="1700" dirty="0">
              <a:solidFill>
                <a:prstClr val="black"/>
              </a:solidFill>
              <a:latin typeface="+mn-lt"/>
              <a:ea typeface="+mn-ea"/>
              <a:cs typeface="Calibri"/>
            </a:endParaRP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buClr>
                <a:srgbClr val="DB5282"/>
              </a:buClr>
              <a:buFont typeface="Arial"/>
              <a:buChar char="•"/>
            </a:pPr>
            <a:r>
              <a:rPr lang="hr-HR" sz="1700" dirty="0">
                <a:solidFill>
                  <a:prstClr val="black"/>
                </a:solidFill>
                <a:latin typeface="+mn-lt"/>
                <a:ea typeface="+mn-ea"/>
                <a:cs typeface="Calibri"/>
              </a:rPr>
              <a:t>Podnošenje prigovora </a:t>
            </a:r>
            <a:r>
              <a:rPr lang="hr-HR" sz="1700" dirty="0">
                <a:solidFill>
                  <a:srgbClr val="DB5282"/>
                </a:solidFill>
                <a:latin typeface="+mn-lt"/>
                <a:ea typeface="+mn-ea"/>
                <a:cs typeface="Calibri"/>
              </a:rPr>
              <a:t>u roku od 7 radnih dana </a:t>
            </a:r>
            <a:r>
              <a:rPr lang="hr-HR" sz="1700" dirty="0">
                <a:solidFill>
                  <a:prstClr val="black"/>
                </a:solidFill>
                <a:latin typeface="+mn-lt"/>
                <a:ea typeface="+mn-ea"/>
                <a:cs typeface="Calibri"/>
              </a:rPr>
              <a:t>od dana primitka obavijesti o statusu projektnog prijedloga zbog sljedećih razloga:</a:t>
            </a:r>
            <a:endParaRPr lang="ta-IN" sz="1700" dirty="0">
              <a:solidFill>
                <a:prstClr val="black"/>
              </a:solidFill>
              <a:latin typeface="+mn-lt"/>
              <a:ea typeface="+mn-ea"/>
              <a:cs typeface="Calibri"/>
            </a:endParaRP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buClr>
                <a:srgbClr val="DB5282"/>
              </a:buClr>
              <a:buFont typeface="Arial"/>
              <a:buChar char="•"/>
            </a:pPr>
            <a:endParaRPr lang="hr-HR" sz="1700" dirty="0">
              <a:solidFill>
                <a:prstClr val="black"/>
              </a:solidFill>
              <a:latin typeface="+mn-lt"/>
              <a:ea typeface="+mn-ea"/>
              <a:cs typeface="Calibri"/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hr-HR" sz="1700" dirty="0">
                <a:solidFill>
                  <a:prstClr val="black"/>
                </a:solidFill>
                <a:latin typeface="+mn-lt"/>
                <a:ea typeface="+mn-ea"/>
                <a:cs typeface="Calibri"/>
              </a:rPr>
              <a:t>povrede postupka opisanog u dokumentaciji predmetnog postupka dodjele sredstava;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hr-HR" sz="1700" dirty="0">
                <a:solidFill>
                  <a:prstClr val="black"/>
                </a:solidFill>
                <a:latin typeface="+mn-lt"/>
                <a:ea typeface="+mn-ea"/>
                <a:cs typeface="Calibri"/>
              </a:rPr>
              <a:t>povrede sljedećih načela: jednakog postupanja, zabrane diskriminacije po bilo kojoj osnovi, transparentnosti, zaštite osobnih podataka, razmjernosti, sprječavanja</a:t>
            </a:r>
            <a:r>
              <a:rPr lang="ta-IN" sz="1700" dirty="0">
                <a:solidFill>
                  <a:prstClr val="black"/>
                </a:solidFill>
                <a:latin typeface="+mn-lt"/>
                <a:ea typeface="+mn-ea"/>
                <a:cs typeface="Calibri"/>
              </a:rPr>
              <a:t> </a:t>
            </a:r>
            <a:r>
              <a:rPr lang="hr-HR" sz="1700" dirty="0">
                <a:solidFill>
                  <a:prstClr val="black"/>
                </a:solidFill>
                <a:latin typeface="+mn-lt"/>
                <a:ea typeface="+mn-ea"/>
                <a:cs typeface="Calibri"/>
              </a:rPr>
              <a:t>sukoba interesa, tajnosti postupka dodjele bespovratnih sredstava </a:t>
            </a:r>
          </a:p>
          <a:p>
            <a:pPr marL="285750" lvl="0" indent="-285750" defTabSz="457200">
              <a:lnSpc>
                <a:spcPct val="70000"/>
              </a:lnSpc>
              <a:spcBef>
                <a:spcPts val="0"/>
              </a:spcBef>
              <a:buFont typeface="Arial"/>
              <a:buChar char="•"/>
            </a:pPr>
            <a:endParaRPr lang="hr-HR" sz="1700" dirty="0">
              <a:solidFill>
                <a:prstClr val="black"/>
              </a:solidFill>
              <a:latin typeface="+mn-lt"/>
              <a:ea typeface="+mn-ea"/>
              <a:cs typeface="Calibri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700" dirty="0">
                <a:solidFill>
                  <a:prstClr val="black"/>
                </a:solidFill>
                <a:latin typeface="+mn-lt"/>
                <a:ea typeface="+mn-ea"/>
                <a:cs typeface="Calibri"/>
              </a:rPr>
              <a:t>Adresa za slanje prigovora: </a:t>
            </a:r>
            <a:endParaRPr lang="ta-IN" sz="1700" dirty="0">
              <a:solidFill>
                <a:prstClr val="black"/>
              </a:solidFill>
              <a:latin typeface="+mn-lt"/>
              <a:ea typeface="+mn-ea"/>
              <a:cs typeface="Calibri"/>
            </a:endParaRPr>
          </a:p>
          <a:p>
            <a:pPr marL="457200" lvl="1" indent="0" defTabSz="457200">
              <a:lnSpc>
                <a:spcPct val="100000"/>
              </a:lnSpc>
              <a:spcBef>
                <a:spcPts val="0"/>
              </a:spcBef>
              <a:buNone/>
            </a:pPr>
            <a:endParaRPr lang="hr-HR" sz="1700" b="1" dirty="0" smtClean="0">
              <a:solidFill>
                <a:srgbClr val="DB5282"/>
              </a:solidFill>
              <a:latin typeface="+mn-lt"/>
              <a:ea typeface="+mn-ea"/>
              <a:cs typeface="Calibri"/>
            </a:endParaRPr>
          </a:p>
          <a:p>
            <a:pPr marL="457200" lvl="1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700" b="1" dirty="0" smtClean="0">
                <a:solidFill>
                  <a:srgbClr val="DB52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Calibri"/>
              </a:rPr>
              <a:t>Ministarstvo </a:t>
            </a:r>
            <a:r>
              <a:rPr lang="hr-HR" sz="1700" b="1" dirty="0">
                <a:solidFill>
                  <a:srgbClr val="DB52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Calibri"/>
              </a:rPr>
              <a:t>rada i mirovinskoga sustava</a:t>
            </a:r>
          </a:p>
          <a:p>
            <a:pPr marL="457200" lvl="1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700" b="1" dirty="0">
                <a:solidFill>
                  <a:srgbClr val="DB52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Calibri"/>
              </a:rPr>
              <a:t>Komisija za odlučivanje o prigovorima </a:t>
            </a:r>
            <a:endParaRPr lang="hr-HR" sz="1700" b="1" dirty="0">
              <a:solidFill>
                <a:srgbClr val="DB52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Calibri"/>
            </a:endParaRPr>
          </a:p>
          <a:p>
            <a:pPr marL="457200" lvl="1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700" b="1" dirty="0">
                <a:solidFill>
                  <a:srgbClr val="DB52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Calibri"/>
              </a:rPr>
              <a:t>Uprava za upravljanje operativnim programima Europske unije </a:t>
            </a:r>
          </a:p>
          <a:p>
            <a:pPr marL="457200" lvl="1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700" b="1" dirty="0">
                <a:solidFill>
                  <a:srgbClr val="DB52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Calibri"/>
              </a:rPr>
              <a:t>Ulica grada Vukovara 78, 10 000 Zagreb</a:t>
            </a:r>
            <a:endParaRPr lang="ta-IN" sz="1700" b="1" dirty="0">
              <a:solidFill>
                <a:srgbClr val="DB52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Calibri"/>
            </a:endParaRPr>
          </a:p>
          <a:p>
            <a:pPr marL="0" lvl="0" indent="0" defTabSz="457200">
              <a:lnSpc>
                <a:spcPct val="70000"/>
              </a:lnSpc>
              <a:spcBef>
                <a:spcPts val="0"/>
              </a:spcBef>
              <a:buNone/>
            </a:pPr>
            <a:endParaRPr lang="hr-HR" sz="1600" dirty="0">
              <a:solidFill>
                <a:prstClr val="black"/>
              </a:solidFill>
              <a:latin typeface="+mn-lt"/>
              <a:ea typeface="+mn-ea"/>
              <a:cs typeface="Calibri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endParaRPr lang="hr-HR" sz="1600" dirty="0" smtClean="0">
              <a:solidFill>
                <a:prstClr val="black"/>
              </a:solidFill>
              <a:latin typeface="+mn-lt"/>
              <a:ea typeface="+mn-ea"/>
              <a:cs typeface="Calibri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dirty="0" smtClean="0">
                <a:solidFill>
                  <a:prstClr val="black"/>
                </a:solidFill>
                <a:latin typeface="+mn-lt"/>
                <a:ea typeface="+mn-ea"/>
                <a:cs typeface="Calibri"/>
              </a:rPr>
              <a:t>KOMISIJA </a:t>
            </a:r>
            <a:r>
              <a:rPr lang="hr-HR" sz="1600" dirty="0">
                <a:solidFill>
                  <a:prstClr val="black"/>
                </a:solidFill>
                <a:latin typeface="+mn-lt"/>
                <a:ea typeface="+mn-ea"/>
                <a:cs typeface="Calibri"/>
              </a:rPr>
              <a:t>ODLUČUJE O PRIGOVORU U ROKU OD </a:t>
            </a:r>
            <a:r>
              <a:rPr lang="hr-HR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Calibri"/>
              </a:rPr>
              <a:t>13 </a:t>
            </a:r>
            <a:r>
              <a:rPr lang="hr-HR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Calibri"/>
              </a:rPr>
              <a:t>RADNIH </a:t>
            </a:r>
            <a:r>
              <a:rPr lang="hr-HR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Calibri"/>
              </a:rPr>
              <a:t>DANA</a:t>
            </a:r>
            <a:r>
              <a:rPr lang="hr-HR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Calibri"/>
              </a:rPr>
              <a:t> </a:t>
            </a:r>
            <a:r>
              <a:rPr lang="hr-HR" sz="1600" dirty="0" smtClean="0">
                <a:solidFill>
                  <a:prstClr val="black"/>
                </a:solidFill>
                <a:latin typeface="+mn-lt"/>
                <a:ea typeface="+mn-ea"/>
                <a:cs typeface="Calibri"/>
              </a:rPr>
              <a:t>OD DANA ZAPRIMANJA  UREDNOG PRIGOVORA!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020" y="6106417"/>
            <a:ext cx="726308" cy="611628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454469" y="557373"/>
            <a:ext cx="8038531" cy="645348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3200" b="1" dirty="0">
                <a:ln w="10541" cmpd="sng">
                  <a:solidFill>
                    <a:srgbClr val="FF6699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Prigovori</a:t>
            </a:r>
          </a:p>
        </p:txBody>
      </p:sp>
      <p:cxnSp>
        <p:nvCxnSpPr>
          <p:cNvPr id="12" name="Ravni poveznik 11"/>
          <p:cNvCxnSpPr/>
          <p:nvPr/>
        </p:nvCxnSpPr>
        <p:spPr>
          <a:xfrm>
            <a:off x="454469" y="2030157"/>
            <a:ext cx="9871944" cy="0"/>
          </a:xfrm>
          <a:prstGeom prst="line">
            <a:avLst/>
          </a:prstGeom>
          <a:ln>
            <a:solidFill>
              <a:srgbClr val="D6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447299" y="4102810"/>
            <a:ext cx="9871944" cy="0"/>
          </a:xfrm>
          <a:prstGeom prst="line">
            <a:avLst/>
          </a:prstGeom>
          <a:ln>
            <a:solidFill>
              <a:srgbClr val="D6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97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13" y="169367"/>
            <a:ext cx="1728609" cy="129069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383" y="5425440"/>
            <a:ext cx="3238178" cy="143256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67715" y="589336"/>
            <a:ext cx="9623002" cy="581422"/>
          </a:xfrm>
        </p:spPr>
        <p:txBody>
          <a:bodyPr/>
          <a:lstStyle/>
          <a:p>
            <a:r>
              <a:rPr lang="hr-HR" b="1" dirty="0" smtClean="0">
                <a:solidFill>
                  <a:srgbClr val="DB5282"/>
                </a:solidFill>
                <a:latin typeface="Calibri"/>
                <a:cs typeface="Calibri"/>
              </a:rPr>
              <a:t/>
            </a:r>
            <a:br>
              <a:rPr lang="hr-HR" b="1" dirty="0" smtClean="0">
                <a:solidFill>
                  <a:srgbClr val="DB5282"/>
                </a:solidFill>
                <a:latin typeface="Calibri"/>
                <a:cs typeface="Calibri"/>
              </a:rPr>
            </a:br>
            <a:r>
              <a:rPr lang="hr-HR" b="1" dirty="0">
                <a:solidFill>
                  <a:srgbClr val="DB5282"/>
                </a:solidFill>
                <a:latin typeface="Calibri"/>
                <a:cs typeface="Calibri"/>
              </a:rPr>
              <a:t/>
            </a:r>
            <a:br>
              <a:rPr lang="hr-HR" b="1" dirty="0">
                <a:solidFill>
                  <a:srgbClr val="DB5282"/>
                </a:solidFill>
                <a:latin typeface="Calibri"/>
                <a:cs typeface="Calibri"/>
              </a:rPr>
            </a:b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020" y="6106417"/>
            <a:ext cx="726308" cy="611628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454469" y="557373"/>
            <a:ext cx="8038531" cy="645348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3200" b="1" dirty="0">
                <a:ln w="10541" cmpd="sng">
                  <a:solidFill>
                    <a:srgbClr val="FF6699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Okvirni raspored postupka dodjele</a:t>
            </a:r>
          </a:p>
        </p:txBody>
      </p:sp>
      <p:graphicFrame>
        <p:nvGraphicFramePr>
          <p:cNvPr id="14" name="Tablic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315358"/>
              </p:ext>
            </p:extLst>
          </p:nvPr>
        </p:nvGraphicFramePr>
        <p:xfrm>
          <a:off x="740625" y="1728515"/>
          <a:ext cx="10450092" cy="4260854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44777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723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6313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endParaRPr lang="hr-HR" sz="1800" b="1" dirty="0">
                        <a:solidFill>
                          <a:srgbClr val="DB5282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2800" b="1" dirty="0" smtClean="0">
                          <a:solidFill>
                            <a:srgbClr val="D63C78"/>
                          </a:solidFill>
                          <a:effectLst/>
                          <a:latin typeface="+mn-lt"/>
                        </a:rPr>
                        <a:t>DATUM</a:t>
                      </a:r>
                      <a:endParaRPr lang="hr-HR" sz="2800" b="1" dirty="0">
                        <a:solidFill>
                          <a:srgbClr val="D63C78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28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Podnošenje pitanja na </a:t>
                      </a:r>
                      <a:r>
                        <a:rPr lang="hr-HR" sz="1600" b="1" dirty="0" err="1" smtClean="0">
                          <a:solidFill>
                            <a:srgbClr val="D63C7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esf.info</a:t>
                      </a:r>
                      <a:r>
                        <a:rPr lang="hr-HR" sz="1600" b="1" dirty="0" smtClean="0">
                          <a:solidFill>
                            <a:srgbClr val="D63C7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@</a:t>
                      </a:r>
                      <a:r>
                        <a:rPr lang="hr-HR" sz="1600" b="1" dirty="0" err="1" smtClean="0">
                          <a:solidFill>
                            <a:srgbClr val="D63C7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mrms.hr</a:t>
                      </a:r>
                      <a:endParaRPr lang="hr-HR" sz="1600" b="1" dirty="0" smtClean="0">
                        <a:solidFill>
                          <a:srgbClr val="D63C7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44000" marR="53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  <a:latin typeface="+mn-lt"/>
                        </a:rPr>
                        <a:t>Sva zaprimljena pitanja s odgovorima redovito se objavljuju na: </a:t>
                      </a:r>
                      <a:r>
                        <a:rPr lang="hr-HR" sz="1600" dirty="0" smtClean="0">
                          <a:effectLst/>
                          <a:latin typeface="+mn-lt"/>
                          <a:hlinkClick r:id="rId5"/>
                        </a:rPr>
                        <a:t>http://www.strukturnifondovi.hr</a:t>
                      </a:r>
                      <a:r>
                        <a:rPr lang="hr-HR" sz="1600" dirty="0" smtClean="0">
                          <a:effectLst/>
                          <a:latin typeface="+mn-lt"/>
                        </a:rPr>
                        <a:t> i </a:t>
                      </a:r>
                      <a:r>
                        <a:rPr lang="hr-HR" sz="1600" dirty="0" smtClean="0">
                          <a:effectLst/>
                          <a:latin typeface="+mn-lt"/>
                          <a:hlinkClick r:id="rId6"/>
                        </a:rPr>
                        <a:t>http://www.esf.hr</a:t>
                      </a:r>
                      <a:r>
                        <a:rPr lang="hr-HR" sz="1600" dirty="0" smtClean="0">
                          <a:effectLst/>
                          <a:latin typeface="+mn-lt"/>
                        </a:rPr>
                        <a:t>, a najkasnije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rgbClr val="D63C7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 radnih dana </a:t>
                      </a:r>
                      <a:r>
                        <a:rPr lang="pl-PL" sz="1600" b="1" dirty="0" smtClean="0">
                          <a:solidFill>
                            <a:srgbClr val="D63C7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prije isteka roka za podnošenje projektnih prijedloga</a:t>
                      </a:r>
                      <a:endParaRPr lang="hr-HR" sz="1600" b="1" dirty="0">
                        <a:solidFill>
                          <a:srgbClr val="D63C7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44000" marR="53928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06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Informacija prijavitelju o stanju prijave nakon administrativne provjere</a:t>
                      </a:r>
                      <a:endParaRPr lang="hr-HR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44000" marR="53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n-lt"/>
                        </a:rPr>
                        <a:t>U roku od 8 radnih dana od dana donošenja odluke o statusu projektnog prijedloga.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44000" marR="53928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43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Informacija prijavitelju o stanju prijave nakon postupka procjene kvalitete</a:t>
                      </a:r>
                      <a:endParaRPr lang="hr-HR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44000" marR="53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n-lt"/>
                        </a:rPr>
                        <a:t>U roku od 8 radnih dana od dana donošenja odluke o statusu projektnog prijedloga.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44000" marR="53928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43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Dostava Odluke o financiranju</a:t>
                      </a:r>
                      <a:endParaRPr lang="hr-HR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44000" marR="53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n-lt"/>
                        </a:rPr>
                        <a:t>U roku od 8 radnih dana od dana donošenja Odluke o </a:t>
                      </a:r>
                      <a:r>
                        <a:rPr lang="hr-HR" sz="1600" dirty="0" smtClean="0">
                          <a:effectLst/>
                          <a:latin typeface="+mn-lt"/>
                        </a:rPr>
                        <a:t>financiranju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44000" marR="53928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69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Potpisivanje Ugovora o dodjeli bespovratnih sredstava</a:t>
                      </a:r>
                      <a:endParaRPr lang="hr-HR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44000" marR="53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n-lt"/>
                        </a:rPr>
                        <a:t>U roku od 30 kalendarskih dana od </a:t>
                      </a:r>
                      <a:r>
                        <a:rPr lang="hr-HR" sz="1600" dirty="0" smtClean="0">
                          <a:effectLst/>
                          <a:latin typeface="+mn-lt"/>
                        </a:rPr>
                        <a:t>donošenja </a:t>
                      </a:r>
                      <a:r>
                        <a:rPr lang="hr-HR" sz="1600" dirty="0">
                          <a:effectLst/>
                          <a:latin typeface="+mn-lt"/>
                        </a:rPr>
                        <a:t>Odluke o financiranju</a:t>
                      </a:r>
                      <a:r>
                        <a:rPr lang="hr-HR" sz="1600" baseline="0" dirty="0">
                          <a:effectLst/>
                          <a:latin typeface="+mn-lt"/>
                        </a:rPr>
                        <a:t>  </a:t>
                      </a:r>
                      <a:endParaRPr lang="hr-HR" sz="1600" baseline="0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44000" marR="53928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06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13" y="169367"/>
            <a:ext cx="1728609" cy="129069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383" y="5425440"/>
            <a:ext cx="3238178" cy="143256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07717" y="582702"/>
            <a:ext cx="9623002" cy="581422"/>
          </a:xfrm>
        </p:spPr>
        <p:txBody>
          <a:bodyPr/>
          <a:lstStyle/>
          <a:p>
            <a:r>
              <a:rPr lang="hr-HR" b="1" dirty="0" smtClean="0">
                <a:solidFill>
                  <a:srgbClr val="DB5282"/>
                </a:solidFill>
                <a:latin typeface="Calibri"/>
                <a:cs typeface="Calibri"/>
              </a:rPr>
              <a:t/>
            </a:r>
            <a:br>
              <a:rPr lang="hr-HR" b="1" dirty="0" smtClean="0">
                <a:solidFill>
                  <a:srgbClr val="DB5282"/>
                </a:solidFill>
                <a:latin typeface="Calibri"/>
                <a:cs typeface="Calibri"/>
              </a:rPr>
            </a:br>
            <a:r>
              <a:rPr lang="hr-HR" b="1" dirty="0">
                <a:solidFill>
                  <a:srgbClr val="DB5282"/>
                </a:solidFill>
                <a:latin typeface="Calibri"/>
                <a:cs typeface="Calibri"/>
              </a:rPr>
              <a:t/>
            </a:r>
            <a:br>
              <a:rPr lang="hr-HR" b="1" dirty="0">
                <a:solidFill>
                  <a:srgbClr val="DB5282"/>
                </a:solidFill>
                <a:latin typeface="Calibri"/>
                <a:cs typeface="Calibri"/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4470" y="1688153"/>
            <a:ext cx="8822879" cy="3341047"/>
          </a:xfrm>
        </p:spPr>
        <p:txBody>
          <a:bodyPr>
            <a:noAutofit/>
          </a:bodyPr>
          <a:lstStyle/>
          <a:p>
            <a:pPr marL="285750" indent="-285750" algn="just">
              <a:buClr>
                <a:srgbClr val="DB5282"/>
              </a:buClr>
              <a:buFont typeface="Arial"/>
              <a:buChar char="•"/>
            </a:pPr>
            <a:r>
              <a:rPr lang="hr-HR" dirty="0">
                <a:latin typeface="+mn-lt"/>
              </a:rPr>
              <a:t>Upute za prijavitelje, zajedno s ostalom natječajnom dokumentacijom, objavljene su na internetskim </a:t>
            </a:r>
            <a:r>
              <a:rPr lang="hr-HR" dirty="0" smtClean="0">
                <a:latin typeface="+mn-lt"/>
              </a:rPr>
              <a:t>stranicama </a:t>
            </a:r>
            <a:r>
              <a:rPr lang="hr-HR" dirty="0" smtClean="0">
                <a:solidFill>
                  <a:srgbClr val="D63C78"/>
                </a:solidFill>
                <a:latin typeface="+mn-lt"/>
              </a:rPr>
              <a:t>www.esf.hr</a:t>
            </a:r>
            <a:r>
              <a:rPr lang="hr-HR" dirty="0" smtClean="0">
                <a:latin typeface="+mn-lt"/>
              </a:rPr>
              <a:t> i </a:t>
            </a:r>
            <a:r>
              <a:rPr lang="hr-HR" dirty="0" smtClean="0">
                <a:solidFill>
                  <a:srgbClr val="D63C78"/>
                </a:solidFill>
                <a:latin typeface="+mn-lt"/>
              </a:rPr>
              <a:t>www.strukturnifondovi.hr</a:t>
            </a:r>
            <a:endParaRPr lang="hr-HR" dirty="0">
              <a:solidFill>
                <a:srgbClr val="D63C78"/>
              </a:solidFill>
              <a:latin typeface="+mn-lt"/>
            </a:endParaRPr>
          </a:p>
          <a:p>
            <a:pPr marL="285750" indent="-285750" algn="just">
              <a:buClr>
                <a:srgbClr val="DB5282"/>
              </a:buClr>
              <a:buFont typeface="Arial"/>
              <a:buChar char="•"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Prijava na Poziv </a:t>
            </a:r>
            <a:r>
              <a:rPr lang="pl-PL" dirty="0">
                <a:latin typeface="+mn-lt"/>
              </a:rPr>
              <a:t>elektronički ispunjena na</a:t>
            </a:r>
            <a:r>
              <a:rPr lang="pl-PL" b="1" dirty="0">
                <a:latin typeface="+mn-lt"/>
              </a:rPr>
              <a:t>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Prijavnom obrascu A </a:t>
            </a:r>
            <a:r>
              <a:rPr lang="pl-PL" dirty="0">
                <a:latin typeface="+mn-lt"/>
              </a:rPr>
              <a:t>koji je dostupan na sljedećoj poveznici</a:t>
            </a:r>
            <a:r>
              <a:rPr lang="pl-PL" b="1" dirty="0">
                <a:latin typeface="+mn-lt"/>
              </a:rPr>
              <a:t>: </a:t>
            </a:r>
          </a:p>
          <a:p>
            <a:pPr marL="1200150" lvl="2" indent="-285750" algn="just">
              <a:buClr>
                <a:srgbClr val="DB5282"/>
              </a:buClr>
              <a:buFont typeface="Arial"/>
              <a:buChar char="•"/>
            </a:pPr>
            <a:endParaRPr lang="pl-PL" sz="2400" b="1" dirty="0">
              <a:latin typeface="+mn-lt"/>
            </a:endParaRPr>
          </a:p>
          <a:p>
            <a:pPr marL="914377" lvl="2" indent="0" algn="just">
              <a:buClr>
                <a:srgbClr val="DB5282"/>
              </a:buClr>
              <a:buNone/>
            </a:pPr>
            <a:r>
              <a:rPr lang="pl-PL" sz="2400" b="1" dirty="0" smtClean="0">
                <a:solidFill>
                  <a:srgbClr val="D63C78"/>
                </a:solidFill>
                <a:latin typeface="+mn-lt"/>
              </a:rPr>
              <a:t>		</a:t>
            </a:r>
            <a:r>
              <a:rPr lang="pl-PL" sz="2400" b="1" u="sng" dirty="0" smtClean="0">
                <a:solidFill>
                  <a:srgbClr val="D63C78"/>
                </a:solidFill>
                <a:latin typeface="+mn-lt"/>
              </a:rPr>
              <a:t>https</a:t>
            </a:r>
            <a:r>
              <a:rPr lang="pl-PL" sz="2400" b="1" u="sng" dirty="0">
                <a:solidFill>
                  <a:srgbClr val="D63C78"/>
                </a:solidFill>
                <a:latin typeface="+mn-lt"/>
              </a:rPr>
              <a:t>://esif-wf.mrrfeu.hr/</a:t>
            </a:r>
          </a:p>
          <a:p>
            <a:pPr marL="285750" indent="-285750">
              <a:buClr>
                <a:srgbClr val="DB5282"/>
              </a:buClr>
              <a:buFont typeface="Arial"/>
              <a:buChar char="•"/>
            </a:pPr>
            <a:endParaRPr lang="pl-PL" b="1" dirty="0">
              <a:latin typeface="+mn-lt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endParaRPr lang="hr-HR" sz="2000" b="1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020" y="6106417"/>
            <a:ext cx="726308" cy="611628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454470" y="492040"/>
            <a:ext cx="8038531" cy="645348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3200" b="1" dirty="0">
                <a:ln w="10541" cmpd="sng">
                  <a:solidFill>
                    <a:srgbClr val="FF6699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Info:</a:t>
            </a:r>
          </a:p>
        </p:txBody>
      </p:sp>
      <p:sp>
        <p:nvSpPr>
          <p:cNvPr id="8" name="Rectangle 3"/>
          <p:cNvSpPr/>
          <p:nvPr/>
        </p:nvSpPr>
        <p:spPr>
          <a:xfrm>
            <a:off x="829364" y="4913868"/>
            <a:ext cx="3395795" cy="461665"/>
          </a:xfrm>
          <a:prstGeom prst="rect">
            <a:avLst/>
          </a:prstGeom>
          <a:solidFill>
            <a:srgbClr val="DB528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Clr>
                <a:srgbClr val="DB5282"/>
              </a:buClr>
            </a:pP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Šifra </a:t>
            </a:r>
            <a:r>
              <a:rPr lang="hr-H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Poziva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UP.02.1.1.13</a:t>
            </a:r>
            <a:endParaRPr lang="hr-H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5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350" y="4685676"/>
            <a:ext cx="3458069" cy="187812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042" y="5696300"/>
            <a:ext cx="726308" cy="611628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3849042" y="4035972"/>
            <a:ext cx="4184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b="1" dirty="0" smtClean="0">
                <a:solidFill>
                  <a:srgbClr val="D63C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Hvala!</a:t>
            </a:r>
            <a:endParaRPr lang="hr-HR" sz="4400" b="1" dirty="0">
              <a:solidFill>
                <a:srgbClr val="D63C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623" y="1838124"/>
            <a:ext cx="2175213" cy="162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4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66758" y="1498228"/>
            <a:ext cx="4788133" cy="4254946"/>
          </a:xfrm>
        </p:spPr>
        <p:txBody>
          <a:bodyPr>
            <a:normAutofit fontScale="92500"/>
          </a:bodyPr>
          <a:lstStyle/>
          <a:p>
            <a:pPr marL="342900" indent="-342900">
              <a:spcAft>
                <a:spcPts val="1000"/>
              </a:spcAft>
              <a:buClr>
                <a:srgbClr val="D63C78"/>
              </a:buClr>
              <a:buFont typeface="Arial"/>
              <a:buChar char="•"/>
            </a:pP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/>
              </a:rPr>
              <a:t>pozitivna</a:t>
            </a:r>
            <a:r>
              <a:rPr lang="vi-V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/>
              </a:rPr>
              <a:t> iskustva 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/>
              </a:rPr>
              <a:t>korisnika i ciljanih skupina u okviru operacije </a:t>
            </a:r>
            <a:r>
              <a:rPr lang="vi-V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/>
              </a:rPr>
              <a:t>koj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/>
              </a:rPr>
              <a:t>a</a:t>
            </a:r>
            <a:r>
              <a:rPr lang="vi-V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/>
              </a:rPr>
              <a:t> se 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/>
              </a:rPr>
              <a:t>provodi od 2017. </a:t>
            </a:r>
            <a:r>
              <a:rPr lang="vi-V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/>
              </a:rPr>
              <a:t>u okviru Operativnog programa 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/>
              </a:rPr>
              <a:t>„Učinkoviti ljudski </a:t>
            </a: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/>
              </a:rPr>
              <a:t>potencijali </a:t>
            </a:r>
            <a:r>
              <a:rPr lang="vi-V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/>
              </a:rPr>
              <a:t>20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/>
              </a:rPr>
              <a:t>14</a:t>
            </a:r>
            <a:r>
              <a:rPr lang="vi-V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/>
              </a:rPr>
              <a:t>.-20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/>
              </a:rPr>
              <a:t>20</a:t>
            </a:r>
            <a:r>
              <a:rPr lang="vi-V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/>
              </a:rPr>
              <a:t>.</a:t>
            </a: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/>
              </a:rPr>
              <a:t>” </a:t>
            </a:r>
            <a:r>
              <a:rPr lang="vi-V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/>
              </a:rPr>
              <a:t>pod </a:t>
            </a:r>
            <a:r>
              <a:rPr lang="vi-V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/>
              </a:rPr>
              <a:t>nazivom </a:t>
            </a:r>
            <a:r>
              <a:rPr lang="vi-VN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„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Zaželi – </a:t>
            </a:r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program 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zapošljavanja žena</a:t>
            </a:r>
            <a:r>
              <a:rPr lang="vi-VN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“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/>
              </a:rPr>
              <a:t>;</a:t>
            </a:r>
            <a:endParaRPr lang="ta-IN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/>
            </a:endParaRPr>
          </a:p>
          <a:p>
            <a:pPr marL="342900" indent="-342900">
              <a:spcAft>
                <a:spcPts val="1000"/>
              </a:spcAft>
              <a:buClr>
                <a:srgbClr val="D63C78"/>
              </a:buClr>
              <a:buFont typeface="Arial"/>
              <a:buChar char="•"/>
            </a:pPr>
            <a:r>
              <a:rPr lang="vi-V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/>
              </a:rPr>
              <a:t>u skladu je s europskim i nacionalnim preporukama o </a:t>
            </a:r>
            <a:r>
              <a:rPr lang="vi-VN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unaprje</a:t>
            </a:r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đ</a:t>
            </a:r>
            <a:r>
              <a:rPr lang="vi-VN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enju </a:t>
            </a:r>
            <a:r>
              <a:rPr lang="vi-VN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položaja žena na tržištu rada i zaštite prava žena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/>
              </a:rPr>
              <a:t>;</a:t>
            </a:r>
            <a:endParaRPr lang="vi-VN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/>
            </a:endParaRPr>
          </a:p>
          <a:p>
            <a:endParaRPr lang="hr-HR" dirty="0"/>
          </a:p>
        </p:txBody>
      </p:sp>
      <p:sp>
        <p:nvSpPr>
          <p:cNvPr id="4" name="Rezervirano mjesto sadržaja 2"/>
          <p:cNvSpPr txBox="1">
            <a:spLocks/>
          </p:cNvSpPr>
          <p:nvPr/>
        </p:nvSpPr>
        <p:spPr>
          <a:xfrm>
            <a:off x="5812219" y="1498228"/>
            <a:ext cx="4788133" cy="42549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000"/>
              </a:spcAft>
              <a:buClr>
                <a:srgbClr val="D63C78"/>
              </a:buClr>
              <a:buFont typeface="Arial"/>
              <a:buChar char="•"/>
            </a:pPr>
            <a:r>
              <a:rPr lang="vi-V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/>
              </a:rPr>
              <a:t>omogućavanje </a:t>
            </a:r>
            <a:r>
              <a:rPr lang="vi-VN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zapošljavanja žena </a:t>
            </a:r>
            <a:r>
              <a:rPr lang="vi-V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/>
              </a:rPr>
              <a:t>iz evidencije nezaposlenih, koje će svojim radom doprinijeti boljitku 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/>
              </a:rPr>
              <a:t>svoje lokalne </a:t>
            </a:r>
            <a:r>
              <a:rPr lang="vi-V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/>
              </a:rPr>
              <a:t>zajednice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/>
              </a:rPr>
              <a:t>, 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brigom </a:t>
            </a:r>
            <a:r>
              <a:rPr lang="vi-VN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za starije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 osobe</a:t>
            </a:r>
            <a:r>
              <a:rPr lang="vi-VN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 i osobe u nepovoljnom položaju</a:t>
            </a:r>
            <a:r>
              <a:rPr lang="vi-V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/>
              </a:rPr>
              <a:t> u 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/>
              </a:rPr>
              <a:t>maksimalnom periodu od 12 mjeseci;</a:t>
            </a:r>
            <a:endParaRPr lang="vi-VN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/>
            </a:endParaRPr>
          </a:p>
          <a:p>
            <a:pPr marL="342900" indent="-342900">
              <a:spcAft>
                <a:spcPts val="1000"/>
              </a:spcAft>
              <a:buClr>
                <a:srgbClr val="D63C78"/>
              </a:buClr>
              <a:buFont typeface="Arial"/>
              <a:buChar char="•"/>
            </a:pPr>
            <a:r>
              <a:rPr lang="vi-V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/>
              </a:rPr>
              <a:t>u skladu je sa smjernicama politika zapošljavanja država članica EU s naglaskom na </a:t>
            </a:r>
            <a:r>
              <a:rPr lang="vi-VN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promicanje socijalne uključenosti i suzbijanje siromaštva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.</a:t>
            </a:r>
            <a:endParaRPr lang="vi-VN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/>
            </a:endParaRP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020" y="6106417"/>
            <a:ext cx="726308" cy="61162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891" y="5425440"/>
            <a:ext cx="3119552" cy="143256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137" y="207533"/>
            <a:ext cx="1728609" cy="1290695"/>
          </a:xfrm>
          <a:prstGeom prst="rect">
            <a:avLst/>
          </a:prstGeom>
        </p:spPr>
      </p:pic>
      <p:sp>
        <p:nvSpPr>
          <p:cNvPr id="8" name="Pravokutnik 7"/>
          <p:cNvSpPr/>
          <p:nvPr/>
        </p:nvSpPr>
        <p:spPr>
          <a:xfrm>
            <a:off x="750021" y="560492"/>
            <a:ext cx="3417923" cy="584775"/>
          </a:xfrm>
          <a:prstGeom prst="rect">
            <a:avLst/>
          </a:prstGeom>
          <a:solidFill>
            <a:srgbClr val="FF6699"/>
          </a:solidFill>
          <a:ln>
            <a:solidFill>
              <a:srgbClr val="80008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200" b="1" dirty="0" smtClean="0">
                <a:ln w="10541" cmpd="sng">
                  <a:solidFill>
                    <a:srgbClr val="FF6699"/>
                  </a:solidFill>
                  <a:prstDash val="solid"/>
                </a:ln>
                <a:latin typeface="+mj-lt"/>
              </a:rPr>
              <a:t>Zašto ZAŽELI II?</a:t>
            </a:r>
            <a:endParaRPr lang="hr-HR" sz="3200" b="1" dirty="0">
              <a:ln w="10541" cmpd="sng">
                <a:solidFill>
                  <a:srgbClr val="FF6699"/>
                </a:solidFill>
                <a:prstDash val="solid"/>
              </a:ln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390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iperkovic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47" y="3746406"/>
            <a:ext cx="3325578" cy="266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103" y="5394960"/>
            <a:ext cx="3168567" cy="1463040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575" y="5992135"/>
            <a:ext cx="726308" cy="611628"/>
          </a:xfrm>
          <a:prstGeom prst="rect">
            <a:avLst/>
          </a:prstGeom>
        </p:spPr>
      </p:pic>
      <p:sp>
        <p:nvSpPr>
          <p:cNvPr id="13" name="Pravokutnik 12"/>
          <p:cNvSpPr/>
          <p:nvPr/>
        </p:nvSpPr>
        <p:spPr>
          <a:xfrm>
            <a:off x="818146" y="1017177"/>
            <a:ext cx="3029419" cy="584775"/>
          </a:xfrm>
          <a:prstGeom prst="rect">
            <a:avLst/>
          </a:prstGeom>
          <a:solidFill>
            <a:srgbClr val="FF6699"/>
          </a:solidFill>
          <a:ln>
            <a:solidFill>
              <a:srgbClr val="80008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200" b="1" dirty="0" smtClean="0">
                <a:ln w="10541" cmpd="sng">
                  <a:solidFill>
                    <a:srgbClr val="FF6699"/>
                  </a:solidFill>
                  <a:prstDash val="solid"/>
                </a:ln>
                <a:latin typeface="+mj-lt"/>
              </a:rPr>
              <a:t>Opći cilj poziva</a:t>
            </a:r>
            <a:endParaRPr lang="hr-HR" sz="3200" b="1" dirty="0">
              <a:ln w="10541" cmpd="sng">
                <a:solidFill>
                  <a:srgbClr val="FF6699"/>
                </a:solidFill>
                <a:prstDash val="solid"/>
              </a:ln>
              <a:latin typeface="+mj-lt"/>
            </a:endParaRPr>
          </a:p>
        </p:txBody>
      </p:sp>
      <p:sp>
        <p:nvSpPr>
          <p:cNvPr id="14" name="Rezervirano mjesto sadržaja 1"/>
          <p:cNvSpPr txBox="1">
            <a:spLocks/>
          </p:cNvSpPr>
          <p:nvPr/>
        </p:nvSpPr>
        <p:spPr>
          <a:xfrm>
            <a:off x="818144" y="2068020"/>
            <a:ext cx="4279957" cy="3351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 smtClean="0">
                <a:latin typeface="+mn-lt"/>
              </a:rPr>
              <a:t>Omogućiti </a:t>
            </a:r>
            <a:r>
              <a:rPr lang="hr-HR" b="1" dirty="0" smtClean="0">
                <a:solidFill>
                  <a:srgbClr val="D63C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pristup zapošljavanju i tržištu rada ženama pripadnicama ranjivih skupina </a:t>
            </a:r>
            <a:r>
              <a:rPr lang="hr-HR" dirty="0" smtClean="0">
                <a:latin typeface="+mn-lt"/>
              </a:rPr>
              <a:t>s naglaskom na teško dostupna, ruralna područja i otoke.</a:t>
            </a:r>
          </a:p>
          <a:p>
            <a:endParaRPr lang="hr-HR" dirty="0">
              <a:solidFill>
                <a:srgbClr val="FF669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98103" y="1586107"/>
            <a:ext cx="5343046" cy="4254946"/>
          </a:xfrm>
        </p:spPr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23" y="311257"/>
            <a:ext cx="1728609" cy="1290695"/>
          </a:xfrm>
          <a:prstGeom prst="rect">
            <a:avLst/>
          </a:prstGeom>
        </p:spPr>
      </p:pic>
      <p:sp>
        <p:nvSpPr>
          <p:cNvPr id="15" name="Pravokutnik 14"/>
          <p:cNvSpPr/>
          <p:nvPr/>
        </p:nvSpPr>
        <p:spPr>
          <a:xfrm>
            <a:off x="5361325" y="1017177"/>
            <a:ext cx="3984360" cy="584775"/>
          </a:xfrm>
          <a:prstGeom prst="rect">
            <a:avLst/>
          </a:prstGeom>
          <a:solidFill>
            <a:srgbClr val="FF6699"/>
          </a:solidFill>
          <a:ln>
            <a:solidFill>
              <a:srgbClr val="80008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200" b="1" dirty="0" smtClean="0">
                <a:ln w="10541" cmpd="sng">
                  <a:solidFill>
                    <a:srgbClr val="FF6699"/>
                  </a:solidFill>
                  <a:prstDash val="solid"/>
                </a:ln>
                <a:latin typeface="+mj-lt"/>
              </a:rPr>
              <a:t>Specifični cilj poziva</a:t>
            </a:r>
            <a:endParaRPr lang="hr-HR" sz="3200" b="1" dirty="0">
              <a:ln w="10541" cmpd="sng">
                <a:solidFill>
                  <a:srgbClr val="FF6699"/>
                </a:solidFill>
                <a:prstDash val="solid"/>
              </a:ln>
              <a:latin typeface="+mj-lt"/>
            </a:endParaRPr>
          </a:p>
        </p:txBody>
      </p:sp>
      <p:sp>
        <p:nvSpPr>
          <p:cNvPr id="16" name="Rezervirano mjesto sadržaja 1"/>
          <p:cNvSpPr txBox="1">
            <a:spLocks/>
          </p:cNvSpPr>
          <p:nvPr/>
        </p:nvSpPr>
        <p:spPr>
          <a:xfrm>
            <a:off x="5361325" y="2183634"/>
            <a:ext cx="5687502" cy="3351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b="1" dirty="0">
                <a:solidFill>
                  <a:srgbClr val="D63C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Osnažiti i unaprijediti radni potencijal teže </a:t>
            </a:r>
            <a:r>
              <a:rPr lang="hr-HR" b="1" dirty="0" err="1">
                <a:solidFill>
                  <a:srgbClr val="D63C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zapošljivih</a:t>
            </a:r>
            <a:r>
              <a:rPr lang="hr-HR" b="1" dirty="0">
                <a:solidFill>
                  <a:srgbClr val="D63C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 žena i žena s nižom razinom obrazovanja</a:t>
            </a:r>
            <a:r>
              <a:rPr lang="hr-HR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 </a:t>
            </a:r>
            <a:r>
              <a:rPr lang="hr-HR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zapošljavanjem u lokalnoj zajednici</a:t>
            </a:r>
            <a:r>
              <a:rPr lang="hr-HR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 </a:t>
            </a:r>
            <a:r>
              <a:rPr lang="hr-HR" dirty="0">
                <a:solidFill>
                  <a:srgbClr val="404040"/>
                </a:solidFill>
                <a:latin typeface="+mn-lt"/>
                <a:cs typeface="Calibri"/>
              </a:rPr>
              <a:t>koje će ublažiti posljedice njihove nezaposlenosti i rizika od siromaštva te ujedno potaknuti </a:t>
            </a:r>
            <a:r>
              <a:rPr lang="hr-HR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socijalnu uključenost </a:t>
            </a:r>
            <a:r>
              <a:rPr lang="hr-HR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i </a:t>
            </a:r>
            <a:r>
              <a:rPr lang="hr-HR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povećati razinu kvalitete života krajnjih korisnika.</a:t>
            </a:r>
          </a:p>
          <a:p>
            <a:endParaRPr lang="hr-HR" dirty="0">
              <a:solidFill>
                <a:srgbClr val="FF669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09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891" y="5425440"/>
            <a:ext cx="3119552" cy="1432560"/>
          </a:xfrm>
          <a:prstGeom prst="rect">
            <a:avLst/>
          </a:prstGeom>
        </p:spPr>
      </p:pic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3284484172"/>
              </p:ext>
            </p:extLst>
          </p:nvPr>
        </p:nvGraphicFramePr>
        <p:xfrm>
          <a:off x="804041" y="0"/>
          <a:ext cx="10752083" cy="5907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Slika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020" y="6106417"/>
            <a:ext cx="726308" cy="61162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179" y="153602"/>
            <a:ext cx="1728609" cy="129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5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383" y="5425440"/>
            <a:ext cx="3238178" cy="143256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498" y="6131593"/>
            <a:ext cx="726308" cy="611628"/>
          </a:xfrm>
          <a:prstGeom prst="rect">
            <a:avLst/>
          </a:prstGeom>
        </p:spPr>
      </p:pic>
      <p:sp>
        <p:nvSpPr>
          <p:cNvPr id="5" name="Oblak 4"/>
          <p:cNvSpPr/>
          <p:nvPr/>
        </p:nvSpPr>
        <p:spPr>
          <a:xfrm>
            <a:off x="4028864" y="610144"/>
            <a:ext cx="6500458" cy="3937312"/>
          </a:xfrm>
          <a:prstGeom prst="cloud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solidFill>
                  <a:schemeClr val="tx1"/>
                </a:solidFill>
              </a:rPr>
              <a:t>Na </a:t>
            </a:r>
            <a:r>
              <a:rPr lang="hr-HR" sz="2400" dirty="0">
                <a:solidFill>
                  <a:schemeClr val="tx1"/>
                </a:solidFill>
              </a:rPr>
              <a:t>ovaj Poziv </a:t>
            </a:r>
            <a:r>
              <a:rPr lang="hr-HR" sz="2400" dirty="0" smtClean="0">
                <a:solidFill>
                  <a:schemeClr val="tx1"/>
                </a:solidFill>
              </a:rPr>
              <a:t>mogu </a:t>
            </a:r>
            <a:r>
              <a:rPr lang="hr-HR" sz="2400" dirty="0">
                <a:solidFill>
                  <a:schemeClr val="tx1"/>
                </a:solidFill>
              </a:rPr>
              <a:t>se prijaviti  </a:t>
            </a:r>
            <a:r>
              <a:rPr lang="hr-HR" sz="2400" dirty="0" smtClean="0">
                <a:solidFill>
                  <a:schemeClr val="tx1"/>
                </a:solidFill>
              </a:rPr>
              <a:t>Prijavitelji - Korisnici iz </a:t>
            </a:r>
            <a:r>
              <a:rPr lang="hr-HR" sz="2400" dirty="0">
                <a:solidFill>
                  <a:schemeClr val="tx1"/>
                </a:solidFill>
              </a:rPr>
              <a:t>ugovora o dodjeli bespovratnih sredstava iz Poziva „Zaželi - program zapošljavanja žena“ </a:t>
            </a:r>
            <a:r>
              <a:rPr lang="hr-HR" sz="2400" dirty="0" smtClean="0">
                <a:solidFill>
                  <a:schemeClr val="tx1"/>
                </a:solidFill>
              </a:rPr>
              <a:t>(UP.02.1.1.05), </a:t>
            </a:r>
            <a:r>
              <a:rPr lang="hr-HR" sz="2400" dirty="0">
                <a:solidFill>
                  <a:schemeClr val="tx1"/>
                </a:solidFill>
              </a:rPr>
              <a:t>a koji </a:t>
            </a:r>
            <a:r>
              <a:rPr lang="hr-HR" sz="2400" dirty="0" smtClean="0">
                <a:solidFill>
                  <a:schemeClr val="tx1"/>
                </a:solidFill>
              </a:rPr>
              <a:t>završavaju </a:t>
            </a:r>
            <a:r>
              <a:rPr lang="hr-HR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unutar </a:t>
            </a:r>
            <a:r>
              <a:rPr lang="hr-HR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 dana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dirty="0" smtClean="0">
                <a:solidFill>
                  <a:schemeClr val="tx1"/>
                </a:solidFill>
              </a:rPr>
              <a:t>od </a:t>
            </a:r>
            <a:r>
              <a:rPr lang="hr-HR" sz="2400" dirty="0">
                <a:solidFill>
                  <a:schemeClr val="tx1"/>
                </a:solidFill>
              </a:rPr>
              <a:t>trenutka prijave na ovaj Poziv.</a:t>
            </a:r>
          </a:p>
        </p:txBody>
      </p:sp>
      <p:sp>
        <p:nvSpPr>
          <p:cNvPr id="8" name="Elipsa 7"/>
          <p:cNvSpPr/>
          <p:nvPr/>
        </p:nvSpPr>
        <p:spPr>
          <a:xfrm>
            <a:off x="1322733" y="349356"/>
            <a:ext cx="2706131" cy="1433385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tx1"/>
                </a:solidFill>
                <a:latin typeface="+mj-lt"/>
              </a:rPr>
              <a:t>VAŽNO!</a:t>
            </a:r>
            <a:endParaRPr lang="hr-HR" sz="32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413" y="185133"/>
            <a:ext cx="1728609" cy="1290695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498763" y="4571207"/>
            <a:ext cx="10030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 smtClean="0"/>
              <a:t>Korisnici </a:t>
            </a:r>
            <a:r>
              <a:rPr lang="hr-HR" dirty="0"/>
              <a:t>ugovora o dodjeli bespovratnih sredstava iz Poziva „Zaželi - program zapošljavanja žena“ (UP.02.1.1.05) mogu biti Partner Prijavitelju na ovom Pozivu, ali samo u slučaju da se projektni prijedlog iz ovog Poziva odnosi na zapošljavanje novih žena i uključivanje novih krajnjih korisnika, različitih od onih iz ugovora iz Poziva „Zaželi - program zapošljavanja žena“ (UP.02.1.1.05).</a:t>
            </a:r>
          </a:p>
        </p:txBody>
      </p:sp>
    </p:spTree>
    <p:extLst>
      <p:ext uri="{BB962C8B-B14F-4D97-AF65-F5344CB8AC3E}">
        <p14:creationId xmlns:p14="http://schemas.microsoft.com/office/powerpoint/2010/main" val="352696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383" y="5425440"/>
            <a:ext cx="3238178" cy="1432560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73100" y="1276984"/>
            <a:ext cx="9623003" cy="4702854"/>
          </a:xfrm>
        </p:spPr>
        <p:txBody>
          <a:bodyPr>
            <a:noAutofit/>
          </a:bodyPr>
          <a:lstStyle/>
          <a:p>
            <a:r>
              <a:rPr lang="hr-HR" sz="2000" dirty="0">
                <a:solidFill>
                  <a:prstClr val="black"/>
                </a:solidFill>
                <a:latin typeface="+mn-lt"/>
              </a:rPr>
              <a:t>Uvid u elektroničke baze podataka</a:t>
            </a:r>
            <a:r>
              <a:rPr lang="hr-HR" sz="2000" dirty="0" smtClean="0">
                <a:solidFill>
                  <a:prstClr val="black"/>
                </a:solidFill>
                <a:latin typeface="+mn-lt"/>
              </a:rPr>
              <a:t>:</a:t>
            </a:r>
            <a:endParaRPr lang="hr-HR" sz="2000" dirty="0">
              <a:solidFill>
                <a:prstClr val="black"/>
              </a:solidFill>
              <a:latin typeface="+mn-lt"/>
            </a:endParaRPr>
          </a:p>
          <a:p>
            <a:pPr marL="449263" indent="-285750">
              <a:buClr>
                <a:srgbClr val="DB5282"/>
              </a:buClr>
              <a:buFont typeface="Arial"/>
              <a:buChar char="•"/>
            </a:pPr>
            <a:r>
              <a:rPr lang="hr-HR" sz="2000" dirty="0">
                <a:solidFill>
                  <a:prstClr val="black"/>
                </a:solidFill>
                <a:latin typeface="+mn-lt"/>
              </a:rPr>
              <a:t>jedinice lokalne i područne (regionalne) samouprave - popis županija, gradova i općina koji se vodi pri Ministarstvu uprave </a:t>
            </a:r>
          </a:p>
          <a:p>
            <a:pPr marL="449263" indent="-285750">
              <a:buClr>
                <a:srgbClr val="DB5282"/>
              </a:buClr>
              <a:buFont typeface="Arial"/>
              <a:buChar char="•"/>
            </a:pPr>
            <a:r>
              <a:rPr lang="hr-HR" sz="2000" dirty="0">
                <a:solidFill>
                  <a:prstClr val="black"/>
                </a:solidFill>
                <a:latin typeface="+mn-lt"/>
              </a:rPr>
              <a:t>neprofitne organizacije - Registar neprofitnih organizacija koji vodi Ministarstvo financija </a:t>
            </a:r>
          </a:p>
          <a:p>
            <a:pPr marL="449263" indent="-285750">
              <a:buClr>
                <a:srgbClr val="DB5282"/>
              </a:buClr>
              <a:buFont typeface="Arial"/>
              <a:buChar char="•"/>
            </a:pPr>
            <a:r>
              <a:rPr lang="hr-HR" sz="2000" dirty="0">
                <a:solidFill>
                  <a:prstClr val="black"/>
                </a:solidFill>
                <a:latin typeface="+mn-lt"/>
              </a:rPr>
              <a:t>udruge (neovisno o ulozi u kojoj se prijavljuju) - Registar udruga </a:t>
            </a:r>
          </a:p>
          <a:p>
            <a:pPr marL="449263" indent="-285750">
              <a:buClr>
                <a:srgbClr val="DB5282"/>
              </a:buClr>
              <a:buFont typeface="Arial"/>
              <a:buChar char="•"/>
            </a:pPr>
            <a:r>
              <a:rPr lang="hr-HR" sz="2000" dirty="0">
                <a:solidFill>
                  <a:prstClr val="black"/>
                </a:solidFill>
                <a:latin typeface="+mn-lt"/>
              </a:rPr>
              <a:t>r</a:t>
            </a:r>
            <a:r>
              <a:rPr lang="hr-HR" sz="2000" dirty="0" smtClean="0">
                <a:solidFill>
                  <a:prstClr val="black"/>
                </a:solidFill>
                <a:latin typeface="+mn-lt"/>
              </a:rPr>
              <a:t>egionalni</a:t>
            </a:r>
            <a:r>
              <a:rPr lang="hr-HR" sz="2000" dirty="0">
                <a:solidFill>
                  <a:prstClr val="black"/>
                </a:solidFill>
                <a:latin typeface="+mn-lt"/>
              </a:rPr>
              <a:t>/ područni ured Hrvatskog zavoda za zapošljavanje, Centar za socijalnu skrb, ustanova koja ima registriranu djelatnost pružanja usluga starijim i/ili nemoćnim osobama - sudski registar </a:t>
            </a:r>
          </a:p>
          <a:p>
            <a:pPr marL="449263" indent="-285750">
              <a:buClr>
                <a:srgbClr val="DB5282"/>
              </a:buClr>
              <a:buFont typeface="Arial"/>
              <a:buChar char="•"/>
            </a:pPr>
            <a:r>
              <a:rPr lang="hr-HR" sz="2000" dirty="0">
                <a:solidFill>
                  <a:prstClr val="black"/>
                </a:solidFill>
                <a:latin typeface="+mn-lt"/>
              </a:rPr>
              <a:t>vjerske zajednice </a:t>
            </a:r>
            <a:r>
              <a:rPr lang="hr-HR" sz="2000" dirty="0" smtClean="0">
                <a:solidFill>
                  <a:prstClr val="black"/>
                </a:solidFill>
                <a:latin typeface="+mn-lt"/>
              </a:rPr>
              <a:t>i pravne osobe Katoličke crkve u RH- </a:t>
            </a:r>
            <a:r>
              <a:rPr lang="hr-HR" sz="2000" dirty="0">
                <a:solidFill>
                  <a:prstClr val="black"/>
                </a:solidFill>
                <a:latin typeface="+mn-lt"/>
              </a:rPr>
              <a:t>Evidencija vjerskih zajednica u Republici Hrvatskoj (pri Ministarstvu uprave) i </a:t>
            </a:r>
            <a:r>
              <a:rPr lang="hr-HR" sz="2000" dirty="0" smtClean="0">
                <a:solidFill>
                  <a:prstClr val="black"/>
                </a:solidFill>
                <a:latin typeface="+mn-lt"/>
              </a:rPr>
              <a:t>Evidencija </a:t>
            </a:r>
            <a:r>
              <a:rPr lang="hr-HR" sz="2000" dirty="0">
                <a:solidFill>
                  <a:prstClr val="black"/>
                </a:solidFill>
                <a:latin typeface="+mn-lt"/>
              </a:rPr>
              <a:t>pravnih osoba Katoličke Crkve u </a:t>
            </a:r>
            <a:r>
              <a:rPr lang="hr-HR" sz="2000" dirty="0" smtClean="0">
                <a:solidFill>
                  <a:prstClr val="black"/>
                </a:solidFill>
                <a:latin typeface="+mn-lt"/>
              </a:rPr>
              <a:t>RH</a:t>
            </a:r>
            <a:endParaRPr lang="hr-HR" sz="1800" dirty="0">
              <a:solidFill>
                <a:prstClr val="black"/>
              </a:solidFill>
              <a:latin typeface="+mn-lt"/>
            </a:endParaRPr>
          </a:p>
          <a:p>
            <a:pPr marL="285750" indent="-285750">
              <a:buClr>
                <a:srgbClr val="DB5282"/>
              </a:buClr>
              <a:buFont typeface="Wingdings" panose="05000000000000000000" pitchFamily="2" charset="2"/>
              <a:buChar char="Ø"/>
            </a:pPr>
            <a:r>
              <a:rPr lang="hr-HR" sz="1800" dirty="0">
                <a:latin typeface="+mn-lt"/>
              </a:rPr>
              <a:t>a</a:t>
            </a:r>
            <a:r>
              <a:rPr lang="hr-HR" sz="1800" dirty="0" smtClean="0">
                <a:latin typeface="+mn-lt"/>
              </a:rPr>
              <a:t>ko </a:t>
            </a:r>
            <a:r>
              <a:rPr lang="hr-HR" sz="1800" dirty="0">
                <a:latin typeface="+mn-lt"/>
              </a:rPr>
              <a:t>baza ne sadrži ažurirane podatke, potrebno je u sklopu projektnog prijedloga </a:t>
            </a:r>
            <a:r>
              <a:rPr lang="hr-H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dostaviti službeni dokument</a:t>
            </a:r>
            <a:r>
              <a:rPr lang="hr-HR" sz="1800" b="1" dirty="0">
                <a:latin typeface="+mn-lt"/>
              </a:rPr>
              <a:t> </a:t>
            </a:r>
            <a:r>
              <a:rPr lang="hr-HR" sz="1800" dirty="0">
                <a:latin typeface="+mn-lt"/>
              </a:rPr>
              <a:t>iz kojeg je isto razvidno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13" y="169368"/>
            <a:ext cx="1728609" cy="129069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020" y="6106417"/>
            <a:ext cx="726308" cy="611628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593861" y="508626"/>
            <a:ext cx="8044318" cy="584775"/>
          </a:xfrm>
          <a:prstGeom prst="rect">
            <a:avLst/>
          </a:prstGeom>
          <a:solidFill>
            <a:srgbClr val="FF6699"/>
          </a:solidFill>
          <a:ln>
            <a:solidFill>
              <a:srgbClr val="80008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200" b="1" dirty="0">
                <a:ln w="10541" cmpd="sng">
                  <a:solidFill>
                    <a:srgbClr val="FF6699"/>
                  </a:solidFill>
                  <a:prstDash val="solid"/>
                </a:ln>
                <a:latin typeface="+mj-lt"/>
              </a:rPr>
              <a:t>Provjera prihvatljivosti nositelja i partnera</a:t>
            </a:r>
          </a:p>
        </p:txBody>
      </p:sp>
    </p:spTree>
    <p:extLst>
      <p:ext uri="{BB962C8B-B14F-4D97-AF65-F5344CB8AC3E}">
        <p14:creationId xmlns:p14="http://schemas.microsoft.com/office/powerpoint/2010/main" val="241876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461" y="265808"/>
            <a:ext cx="1406019" cy="844793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102" y="4979874"/>
            <a:ext cx="3458069" cy="1878126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907" y="5918937"/>
            <a:ext cx="726308" cy="611628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2353062" y="488149"/>
            <a:ext cx="7168870" cy="707886"/>
          </a:xfrm>
          <a:prstGeom prst="rect">
            <a:avLst/>
          </a:prstGeom>
          <a:solidFill>
            <a:srgbClr val="FF6699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hr-HR" sz="2000" b="1" dirty="0" smtClean="0">
                <a:latin typeface="+mj-lt"/>
                <a:cs typeface="Calibri"/>
              </a:rPr>
              <a:t>UKUPNA FINANCIJSKA ALOKACIJA BESPOVRATNIH SREDSTAVA</a:t>
            </a:r>
            <a:endParaRPr lang="hr-HR" sz="2000" b="1" dirty="0">
              <a:latin typeface="+mj-lt"/>
              <a:cs typeface="Calibri"/>
            </a:endParaRPr>
          </a:p>
        </p:txBody>
      </p:sp>
      <p:sp>
        <p:nvSpPr>
          <p:cNvPr id="8" name="Elipsa 7"/>
          <p:cNvSpPr/>
          <p:nvPr/>
        </p:nvSpPr>
        <p:spPr>
          <a:xfrm>
            <a:off x="3232559" y="1194116"/>
            <a:ext cx="5547360" cy="1239463"/>
          </a:xfrm>
          <a:prstGeom prst="ellipse">
            <a:avLst/>
          </a:prstGeom>
          <a:solidFill>
            <a:srgbClr val="FAB4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solidFill>
                  <a:schemeClr val="tx1"/>
                </a:solidFill>
                <a:latin typeface="+mj-lt"/>
              </a:rPr>
              <a:t>300.000.000,00 HRK</a:t>
            </a:r>
          </a:p>
        </p:txBody>
      </p:sp>
      <p:sp>
        <p:nvSpPr>
          <p:cNvPr id="11" name="Pravokutnik 10"/>
          <p:cNvSpPr/>
          <p:nvPr/>
        </p:nvSpPr>
        <p:spPr>
          <a:xfrm>
            <a:off x="1044859" y="2362200"/>
            <a:ext cx="3389384" cy="579120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latin typeface="+mj-lt"/>
              </a:rPr>
              <a:t>NAJNIŽA VRIJEDNOST POTPORE</a:t>
            </a:r>
            <a:endParaRPr lang="hr-HR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Pravokutnik 14"/>
          <p:cNvSpPr/>
          <p:nvPr/>
        </p:nvSpPr>
        <p:spPr>
          <a:xfrm>
            <a:off x="7480936" y="2433579"/>
            <a:ext cx="3389384" cy="579120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latin typeface="+mj-lt"/>
              </a:rPr>
              <a:t>NAJVIŠA VRIJEDNOST POTPORE</a:t>
            </a:r>
            <a:endParaRPr lang="hr-HR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Elipsa 15"/>
          <p:cNvSpPr/>
          <p:nvPr/>
        </p:nvSpPr>
        <p:spPr>
          <a:xfrm>
            <a:off x="381000" y="3012699"/>
            <a:ext cx="4717102" cy="935311"/>
          </a:xfrm>
          <a:prstGeom prst="ellipse">
            <a:avLst/>
          </a:prstGeom>
          <a:solidFill>
            <a:srgbClr val="FAB4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tx1"/>
                </a:solidFill>
                <a:latin typeface="+mj-lt"/>
              </a:rPr>
              <a:t>500.000,00 HRK</a:t>
            </a:r>
            <a:endParaRPr lang="hr-HR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Elipsa 16"/>
          <p:cNvSpPr/>
          <p:nvPr/>
        </p:nvSpPr>
        <p:spPr>
          <a:xfrm>
            <a:off x="6930748" y="3094012"/>
            <a:ext cx="4717102" cy="935311"/>
          </a:xfrm>
          <a:prstGeom prst="ellipse">
            <a:avLst/>
          </a:prstGeom>
          <a:solidFill>
            <a:srgbClr val="FAB4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tx1"/>
                </a:solidFill>
                <a:latin typeface="+mj-lt"/>
              </a:rPr>
              <a:t>5.000.000,00 </a:t>
            </a:r>
            <a:r>
              <a:rPr lang="hr-HR" sz="2800" b="1" dirty="0">
                <a:solidFill>
                  <a:schemeClr val="tx1"/>
                </a:solidFill>
                <a:latin typeface="+mj-lt"/>
              </a:rPr>
              <a:t>HRK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731520" y="4511040"/>
            <a:ext cx="66193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Intenzitet potpore: 100% prihvatljivih </a:t>
            </a: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troškova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Troškovi nastali za vrijeme trajanja provedbe projekta (danom zadnjeg potpisa ugovora)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rijeme </a:t>
            </a: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trajanja projekta: </a:t>
            </a: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12 - 18 </a:t>
            </a: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mjeseci</a:t>
            </a:r>
          </a:p>
        </p:txBody>
      </p:sp>
    </p:spTree>
    <p:extLst>
      <p:ext uri="{BB962C8B-B14F-4D97-AF65-F5344CB8AC3E}">
        <p14:creationId xmlns:p14="http://schemas.microsoft.com/office/powerpoint/2010/main" val="45933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383" y="5425440"/>
            <a:ext cx="3238178" cy="143256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07717" y="582702"/>
            <a:ext cx="9623002" cy="581422"/>
          </a:xfrm>
        </p:spPr>
        <p:txBody>
          <a:bodyPr/>
          <a:lstStyle/>
          <a:p>
            <a:r>
              <a:rPr lang="hr-HR" b="1" dirty="0" smtClean="0">
                <a:solidFill>
                  <a:srgbClr val="DB5282"/>
                </a:solidFill>
                <a:latin typeface="Calibri"/>
                <a:cs typeface="Calibri"/>
              </a:rPr>
              <a:t/>
            </a:r>
            <a:br>
              <a:rPr lang="hr-HR" b="1" dirty="0" smtClean="0">
                <a:solidFill>
                  <a:srgbClr val="DB5282"/>
                </a:solidFill>
                <a:latin typeface="Calibri"/>
                <a:cs typeface="Calibri"/>
              </a:rPr>
            </a:br>
            <a:r>
              <a:rPr lang="hr-HR" b="1" dirty="0">
                <a:solidFill>
                  <a:srgbClr val="DB5282"/>
                </a:solidFill>
                <a:latin typeface="Calibri"/>
                <a:cs typeface="Calibri"/>
              </a:rPr>
              <a:t/>
            </a:r>
            <a:br>
              <a:rPr lang="hr-HR" b="1" dirty="0">
                <a:solidFill>
                  <a:srgbClr val="DB5282"/>
                </a:solidFill>
                <a:latin typeface="Calibri"/>
                <a:cs typeface="Calibri"/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06843" y="1534047"/>
            <a:ext cx="10120481" cy="4702854"/>
          </a:xfrm>
        </p:spPr>
        <p:txBody>
          <a:bodyPr>
            <a:noAutofit/>
          </a:bodyPr>
          <a:lstStyle/>
          <a:p>
            <a:pPr marL="712788" indent="-350838" algn="just" defTabSz="446088">
              <a:lnSpc>
                <a:spcPct val="130000"/>
              </a:lnSpc>
              <a:spcBef>
                <a:spcPts val="0"/>
              </a:spcBef>
              <a:buClr>
                <a:srgbClr val="D63C78"/>
              </a:buClr>
              <a:tabLst>
                <a:tab pos="361950" algn="l"/>
              </a:tabLst>
            </a:pPr>
            <a:r>
              <a:rPr lang="hr-HR" sz="2200" dirty="0" smtClean="0">
                <a:solidFill>
                  <a:prstClr val="black"/>
                </a:solidFill>
                <a:latin typeface="+mn-lt"/>
                <a:cs typeface="Calibri"/>
              </a:rPr>
              <a:t>zapošljavanje </a:t>
            </a:r>
            <a:r>
              <a:rPr lang="hr-HR" sz="2200" dirty="0">
                <a:solidFill>
                  <a:prstClr val="black"/>
                </a:solidFill>
                <a:latin typeface="+mn-lt"/>
                <a:cs typeface="Calibri"/>
              </a:rPr>
              <a:t>žena pripadnica ciljanih skupina u periodu </a:t>
            </a:r>
            <a:r>
              <a:rPr lang="hr-HR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do 12 mjeseci </a:t>
            </a:r>
            <a:r>
              <a:rPr lang="hr-HR" sz="2200" dirty="0">
                <a:solidFill>
                  <a:prstClr val="black"/>
                </a:solidFill>
                <a:latin typeface="+mn-lt"/>
                <a:cs typeface="Calibri"/>
              </a:rPr>
              <a:t>koje će svojim radom i aktivnostima </a:t>
            </a:r>
            <a:r>
              <a:rPr lang="hr-HR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poboljšati kvalitetu života krajnjim </a:t>
            </a:r>
            <a:r>
              <a:rPr lang="hr-HR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korisnicima</a:t>
            </a:r>
          </a:p>
          <a:p>
            <a:pPr marL="712788" indent="-350838" algn="just" defTabSz="446088">
              <a:lnSpc>
                <a:spcPct val="130000"/>
              </a:lnSpc>
              <a:spcBef>
                <a:spcPts val="0"/>
              </a:spcBef>
              <a:buClr>
                <a:srgbClr val="D63C78"/>
              </a:buClr>
              <a:tabLst>
                <a:tab pos="361950" algn="l"/>
              </a:tabLst>
            </a:pPr>
            <a:r>
              <a:rPr lang="hr-HR" sz="2200" dirty="0" smtClean="0">
                <a:solidFill>
                  <a:prstClr val="black"/>
                </a:solidFill>
                <a:latin typeface="+mn-lt"/>
                <a:cs typeface="Calibri"/>
              </a:rPr>
              <a:t>praćenje </a:t>
            </a:r>
            <a:r>
              <a:rPr lang="hr-HR" sz="2200" dirty="0">
                <a:solidFill>
                  <a:prstClr val="black"/>
                </a:solidFill>
                <a:latin typeface="+mn-lt"/>
                <a:cs typeface="Calibri"/>
              </a:rPr>
              <a:t>i kontrola rada zaposlenih žena pripadnica ciljanih </a:t>
            </a:r>
            <a:r>
              <a:rPr lang="hr-HR" sz="2200" dirty="0" smtClean="0">
                <a:solidFill>
                  <a:prstClr val="black"/>
                </a:solidFill>
                <a:latin typeface="+mn-lt"/>
                <a:cs typeface="Calibri"/>
              </a:rPr>
              <a:t>skupina</a:t>
            </a:r>
          </a:p>
          <a:p>
            <a:pPr marL="712788" indent="-350838" algn="just" defTabSz="446088">
              <a:lnSpc>
                <a:spcPct val="130000"/>
              </a:lnSpc>
              <a:spcBef>
                <a:spcPts val="0"/>
              </a:spcBef>
              <a:buClr>
                <a:srgbClr val="D63C78"/>
              </a:buClr>
              <a:tabLst>
                <a:tab pos="361950" algn="l"/>
              </a:tabLst>
            </a:pPr>
            <a:r>
              <a:rPr lang="hr-HR" sz="2200" b="1" dirty="0" smtClean="0">
                <a:solidFill>
                  <a:srgbClr val="D63C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broj </a:t>
            </a:r>
            <a:r>
              <a:rPr lang="hr-HR" sz="2200" b="1" dirty="0">
                <a:solidFill>
                  <a:srgbClr val="D63C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zaposlenih </a:t>
            </a:r>
            <a:r>
              <a:rPr lang="hr-HR" sz="2200" b="1" dirty="0" smtClean="0">
                <a:solidFill>
                  <a:srgbClr val="D63C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žena i krajnjih korisnika = </a:t>
            </a:r>
            <a:r>
              <a:rPr lang="hr-HR" sz="2200" b="1" dirty="0">
                <a:solidFill>
                  <a:srgbClr val="D63C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doprinos unaprijed </a:t>
            </a:r>
            <a:r>
              <a:rPr lang="hr-HR" sz="2200" b="1" dirty="0" smtClean="0">
                <a:solidFill>
                  <a:srgbClr val="D63C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definiranim pokazateljima</a:t>
            </a:r>
            <a:endParaRPr lang="hr-HR" sz="2200" b="1" dirty="0">
              <a:solidFill>
                <a:srgbClr val="D63C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/>
            </a:endParaRPr>
          </a:p>
          <a:p>
            <a:pPr marL="361950" indent="0" defTabSz="446088">
              <a:lnSpc>
                <a:spcPct val="130000"/>
              </a:lnSpc>
              <a:spcBef>
                <a:spcPts val="0"/>
              </a:spcBef>
              <a:buClr>
                <a:srgbClr val="DB5282"/>
              </a:buClr>
              <a:buNone/>
              <a:tabLst>
                <a:tab pos="361950" algn="l"/>
              </a:tabLst>
            </a:pPr>
            <a:r>
              <a:rPr lang="hr-HR" sz="2200" dirty="0" smtClean="0">
                <a:solidFill>
                  <a:prstClr val="black"/>
                </a:solidFill>
                <a:latin typeface="+mn-lt"/>
                <a:cs typeface="Calibri"/>
              </a:rPr>
              <a:t>     </a:t>
            </a:r>
            <a:r>
              <a:rPr lang="hr-HR" sz="2200" dirty="0">
                <a:solidFill>
                  <a:prstClr val="black"/>
                </a:solidFill>
                <a:latin typeface="+mn-lt"/>
                <a:cs typeface="Calibri"/>
              </a:rPr>
              <a:t> </a:t>
            </a:r>
            <a:r>
              <a:rPr lang="hr-HR" sz="2200" dirty="0" smtClean="0">
                <a:solidFill>
                  <a:prstClr val="black"/>
                </a:solidFill>
                <a:latin typeface="+mn-lt"/>
                <a:cs typeface="Calibri"/>
              </a:rPr>
              <a:t>CO01 </a:t>
            </a:r>
            <a:r>
              <a:rPr lang="hr-HR" sz="2200" dirty="0">
                <a:solidFill>
                  <a:prstClr val="black"/>
                </a:solidFill>
                <a:latin typeface="+mn-lt"/>
                <a:cs typeface="Calibri"/>
              </a:rPr>
              <a:t>nezaposleni, uključujući dugotrajno nezaposlene, </a:t>
            </a:r>
            <a:endParaRPr lang="hr-HR" sz="2200" dirty="0" smtClean="0">
              <a:solidFill>
                <a:prstClr val="black"/>
              </a:solidFill>
              <a:latin typeface="+mn-lt"/>
              <a:cs typeface="Calibri"/>
            </a:endParaRPr>
          </a:p>
          <a:p>
            <a:pPr marL="361950" indent="0" defTabSz="446088">
              <a:lnSpc>
                <a:spcPct val="130000"/>
              </a:lnSpc>
              <a:spcBef>
                <a:spcPts val="0"/>
              </a:spcBef>
              <a:buClr>
                <a:srgbClr val="DB5282"/>
              </a:buClr>
              <a:buNone/>
              <a:tabLst>
                <a:tab pos="361950" algn="l"/>
              </a:tabLst>
            </a:pPr>
            <a:r>
              <a:rPr lang="hr-HR" sz="2200" dirty="0">
                <a:solidFill>
                  <a:prstClr val="black"/>
                </a:solidFill>
                <a:latin typeface="+mn-lt"/>
                <a:cs typeface="Calibri"/>
              </a:rPr>
              <a:t> </a:t>
            </a:r>
            <a:r>
              <a:rPr lang="hr-HR" sz="2200" dirty="0" smtClean="0">
                <a:solidFill>
                  <a:prstClr val="black"/>
                </a:solidFill>
                <a:latin typeface="+mn-lt"/>
                <a:cs typeface="Calibri"/>
              </a:rPr>
              <a:t>     UP.02.1.1.13-02  </a:t>
            </a:r>
            <a:r>
              <a:rPr lang="hr-HR" sz="2200" dirty="0">
                <a:solidFill>
                  <a:prstClr val="black"/>
                </a:solidFill>
                <a:latin typeface="+mn-lt"/>
                <a:cs typeface="Calibri"/>
              </a:rPr>
              <a:t>broj krajnjih korisnika uključenih u projektne </a:t>
            </a:r>
            <a:r>
              <a:rPr lang="hr-HR" sz="2200" dirty="0" smtClean="0">
                <a:solidFill>
                  <a:prstClr val="black"/>
                </a:solidFill>
                <a:latin typeface="+mn-lt"/>
                <a:cs typeface="Calibri"/>
              </a:rPr>
              <a:t>aktivnosti</a:t>
            </a:r>
          </a:p>
          <a:p>
            <a:pPr marL="361950" indent="0" defTabSz="446088">
              <a:lnSpc>
                <a:spcPct val="130000"/>
              </a:lnSpc>
              <a:spcBef>
                <a:spcPts val="0"/>
              </a:spcBef>
              <a:buClr>
                <a:srgbClr val="DB5282"/>
              </a:buClr>
              <a:buNone/>
              <a:tabLst>
                <a:tab pos="361950" algn="l"/>
              </a:tabLst>
            </a:pPr>
            <a:r>
              <a:rPr lang="hr-HR" sz="2200" b="1" dirty="0" smtClean="0">
                <a:solidFill>
                  <a:srgbClr val="D63C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NAPOMENA</a:t>
            </a:r>
            <a:r>
              <a:rPr lang="hr-HR" sz="2200" b="1" dirty="0">
                <a:solidFill>
                  <a:srgbClr val="D63C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:</a:t>
            </a:r>
            <a:r>
              <a:rPr lang="hr-HR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 </a:t>
            </a:r>
            <a:r>
              <a:rPr lang="hr-HR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OBVEZNI </a:t>
            </a:r>
            <a:r>
              <a:rPr lang="hr-HR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PARTNERI NE MOGU BITI PROVODITELJI AKTIVNOSTI </a:t>
            </a:r>
            <a:r>
              <a:rPr lang="hr-HR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ZAPOŠLJAVANJA ŽENA.</a:t>
            </a:r>
            <a:endParaRPr lang="hr-HR" sz="2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/>
            </a:endParaRPr>
          </a:p>
          <a:p>
            <a:endParaRPr lang="hr-HR" sz="1800" dirty="0">
              <a:latin typeface="+mn-lt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13" y="169368"/>
            <a:ext cx="1728609" cy="129069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020" y="6106417"/>
            <a:ext cx="726308" cy="611628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1214651" y="313898"/>
            <a:ext cx="8925636" cy="941696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dirty="0">
                <a:solidFill>
                  <a:schemeClr val="tx1"/>
                </a:solidFill>
                <a:latin typeface="+mj-lt"/>
              </a:rPr>
              <a:t>Zapošljavanje žena iz </a:t>
            </a:r>
            <a:r>
              <a:rPr lang="hr-HR" sz="2000" b="1" dirty="0">
                <a:solidFill>
                  <a:schemeClr val="tx1"/>
                </a:solidFill>
                <a:latin typeface="+mj-lt"/>
              </a:rPr>
              <a:t>ciljane skupine </a:t>
            </a:r>
            <a:r>
              <a:rPr lang="hr-HR" sz="2000" dirty="0">
                <a:solidFill>
                  <a:schemeClr val="tx1"/>
                </a:solidFill>
                <a:latin typeface="+mj-lt"/>
              </a:rPr>
              <a:t>u svrhu potpore i podrške </a:t>
            </a:r>
            <a:r>
              <a:rPr lang="hr-HR" sz="2000" b="1" dirty="0">
                <a:solidFill>
                  <a:schemeClr val="tx1"/>
                </a:solidFill>
                <a:latin typeface="+mj-lt"/>
              </a:rPr>
              <a:t>starijim osobama i osobama u nepovoljnom položaju </a:t>
            </a:r>
            <a:r>
              <a:rPr lang="hr-HR" sz="2000" dirty="0">
                <a:solidFill>
                  <a:schemeClr val="tx1"/>
                </a:solidFill>
                <a:latin typeface="+mj-lt"/>
              </a:rPr>
              <a:t>kroz programe zapošljavanja u lokalnoj zajednici</a:t>
            </a:r>
          </a:p>
        </p:txBody>
      </p:sp>
    </p:spTree>
    <p:extLst>
      <p:ext uri="{BB962C8B-B14F-4D97-AF65-F5344CB8AC3E}">
        <p14:creationId xmlns:p14="http://schemas.microsoft.com/office/powerpoint/2010/main" val="201314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VladaRHSerif Reg"/>
        <a:ea typeface=""/>
        <a:cs typeface=""/>
      </a:majorFont>
      <a:minorFont>
        <a:latin typeface="TyponineSans Re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5_poljoprivreda_template_HR" id="{1250CBF4-00D6-4673-8691-99FAC190B113}" vid="{A8F8B2FB-2A4B-460F-B37C-9B252C0CB6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1790</TotalTime>
  <Words>2710</Words>
  <Application>Microsoft Office PowerPoint</Application>
  <PresentationFormat>Prilagođeno</PresentationFormat>
  <Paragraphs>313</Paragraphs>
  <Slides>29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9" baseType="lpstr">
      <vt:lpstr>Arial</vt:lpstr>
      <vt:lpstr>Calibri</vt:lpstr>
      <vt:lpstr>TyponineSans Reg</vt:lpstr>
      <vt:lpstr>VladaRHSerif Reg</vt:lpstr>
      <vt:lpstr>ＭＳ Ｐゴシック</vt:lpstr>
      <vt:lpstr>Corbel</vt:lpstr>
      <vt:lpstr>Wingdings</vt:lpstr>
      <vt:lpstr>Droid Sans Fallback</vt:lpstr>
      <vt:lpstr>Times New Roman</vt:lpstr>
      <vt:lpstr>Office Theme</vt:lpstr>
      <vt:lpstr>PowerPointova prezentacija</vt:lpstr>
      <vt:lpstr> OPERATIVNI PROGRAM  Učinkoviti ljudski potencijali 2014.-2020.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  </vt:lpstr>
      <vt:lpstr>PowerPointova prezentacija</vt:lpstr>
      <vt:lpstr>PowerPointova prezentacija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 Borovičkić</dc:creator>
  <cp:lastModifiedBy>MRMS</cp:lastModifiedBy>
  <cp:revision>190</cp:revision>
  <dcterms:created xsi:type="dcterms:W3CDTF">2019-10-14T15:29:07Z</dcterms:created>
  <dcterms:modified xsi:type="dcterms:W3CDTF">2020-02-28T15:57:21Z</dcterms:modified>
</cp:coreProperties>
</file>