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261" r:id="rId4"/>
    <p:sldId id="262" r:id="rId5"/>
    <p:sldId id="263" r:id="rId6"/>
    <p:sldId id="264" r:id="rId7"/>
    <p:sldId id="265" r:id="rId8"/>
    <p:sldId id="279" r:id="rId9"/>
  </p:sldIdLst>
  <p:sldSz cx="12192000" cy="6858000"/>
  <p:notesSz cx="6735763" cy="98663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4CA3"/>
    <a:srgbClr val="005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D121B-8C67-42B2-94A2-7FC334A9A23A}" type="datetimeFigureOut">
              <a:rPr lang="hr-HR" smtClean="0"/>
              <a:t>28.2.2019.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F7E92-DE25-4DB8-BDFD-E76494B14B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69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BDC97-35A8-4BBD-92C5-057D2DA86A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36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CBAA-2E8E-4B14-A524-0F243D156538}" type="datetimeFigureOut">
              <a:rPr lang="hr-HR" smtClean="0"/>
              <a:t>28.2.2019.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0587-DFF9-4642-B212-E586111F1F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6357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CBAA-2E8E-4B14-A524-0F243D156538}" type="datetimeFigureOut">
              <a:rPr lang="hr-HR" smtClean="0"/>
              <a:t>28.2.2019.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0587-DFF9-4642-B212-E586111F1F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03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CBAA-2E8E-4B14-A524-0F243D156538}" type="datetimeFigureOut">
              <a:rPr lang="hr-HR" smtClean="0"/>
              <a:t>28.2.2019.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0587-DFF9-4642-B212-E586111F1F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20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CBAA-2E8E-4B14-A524-0F243D156538}" type="datetimeFigureOut">
              <a:rPr lang="hr-HR" smtClean="0"/>
              <a:t>28.2.2019.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0587-DFF9-4642-B212-E586111F1F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182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CBAA-2E8E-4B14-A524-0F243D156538}" type="datetimeFigureOut">
              <a:rPr lang="hr-HR" smtClean="0"/>
              <a:t>28.2.2019.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0587-DFF9-4642-B212-E586111F1F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2809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CBAA-2E8E-4B14-A524-0F243D156538}" type="datetimeFigureOut">
              <a:rPr lang="hr-HR" smtClean="0"/>
              <a:t>28.2.2019.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0587-DFF9-4642-B212-E586111F1F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1751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CBAA-2E8E-4B14-A524-0F243D156538}" type="datetimeFigureOut">
              <a:rPr lang="hr-HR" smtClean="0"/>
              <a:t>28.2.2019.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0587-DFF9-4642-B212-E586111F1F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624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CBAA-2E8E-4B14-A524-0F243D156538}" type="datetimeFigureOut">
              <a:rPr lang="hr-HR" smtClean="0"/>
              <a:t>28.2.2019.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0587-DFF9-4642-B212-E586111F1F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2471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CBAA-2E8E-4B14-A524-0F243D156538}" type="datetimeFigureOut">
              <a:rPr lang="hr-HR" smtClean="0"/>
              <a:t>28.2.2019.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0587-DFF9-4642-B212-E586111F1F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937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CBAA-2E8E-4B14-A524-0F243D156538}" type="datetimeFigureOut">
              <a:rPr lang="hr-HR" smtClean="0"/>
              <a:t>28.2.2019.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0587-DFF9-4642-B212-E586111F1F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154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CBAA-2E8E-4B14-A524-0F243D156538}" type="datetimeFigureOut">
              <a:rPr lang="hr-HR" smtClean="0"/>
              <a:t>28.2.2019.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0587-DFF9-4642-B212-E586111F1F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723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CBAA-2E8E-4B14-A524-0F243D156538}" type="datetimeFigureOut">
              <a:rPr lang="hr-HR" smtClean="0"/>
              <a:t>28.2.2019.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60587-DFF9-4642-B212-E586111F1F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449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7" y="0"/>
            <a:ext cx="12198097" cy="68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4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7" y="69668"/>
            <a:ext cx="1217294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95" y="718824"/>
            <a:ext cx="87658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0C4CA3"/>
                </a:solidFill>
              </a:rPr>
              <a:t>               </a:t>
            </a:r>
            <a:r>
              <a:rPr lang="hr-HR" sz="3200" dirty="0">
                <a:solidFill>
                  <a:srgbClr val="0C4CA3"/>
                </a:solidFill>
                <a:latin typeface="Cambria" panose="02040503050406030204" pitchFamily="18" charset="0"/>
              </a:rPr>
              <a:t>INFORMACIJE O PROJEKTU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71571">
            <a:off x="4515120" y="1455205"/>
            <a:ext cx="975445" cy="98154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565519">
            <a:off x="6684821" y="1427522"/>
            <a:ext cx="975445" cy="98154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059972">
            <a:off x="8875877" y="1461984"/>
            <a:ext cx="975445" cy="981541"/>
          </a:xfrm>
          <a:prstGeom prst="rect">
            <a:avLst/>
          </a:prstGeom>
        </p:spPr>
      </p:pic>
      <p:sp>
        <p:nvSpPr>
          <p:cNvPr id="12" name="Zaobljeni pravokutnik 11"/>
          <p:cNvSpPr/>
          <p:nvPr/>
        </p:nvSpPr>
        <p:spPr>
          <a:xfrm>
            <a:off x="2074545" y="2532986"/>
            <a:ext cx="2794382" cy="3483031"/>
          </a:xfrm>
          <a:prstGeom prst="roundRect">
            <a:avLst/>
          </a:prstGeom>
          <a:gradFill rotWithShape="1">
            <a:gsLst>
              <a:gs pos="0">
                <a:srgbClr val="DDDDDD">
                  <a:tint val="50000"/>
                  <a:satMod val="300000"/>
                </a:srgbClr>
              </a:gs>
              <a:gs pos="35000">
                <a:srgbClr val="DDDDDD">
                  <a:tint val="37000"/>
                  <a:satMod val="300000"/>
                </a:srgbClr>
              </a:gs>
              <a:gs pos="100000">
                <a:srgbClr val="DDDDD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DDDDD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AKTIVNOSTI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unaprjeđenje analitičkih alata i podloga za izradu standarda zanimanja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izrada 200 standarda zanimanja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unaprjeđenje vještina i podizanje kapaciteta ključnih dionika uključenih u provedbu i razvoj HKO-a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sz="1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sz="1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hr-H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" name="Zaobljeni pravokutnik 12"/>
          <p:cNvSpPr/>
          <p:nvPr/>
        </p:nvSpPr>
        <p:spPr>
          <a:xfrm>
            <a:off x="6154752" y="2597682"/>
            <a:ext cx="1944216" cy="1282519"/>
          </a:xfrm>
          <a:prstGeom prst="roundRect">
            <a:avLst/>
          </a:prstGeom>
          <a:gradFill rotWithShape="1">
            <a:gsLst>
              <a:gs pos="0">
                <a:srgbClr val="DDDDDD">
                  <a:tint val="50000"/>
                  <a:satMod val="300000"/>
                </a:srgbClr>
              </a:gs>
              <a:gs pos="35000">
                <a:srgbClr val="DDDDDD">
                  <a:tint val="37000"/>
                  <a:satMod val="300000"/>
                </a:srgbClr>
              </a:gs>
              <a:gs pos="100000">
                <a:srgbClr val="DDDDD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DDDDD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/>
                <a:ea typeface="+mn-ea"/>
                <a:cs typeface="Arial" panose="020B0604020202020204" pitchFamily="34" charset="0"/>
              </a:rPr>
              <a:t>VRIJEDNOST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/>
                <a:ea typeface="+mn-ea"/>
                <a:cs typeface="Arial" panose="020B0604020202020204" pitchFamily="34" charset="0"/>
              </a:rPr>
              <a:t>25.015.165 kn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/>
                <a:ea typeface="+mn-ea"/>
                <a:cs typeface="Arial" panose="020B0604020202020204" pitchFamily="34" charset="0"/>
              </a:rPr>
              <a:t>(85% ESF; 15% DP)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Zaobljeni pravokutnik 13"/>
          <p:cNvSpPr/>
          <p:nvPr/>
        </p:nvSpPr>
        <p:spPr>
          <a:xfrm>
            <a:off x="9353761" y="2597681"/>
            <a:ext cx="1786270" cy="1282519"/>
          </a:xfrm>
          <a:prstGeom prst="roundRect">
            <a:avLst/>
          </a:prstGeom>
          <a:gradFill rotWithShape="1">
            <a:gsLst>
              <a:gs pos="0">
                <a:srgbClr val="DDDDDD">
                  <a:tint val="50000"/>
                  <a:satMod val="300000"/>
                </a:srgbClr>
              </a:gs>
              <a:gs pos="35000">
                <a:srgbClr val="DDDDDD">
                  <a:tint val="37000"/>
                  <a:satMod val="300000"/>
                </a:srgbClr>
              </a:gs>
              <a:gs pos="100000">
                <a:srgbClr val="DDDDD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DDDDD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/>
                <a:ea typeface="+mn-ea"/>
                <a:cs typeface="Arial" panose="020B0604020202020204" pitchFamily="34" charset="0"/>
              </a:rPr>
              <a:t>PROVEDBA</a:t>
            </a:r>
            <a:endParaRPr kumimoji="0" lang="hr-HR" sz="16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/>
                <a:ea typeface="+mn-ea"/>
                <a:cs typeface="Arial" panose="020B0604020202020204" pitchFamily="34" charset="0"/>
              </a:rPr>
              <a:t>4 godine</a:t>
            </a:r>
          </a:p>
        </p:txBody>
      </p:sp>
    </p:spTree>
    <p:extLst>
      <p:ext uri="{BB962C8B-B14F-4D97-AF65-F5344CB8AC3E}">
        <p14:creationId xmlns:p14="http://schemas.microsoft.com/office/powerpoint/2010/main" val="244278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1000"/>
                            </p:stCondLst>
                            <p:childTnLst>
                              <p:par>
                                <p:cTn id="70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4000"/>
                            </p:stCondLst>
                            <p:childTnLst>
                              <p:par>
                                <p:cTn id="8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0"/>
                            </p:stCondLst>
                            <p:childTnLst>
                              <p:par>
                                <p:cTn id="9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8000"/>
                            </p:stCondLst>
                            <p:childTnLst>
                              <p:par>
                                <p:cTn id="9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uiExpand="1" build="p" animBg="1"/>
      <p:bldP spid="13" grpId="0" uiExpand="1" build="p" animBg="1"/>
      <p:bldP spid="14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72"/>
            <a:ext cx="12219624" cy="6866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7977" y="709299"/>
            <a:ext cx="11640407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0C4CA3"/>
                </a:solidFill>
              </a:rPr>
              <a:t>                                         </a:t>
            </a:r>
            <a:r>
              <a:rPr lang="hr-HR" sz="3200" dirty="0">
                <a:solidFill>
                  <a:srgbClr val="0C4CA3"/>
                </a:solidFill>
                <a:latin typeface="Cambria" panose="02040503050406030204" pitchFamily="18" charset="0"/>
              </a:rPr>
              <a:t>KLJUČNI ELEMENTI PROJEKTA</a:t>
            </a:r>
          </a:p>
          <a:p>
            <a:endParaRPr lang="hr-HR" sz="3200" dirty="0">
              <a:solidFill>
                <a:srgbClr val="0C4CA3"/>
              </a:solidFill>
            </a:endParaRPr>
          </a:p>
          <a:p>
            <a:r>
              <a:rPr lang="hr-HR" sz="2000" dirty="0">
                <a:solidFill>
                  <a:srgbClr val="0C4CA3"/>
                </a:solidFill>
                <a:latin typeface="Cambria" panose="02040503050406030204" pitchFamily="18" charset="0"/>
              </a:rPr>
              <a:t>I. Unaprjeđenje analitičkih alata i podloga za izradu standarda zanimanja</a:t>
            </a:r>
          </a:p>
        </p:txBody>
      </p:sp>
      <p:grpSp>
        <p:nvGrpSpPr>
          <p:cNvPr id="15" name="Grupa 14"/>
          <p:cNvGrpSpPr/>
          <p:nvPr/>
        </p:nvGrpSpPr>
        <p:grpSpPr>
          <a:xfrm>
            <a:off x="3428999" y="2622926"/>
            <a:ext cx="8486775" cy="1244155"/>
            <a:chOff x="2809419" y="145720"/>
            <a:chExt cx="5420180" cy="1161095"/>
          </a:xfrm>
        </p:grpSpPr>
        <p:sp>
          <p:nvSpPr>
            <p:cNvPr id="25" name="Pravokutnik s kutom zaobljenim s iste strane 24"/>
            <p:cNvSpPr/>
            <p:nvPr/>
          </p:nvSpPr>
          <p:spPr>
            <a:xfrm rot="5400000">
              <a:off x="4938961" y="-1983822"/>
              <a:ext cx="1161095" cy="5420180"/>
            </a:xfrm>
            <a:prstGeom prst="round2SameRect">
              <a:avLst/>
            </a:prstGeom>
            <a:gradFill rotWithShape="1">
              <a:gsLst>
                <a:gs pos="0">
                  <a:srgbClr val="DDDDDD">
                    <a:tint val="50000"/>
                    <a:satMod val="300000"/>
                  </a:srgbClr>
                </a:gs>
                <a:gs pos="35000">
                  <a:srgbClr val="DDDDDD">
                    <a:tint val="37000"/>
                    <a:satMod val="300000"/>
                  </a:srgbClr>
                </a:gs>
                <a:gs pos="100000">
                  <a:srgbClr val="DDDDD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DDDDD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26" name="TekstniOkvir 25"/>
            <p:cNvSpPr txBox="1"/>
            <p:nvPr/>
          </p:nvSpPr>
          <p:spPr>
            <a:xfrm>
              <a:off x="2809419" y="202400"/>
              <a:ext cx="5363500" cy="104773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marR="0" lvl="1" indent="-114300" algn="l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hr-H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nadogradnja sustava za napredno praćenje tržišta rada u cilju bolje funkcionalnosti i ažurnosti sustava</a:t>
              </a:r>
            </a:p>
            <a:p>
              <a:pPr marL="114300" marR="0" lvl="1" indent="-114300" algn="l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analiza</a:t>
              </a: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 </a:t>
              </a:r>
              <a:r>
                <a:rPr kumimoji="0" lang="it-IT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raspoloživih</a:t>
              </a: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 </a:t>
              </a:r>
              <a:r>
                <a:rPr kumimoji="0" lang="it-IT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izvora</a:t>
              </a: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 </a:t>
              </a:r>
              <a:r>
                <a:rPr kumimoji="0" lang="it-IT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podataka</a:t>
              </a: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 za </a:t>
              </a:r>
              <a:r>
                <a:rPr kumimoji="0" lang="it-IT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razvoj</a:t>
              </a: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 </a:t>
              </a:r>
              <a:r>
                <a:rPr kumimoji="0" lang="it-IT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sustava</a:t>
              </a: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 i </a:t>
              </a:r>
              <a:r>
                <a:rPr kumimoji="0" lang="it-IT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razvoj</a:t>
              </a: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 </a:t>
              </a:r>
              <a:r>
                <a:rPr kumimoji="0" lang="it-IT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sustava</a:t>
              </a: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 </a:t>
              </a:r>
              <a:r>
                <a:rPr kumimoji="0" lang="it-IT" sz="14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competence</a:t>
              </a:r>
              <a:r>
                <a:rPr kumimoji="0" lang="it-IT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 </a:t>
              </a:r>
              <a:r>
                <a:rPr kumimoji="0" lang="it-IT" sz="14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based</a:t>
              </a:r>
              <a:r>
                <a:rPr kumimoji="0" lang="it-IT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 </a:t>
              </a:r>
              <a:r>
                <a:rPr kumimoji="0" lang="it-IT" sz="14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matchinga</a:t>
              </a:r>
              <a:r>
                <a:rPr kumimoji="0" lang="it-IT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 </a:t>
              </a:r>
              <a:endParaRPr kumimoji="0" lang="hr-HR" sz="14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  <a:p>
              <a:pPr marL="114300" marR="0" lvl="1" indent="-114300" algn="l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hr-H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nadogradnja sustava za praćenje razvoja karijera</a:t>
              </a:r>
            </a:p>
            <a:p>
              <a:pPr marL="114300" marR="0" lvl="1" indent="-114300" algn="l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hr-H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unaprjeđenje metodologije za izradu i tumačenje profila sektora</a:t>
              </a:r>
            </a:p>
          </p:txBody>
        </p:sp>
      </p:grpSp>
      <p:grpSp>
        <p:nvGrpSpPr>
          <p:cNvPr id="16" name="Grupa 15"/>
          <p:cNvGrpSpPr/>
          <p:nvPr/>
        </p:nvGrpSpPr>
        <p:grpSpPr>
          <a:xfrm>
            <a:off x="504826" y="2497377"/>
            <a:ext cx="2742490" cy="1440000"/>
            <a:chOff x="0" y="0"/>
            <a:chExt cx="2736004" cy="1399330"/>
          </a:xfrm>
        </p:grpSpPr>
        <p:sp>
          <p:nvSpPr>
            <p:cNvPr id="23" name="Zaobljeni pravokutnik 22"/>
            <p:cNvSpPr/>
            <p:nvPr/>
          </p:nvSpPr>
          <p:spPr>
            <a:xfrm>
              <a:off x="0" y="0"/>
              <a:ext cx="2736004" cy="1399330"/>
            </a:xfrm>
            <a:prstGeom prst="roundRect">
              <a:avLst/>
            </a:prstGeom>
            <a:solidFill>
              <a:srgbClr val="0070C0"/>
            </a:solidFill>
            <a:ln w="9525" cap="flat" cmpd="sng" algn="ctr">
              <a:solidFill>
                <a:srgbClr val="DDDDD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24" name="Zaobljeni pravokutnik 6"/>
            <p:cNvSpPr txBox="1"/>
            <p:nvPr/>
          </p:nvSpPr>
          <p:spPr>
            <a:xfrm>
              <a:off x="68310" y="68310"/>
              <a:ext cx="2599384" cy="12627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Razvoj novog internetskog sučelja tržišta rada</a:t>
              </a:r>
            </a:p>
          </p:txBody>
        </p:sp>
      </p:grpSp>
      <p:grpSp>
        <p:nvGrpSpPr>
          <p:cNvPr id="17" name="Grupa 16"/>
          <p:cNvGrpSpPr/>
          <p:nvPr/>
        </p:nvGrpSpPr>
        <p:grpSpPr>
          <a:xfrm>
            <a:off x="3428998" y="4161052"/>
            <a:ext cx="8486774" cy="1287023"/>
            <a:chOff x="2788994" y="1496498"/>
            <a:chExt cx="5440595" cy="807757"/>
          </a:xfrm>
        </p:grpSpPr>
        <p:sp>
          <p:nvSpPr>
            <p:cNvPr id="21" name="Pravokutnik s kutom zaobljenim s iste strane 20"/>
            <p:cNvSpPr/>
            <p:nvPr/>
          </p:nvSpPr>
          <p:spPr>
            <a:xfrm rot="5400000">
              <a:off x="5105413" y="-819921"/>
              <a:ext cx="807757" cy="5440595"/>
            </a:xfrm>
            <a:prstGeom prst="round2SameRect">
              <a:avLst/>
            </a:prstGeom>
            <a:gradFill rotWithShape="1">
              <a:gsLst>
                <a:gs pos="0">
                  <a:srgbClr val="DDDDDD">
                    <a:tint val="50000"/>
                    <a:satMod val="300000"/>
                  </a:srgbClr>
                </a:gs>
                <a:gs pos="35000">
                  <a:srgbClr val="DDDDDD">
                    <a:tint val="37000"/>
                    <a:satMod val="300000"/>
                  </a:srgbClr>
                </a:gs>
                <a:gs pos="100000">
                  <a:srgbClr val="DDDDD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DDDDD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22" name="TekstniOkvir 21"/>
            <p:cNvSpPr txBox="1"/>
            <p:nvPr/>
          </p:nvSpPr>
          <p:spPr>
            <a:xfrm>
              <a:off x="2788995" y="1535928"/>
              <a:ext cx="5401164" cy="72889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marR="0" lvl="1" indent="-114300" algn="l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analiza potrebnih znanja i vještina na tržištu rada</a:t>
              </a:r>
              <a:endPara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</p:grpSp>
      <p:grpSp>
        <p:nvGrpSpPr>
          <p:cNvPr id="18" name="Grupa 17"/>
          <p:cNvGrpSpPr/>
          <p:nvPr/>
        </p:nvGrpSpPr>
        <p:grpSpPr>
          <a:xfrm>
            <a:off x="504826" y="4090758"/>
            <a:ext cx="2743200" cy="1440000"/>
            <a:chOff x="0" y="1464773"/>
            <a:chExt cx="2736012" cy="883411"/>
          </a:xfrm>
        </p:grpSpPr>
        <p:sp>
          <p:nvSpPr>
            <p:cNvPr id="19" name="Zaobljeni pravokutnik 18"/>
            <p:cNvSpPr/>
            <p:nvPr/>
          </p:nvSpPr>
          <p:spPr>
            <a:xfrm>
              <a:off x="0" y="1464773"/>
              <a:ext cx="2736012" cy="883411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rgbClr val="DDDDD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20" name="Zaobljeni pravokutnik 10"/>
            <p:cNvSpPr txBox="1"/>
            <p:nvPr/>
          </p:nvSpPr>
          <p:spPr>
            <a:xfrm>
              <a:off x="43125" y="1507897"/>
              <a:ext cx="2649762" cy="7895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Izrada Ankete o standardu zanimanja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801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624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6687" y="709299"/>
            <a:ext cx="1163169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0C4CA3"/>
                </a:solidFill>
              </a:rPr>
              <a:t>                                         </a:t>
            </a:r>
            <a:r>
              <a:rPr lang="hr-HR" sz="3200" dirty="0">
                <a:solidFill>
                  <a:srgbClr val="0C4CA3"/>
                </a:solidFill>
                <a:latin typeface="Cambria" panose="02040503050406030204" pitchFamily="18" charset="0"/>
              </a:rPr>
              <a:t>KLJUČNI ELEMENTI PROJEKTA</a:t>
            </a:r>
          </a:p>
          <a:p>
            <a:endParaRPr lang="hr-HR" sz="3200" dirty="0">
              <a:solidFill>
                <a:srgbClr val="0C4CA3"/>
              </a:solidFill>
            </a:endParaRPr>
          </a:p>
          <a:p>
            <a:r>
              <a:rPr lang="hr-HR" sz="2000" dirty="0">
                <a:solidFill>
                  <a:srgbClr val="0C4CA3"/>
                </a:solidFill>
                <a:latin typeface="Cambria" panose="02040503050406030204" pitchFamily="18" charset="0"/>
              </a:rPr>
              <a:t>I. Unaprjeđenje analitičkih alata i podloga za izradu standarda zanimanja</a:t>
            </a:r>
          </a:p>
        </p:txBody>
      </p:sp>
      <p:grpSp>
        <p:nvGrpSpPr>
          <p:cNvPr id="27" name="Grupa 26"/>
          <p:cNvGrpSpPr/>
          <p:nvPr/>
        </p:nvGrpSpPr>
        <p:grpSpPr>
          <a:xfrm>
            <a:off x="3486149" y="2560302"/>
            <a:ext cx="8229601" cy="1240566"/>
            <a:chOff x="2789162" y="2508605"/>
            <a:chExt cx="5440437" cy="749221"/>
          </a:xfrm>
        </p:grpSpPr>
        <p:sp>
          <p:nvSpPr>
            <p:cNvPr id="28" name="Pravokutnik s kutom zaobljenim s iste strane 27"/>
            <p:cNvSpPr/>
            <p:nvPr/>
          </p:nvSpPr>
          <p:spPr>
            <a:xfrm rot="5400000">
              <a:off x="5134770" y="162997"/>
              <a:ext cx="749221" cy="5440437"/>
            </a:xfrm>
            <a:prstGeom prst="round2SameRect">
              <a:avLst/>
            </a:prstGeom>
            <a:gradFill rotWithShape="1">
              <a:gsLst>
                <a:gs pos="0">
                  <a:srgbClr val="DDDDDD">
                    <a:tint val="50000"/>
                    <a:satMod val="300000"/>
                  </a:srgbClr>
                </a:gs>
                <a:gs pos="35000">
                  <a:srgbClr val="DDDDDD">
                    <a:tint val="37000"/>
                    <a:satMod val="300000"/>
                  </a:srgbClr>
                </a:gs>
                <a:gs pos="100000">
                  <a:srgbClr val="DDDDD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DDDDD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29" name="TekstniOkvir 28"/>
            <p:cNvSpPr txBox="1"/>
            <p:nvPr/>
          </p:nvSpPr>
          <p:spPr>
            <a:xfrm>
              <a:off x="2789162" y="2545179"/>
              <a:ext cx="5403863" cy="6760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marR="0" lvl="1" indent="-114300" algn="l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hr-H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alati za pomoć predlagateljima u izradi standarda zanimanja te članovima sektorskih vijeća za vrednovanje</a:t>
              </a:r>
            </a:p>
          </p:txBody>
        </p:sp>
      </p:grpSp>
      <p:grpSp>
        <p:nvGrpSpPr>
          <p:cNvPr id="30" name="Grupa 29"/>
          <p:cNvGrpSpPr/>
          <p:nvPr/>
        </p:nvGrpSpPr>
        <p:grpSpPr>
          <a:xfrm>
            <a:off x="494303" y="2433645"/>
            <a:ext cx="2861856" cy="1440000"/>
            <a:chOff x="0" y="2419251"/>
            <a:chExt cx="2736012" cy="885868"/>
          </a:xfrm>
        </p:grpSpPr>
        <p:sp>
          <p:nvSpPr>
            <p:cNvPr id="31" name="Zaobljeni pravokutnik 30"/>
            <p:cNvSpPr/>
            <p:nvPr/>
          </p:nvSpPr>
          <p:spPr>
            <a:xfrm>
              <a:off x="0" y="2419251"/>
              <a:ext cx="2736012" cy="885868"/>
            </a:xfrm>
            <a:prstGeom prst="roundRect">
              <a:avLst/>
            </a:prstGeom>
            <a:solidFill>
              <a:srgbClr val="0070C0"/>
            </a:solidFill>
            <a:ln w="9525" cap="flat" cmpd="sng" algn="ctr">
              <a:solidFill>
                <a:srgbClr val="DDDDD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32" name="Zaobljeni pravokutnik 4"/>
            <p:cNvSpPr txBox="1"/>
            <p:nvPr/>
          </p:nvSpPr>
          <p:spPr>
            <a:xfrm>
              <a:off x="43245" y="2462496"/>
              <a:ext cx="2649522" cy="7749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Smjernice za izradu i vrednovanje standarda zanimanja</a:t>
              </a:r>
            </a:p>
          </p:txBody>
        </p:sp>
      </p:grpSp>
      <p:grpSp>
        <p:nvGrpSpPr>
          <p:cNvPr id="33" name="Grupa 32"/>
          <p:cNvGrpSpPr/>
          <p:nvPr/>
        </p:nvGrpSpPr>
        <p:grpSpPr>
          <a:xfrm>
            <a:off x="494303" y="4046401"/>
            <a:ext cx="2861856" cy="1440000"/>
            <a:chOff x="0" y="3366409"/>
            <a:chExt cx="2736012" cy="1314110"/>
          </a:xfrm>
        </p:grpSpPr>
        <p:sp>
          <p:nvSpPr>
            <p:cNvPr id="34" name="Zaobljeni pravokutnik 33"/>
            <p:cNvSpPr/>
            <p:nvPr/>
          </p:nvSpPr>
          <p:spPr>
            <a:xfrm>
              <a:off x="0" y="3366409"/>
              <a:ext cx="2736012" cy="1314110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rgbClr val="DDDDD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35" name="Zaobljeni pravokutnik 4"/>
            <p:cNvSpPr txBox="1"/>
            <p:nvPr/>
          </p:nvSpPr>
          <p:spPr>
            <a:xfrm>
              <a:off x="64150" y="3430559"/>
              <a:ext cx="2607712" cy="11858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Unaprjeđenje Nacionalne klasifikacije zanimanja te procesa u području reguliranih profesija</a:t>
              </a:r>
            </a:p>
          </p:txBody>
        </p:sp>
      </p:grpSp>
      <p:grpSp>
        <p:nvGrpSpPr>
          <p:cNvPr id="36" name="Grupa 35"/>
          <p:cNvGrpSpPr/>
          <p:nvPr/>
        </p:nvGrpSpPr>
        <p:grpSpPr>
          <a:xfrm>
            <a:off x="3486150" y="4188222"/>
            <a:ext cx="8229600" cy="1156356"/>
            <a:chOff x="2828769" y="3510820"/>
            <a:chExt cx="5400829" cy="1097692"/>
          </a:xfrm>
        </p:grpSpPr>
        <p:sp>
          <p:nvSpPr>
            <p:cNvPr id="37" name="Pravokutnik s kutom zaobljenim s iste strane 36"/>
            <p:cNvSpPr/>
            <p:nvPr/>
          </p:nvSpPr>
          <p:spPr>
            <a:xfrm rot="5400000">
              <a:off x="4980338" y="1359251"/>
              <a:ext cx="1097692" cy="5400829"/>
            </a:xfrm>
            <a:prstGeom prst="round2SameRect">
              <a:avLst/>
            </a:prstGeom>
            <a:gradFill rotWithShape="1">
              <a:gsLst>
                <a:gs pos="0">
                  <a:srgbClr val="DDDDDD">
                    <a:tint val="50000"/>
                    <a:satMod val="300000"/>
                  </a:srgbClr>
                </a:gs>
                <a:gs pos="35000">
                  <a:srgbClr val="DDDDDD">
                    <a:tint val="37000"/>
                    <a:satMod val="300000"/>
                  </a:srgbClr>
                </a:gs>
                <a:gs pos="100000">
                  <a:srgbClr val="DDDDD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DDDDD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38" name="TekstniOkvir 37"/>
            <p:cNvSpPr txBox="1"/>
            <p:nvPr/>
          </p:nvSpPr>
          <p:spPr>
            <a:xfrm>
              <a:off x="2828770" y="3564405"/>
              <a:ext cx="5347244" cy="99052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marR="0" lvl="1" indent="-114300" algn="l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hr-H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ažuriranje Nacionalne klasifikacije zanimanja</a:t>
              </a:r>
            </a:p>
            <a:p>
              <a:pPr marL="114300" marR="0" lvl="1" indent="-114300" algn="l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hr-H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izrada upisnika/aplikacije pojedinačnih zanimanja Nacionalne klasifikacije zanimanja</a:t>
              </a:r>
            </a:p>
            <a:p>
              <a:pPr marL="114300" marR="0" lvl="1" indent="-114300" algn="l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hr-H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implementacija ESCO-a (Europska klasifikacija zanimanja) u nacionalnu klasifikaciju zanimanja</a:t>
              </a:r>
            </a:p>
            <a:p>
              <a:pPr marL="114300" marR="0" lvl="1" indent="-114300" algn="l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hr-H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izrada računalnog programa/aplikacije za regulirane profesije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182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09"/>
            <a:ext cx="12219624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647" y="709299"/>
            <a:ext cx="1157073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0C4CA3"/>
                </a:solidFill>
              </a:rPr>
              <a:t>                                        </a:t>
            </a:r>
            <a:r>
              <a:rPr lang="hr-HR" sz="3200" dirty="0">
                <a:solidFill>
                  <a:srgbClr val="0C4CA3"/>
                </a:solidFill>
                <a:latin typeface="Cambria" panose="02040503050406030204" pitchFamily="18" charset="0"/>
              </a:rPr>
              <a:t>KLJUČNI ELEMENTI PROJEKTA</a:t>
            </a:r>
          </a:p>
          <a:p>
            <a:endParaRPr lang="hr-HR" sz="3200" dirty="0">
              <a:solidFill>
                <a:srgbClr val="0C4CA3"/>
              </a:solidFill>
            </a:endParaRPr>
          </a:p>
          <a:p>
            <a:r>
              <a:rPr lang="hr-HR" sz="2000" dirty="0">
                <a:solidFill>
                  <a:srgbClr val="0C4CA3"/>
                </a:solidFill>
                <a:latin typeface="Cambria" panose="02040503050406030204" pitchFamily="18" charset="0"/>
              </a:rPr>
              <a:t>II. Izrada standarda zanimanja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36540">
            <a:off x="3634534" y="3226280"/>
            <a:ext cx="1359526" cy="136562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29077">
            <a:off x="6959042" y="3188922"/>
            <a:ext cx="1359526" cy="1365622"/>
          </a:xfrm>
          <a:prstGeom prst="rect">
            <a:avLst/>
          </a:prstGeom>
        </p:spPr>
      </p:pic>
      <p:grpSp>
        <p:nvGrpSpPr>
          <p:cNvPr id="39" name="Grupa 38"/>
          <p:cNvGrpSpPr/>
          <p:nvPr/>
        </p:nvGrpSpPr>
        <p:grpSpPr>
          <a:xfrm>
            <a:off x="2162175" y="2565248"/>
            <a:ext cx="8229600" cy="864462"/>
            <a:chOff x="0" y="3231"/>
            <a:chExt cx="8229600" cy="864462"/>
          </a:xfrm>
        </p:grpSpPr>
        <p:sp>
          <p:nvSpPr>
            <p:cNvPr id="40" name="Zaobljeni pravokutnik 39"/>
            <p:cNvSpPr/>
            <p:nvPr/>
          </p:nvSpPr>
          <p:spPr>
            <a:xfrm>
              <a:off x="0" y="3231"/>
              <a:ext cx="8229600" cy="86446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DDDDDD">
                    <a:tint val="50000"/>
                    <a:satMod val="300000"/>
                  </a:srgbClr>
                </a:gs>
                <a:gs pos="35000">
                  <a:srgbClr val="DDDDDD">
                    <a:tint val="37000"/>
                    <a:satMod val="300000"/>
                  </a:srgbClr>
                </a:gs>
                <a:gs pos="100000">
                  <a:srgbClr val="DDDDD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DDDDD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41" name="Zaobljeni pravokutnik 4"/>
            <p:cNvSpPr txBox="1"/>
            <p:nvPr/>
          </p:nvSpPr>
          <p:spPr>
            <a:xfrm>
              <a:off x="25319" y="28550"/>
              <a:ext cx="8178962" cy="81382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200 standarda zanimanja </a:t>
              </a:r>
            </a:p>
          </p:txBody>
        </p:sp>
      </p:grpSp>
      <p:grpSp>
        <p:nvGrpSpPr>
          <p:cNvPr id="42" name="Grupa 41"/>
          <p:cNvGrpSpPr/>
          <p:nvPr/>
        </p:nvGrpSpPr>
        <p:grpSpPr>
          <a:xfrm>
            <a:off x="506163" y="4344349"/>
            <a:ext cx="5184000" cy="1008000"/>
            <a:chOff x="748039" y="1756789"/>
            <a:chExt cx="6733520" cy="771564"/>
          </a:xfrm>
        </p:grpSpPr>
        <p:sp>
          <p:nvSpPr>
            <p:cNvPr id="43" name="Zaobljeni pravokutnik 42"/>
            <p:cNvSpPr/>
            <p:nvPr/>
          </p:nvSpPr>
          <p:spPr>
            <a:xfrm>
              <a:off x="748039" y="1756789"/>
              <a:ext cx="6733520" cy="771564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DDDDDD">
                    <a:tint val="50000"/>
                    <a:satMod val="300000"/>
                  </a:srgbClr>
                </a:gs>
                <a:gs pos="35000">
                  <a:srgbClr val="DDDDDD">
                    <a:tint val="37000"/>
                    <a:satMod val="300000"/>
                  </a:srgbClr>
                </a:gs>
                <a:gs pos="100000">
                  <a:srgbClr val="DDDDD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DDDDD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44" name="Zaobljeni pravokutnik 4"/>
            <p:cNvSpPr txBox="1"/>
            <p:nvPr/>
          </p:nvSpPr>
          <p:spPr>
            <a:xfrm>
              <a:off x="748039" y="1871392"/>
              <a:ext cx="6688323" cy="65141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Partneri na Projektu</a:t>
              </a:r>
            </a:p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HUP     HGK     HOK     HRCENTAR</a:t>
              </a:r>
            </a:p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</p:grpSp>
      <p:grpSp>
        <p:nvGrpSpPr>
          <p:cNvPr id="45" name="Grupa 44"/>
          <p:cNvGrpSpPr/>
          <p:nvPr/>
        </p:nvGrpSpPr>
        <p:grpSpPr>
          <a:xfrm>
            <a:off x="6270277" y="4344349"/>
            <a:ext cx="5486294" cy="1008000"/>
            <a:chOff x="1700042" y="3416525"/>
            <a:chExt cx="4829515" cy="1106206"/>
          </a:xfrm>
        </p:grpSpPr>
        <p:sp>
          <p:nvSpPr>
            <p:cNvPr id="46" name="Zaobljeni pravokutnik 45"/>
            <p:cNvSpPr/>
            <p:nvPr/>
          </p:nvSpPr>
          <p:spPr>
            <a:xfrm>
              <a:off x="1700042" y="3416525"/>
              <a:ext cx="4829515" cy="1106206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DDDDDD">
                    <a:tint val="50000"/>
                    <a:satMod val="300000"/>
                  </a:srgbClr>
                </a:gs>
                <a:gs pos="35000">
                  <a:srgbClr val="DDDDDD">
                    <a:tint val="37000"/>
                    <a:satMod val="300000"/>
                  </a:srgbClr>
                </a:gs>
                <a:gs pos="100000">
                  <a:srgbClr val="DDDDD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DDDDD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47" name="Zaobljeni pravokutnik 4"/>
            <p:cNvSpPr txBox="1"/>
            <p:nvPr/>
          </p:nvSpPr>
          <p:spPr>
            <a:xfrm>
              <a:off x="1732442" y="3448925"/>
              <a:ext cx="4764715" cy="104140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285750" marR="0" lvl="0" indent="-285750" defTabSz="577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hr-HR" sz="1400" dirty="0">
                  <a:solidFill>
                    <a:srgbClr val="7030A0"/>
                  </a:solidFill>
                  <a:latin typeface="Cambria" panose="02040503050406030204" pitchFamily="18" charset="0"/>
                </a:rPr>
                <a:t>p</a:t>
              </a:r>
              <a:r>
                <a:rPr kumimoji="0" lang="hr-H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roces</a:t>
              </a:r>
              <a:r>
                <a:rPr kumimoji="0" lang="hr-H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prilagođavanja obrazovnog sustava potrebama tržišta rada</a:t>
              </a:r>
            </a:p>
            <a:p>
              <a:pPr marL="285750" marR="0" lvl="0" indent="-285750" defTabSz="577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hr-H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standardi zanimanja </a:t>
              </a:r>
              <a:r>
                <a:rPr lang="hr-HR" sz="1400" dirty="0">
                  <a:solidFill>
                    <a:srgbClr val="7030A0"/>
                  </a:solidFill>
                  <a:latin typeface="Cambria" panose="02040503050406030204" pitchFamily="18" charset="0"/>
                </a:rPr>
                <a:t>u </a:t>
              </a:r>
              <a:r>
                <a:rPr kumimoji="0" lang="hr-H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redovnom strukovnom obrazovanju</a:t>
              </a:r>
            </a:p>
            <a:p>
              <a:pPr marL="285750" marR="0" lvl="0" indent="-285750" defTabSz="577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hr-H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standardi zanimanja</a:t>
              </a:r>
              <a:r>
                <a:rPr kumimoji="0" lang="hr-HR" sz="1400" b="0" i="0" u="none" strike="noStrike" kern="120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u </a:t>
              </a:r>
              <a:r>
                <a:rPr kumimoji="0" lang="hr-H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obrazovanju odraslih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415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24" y="-24609"/>
            <a:ext cx="12219624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561" y="709299"/>
            <a:ext cx="11657824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0C4CA3"/>
                </a:solidFill>
              </a:rPr>
              <a:t>                                         </a:t>
            </a:r>
            <a:r>
              <a:rPr lang="hr-HR" sz="3200" dirty="0">
                <a:solidFill>
                  <a:srgbClr val="0C4CA3"/>
                </a:solidFill>
                <a:latin typeface="Cambria" panose="02040503050406030204" pitchFamily="18" charset="0"/>
              </a:rPr>
              <a:t>KLJUČNI ELEMENTI PROJEKTA</a:t>
            </a:r>
          </a:p>
          <a:p>
            <a:endParaRPr lang="hr-HR" sz="3200" dirty="0">
              <a:solidFill>
                <a:srgbClr val="0C4CA3"/>
              </a:solidFill>
            </a:endParaRPr>
          </a:p>
          <a:p>
            <a:r>
              <a:rPr lang="hr-HR" sz="2000" dirty="0">
                <a:solidFill>
                  <a:srgbClr val="0C4CA3"/>
                </a:solidFill>
                <a:latin typeface="Cambria" panose="02040503050406030204" pitchFamily="18" charset="0"/>
              </a:rPr>
              <a:t>III. Unaprjeđenje vještina i podizanje kapaciteta ključnih dionika uključenih u provedbu i razvoj HKO-a</a:t>
            </a:r>
          </a:p>
        </p:txBody>
      </p:sp>
      <p:grpSp>
        <p:nvGrpSpPr>
          <p:cNvPr id="39" name="Grupa 38"/>
          <p:cNvGrpSpPr/>
          <p:nvPr/>
        </p:nvGrpSpPr>
        <p:grpSpPr>
          <a:xfrm>
            <a:off x="2162175" y="2565248"/>
            <a:ext cx="8229600" cy="864462"/>
            <a:chOff x="0" y="3231"/>
            <a:chExt cx="8229600" cy="864462"/>
          </a:xfrm>
        </p:grpSpPr>
        <p:sp>
          <p:nvSpPr>
            <p:cNvPr id="40" name="Zaobljeni pravokutnik 39"/>
            <p:cNvSpPr/>
            <p:nvPr/>
          </p:nvSpPr>
          <p:spPr>
            <a:xfrm>
              <a:off x="0" y="3231"/>
              <a:ext cx="8229600" cy="86446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DDDDDD">
                    <a:tint val="50000"/>
                    <a:satMod val="300000"/>
                  </a:srgbClr>
                </a:gs>
                <a:gs pos="35000">
                  <a:srgbClr val="DDDDDD">
                    <a:tint val="37000"/>
                    <a:satMod val="300000"/>
                  </a:srgbClr>
                </a:gs>
                <a:gs pos="100000">
                  <a:srgbClr val="DDDDD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DDDDD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41" name="Zaobljeni pravokutnik 4"/>
            <p:cNvSpPr txBox="1"/>
            <p:nvPr/>
          </p:nvSpPr>
          <p:spPr>
            <a:xfrm>
              <a:off x="25319" y="28550"/>
              <a:ext cx="8178962" cy="81382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Podrška</a:t>
              </a:r>
              <a:r>
                <a:rPr kumimoji="0" lang="hr-HR" sz="2400" b="1" i="0" u="none" strike="noStrike" kern="120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 u provedbi Projekta</a:t>
              </a:r>
              <a:r>
                <a:rPr kumimoji="0" lang="hr-H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43" name="Zaobljeni pravokutnik 42"/>
          <p:cNvSpPr/>
          <p:nvPr/>
        </p:nvSpPr>
        <p:spPr>
          <a:xfrm>
            <a:off x="2776450" y="3697155"/>
            <a:ext cx="6916189" cy="1732095"/>
          </a:xfrm>
          <a:prstGeom prst="roundRect">
            <a:avLst>
              <a:gd name="adj" fmla="val 10000"/>
            </a:avLst>
          </a:prstGeom>
          <a:gradFill rotWithShape="1">
            <a:gsLst>
              <a:gs pos="0">
                <a:srgbClr val="DDDDDD">
                  <a:tint val="50000"/>
                  <a:satMod val="300000"/>
                </a:srgbClr>
              </a:gs>
              <a:gs pos="35000">
                <a:srgbClr val="DDDDDD">
                  <a:tint val="37000"/>
                  <a:satMod val="300000"/>
                </a:srgbClr>
              </a:gs>
              <a:gs pos="100000">
                <a:srgbClr val="DDDDD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DDDDD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7030A0"/>
                </a:solidFill>
                <a:latin typeface="Cambria" panose="02040503050406030204" pitchFamily="18" charset="0"/>
              </a:rPr>
              <a:t>radionice za provođenje Ankete o standardu zanimanja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7030A0"/>
                </a:solidFill>
                <a:latin typeface="Cambria" panose="02040503050406030204" pitchFamily="18" charset="0"/>
              </a:rPr>
              <a:t>radionice za predlagatelje standarda zanimanja i zaposlenike institucija tržišta rada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7030A0"/>
                </a:solidFill>
                <a:latin typeface="Cambria" panose="02040503050406030204" pitchFamily="18" charset="0"/>
              </a:rPr>
              <a:t>priprema i izrada studija, stručnih materijala i drugih alata potrebnih u izradi standarda zanimanja (Anketa, Smjernice, Profili sektora, web sučelje tržišta rada)</a:t>
            </a:r>
          </a:p>
        </p:txBody>
      </p:sp>
    </p:spTree>
    <p:extLst>
      <p:ext uri="{BB962C8B-B14F-4D97-AF65-F5344CB8AC3E}">
        <p14:creationId xmlns:p14="http://schemas.microsoft.com/office/powerpoint/2010/main" val="415905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24" y="-24609"/>
            <a:ext cx="12219624" cy="6857999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66" y="2047736"/>
            <a:ext cx="4680000" cy="3309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242" y="2047745"/>
            <a:ext cx="4680000" cy="330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niOkvir 4"/>
          <p:cNvSpPr txBox="1"/>
          <p:nvPr/>
        </p:nvSpPr>
        <p:spPr>
          <a:xfrm>
            <a:off x="4239489" y="719180"/>
            <a:ext cx="6957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7030A0"/>
                </a:solidFill>
                <a:latin typeface="Cambria" panose="02040503050406030204" pitchFamily="18" charset="0"/>
              </a:rPr>
              <a:t>POTPISIVANJE UGOVORA 20.2.2019.</a:t>
            </a:r>
          </a:p>
        </p:txBody>
      </p:sp>
    </p:spTree>
    <p:extLst>
      <p:ext uri="{BB962C8B-B14F-4D97-AF65-F5344CB8AC3E}">
        <p14:creationId xmlns:p14="http://schemas.microsoft.com/office/powerpoint/2010/main" val="271345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"/>
            <a:ext cx="12198097" cy="68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25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309</Words>
  <Application>Microsoft Office PowerPoint</Application>
  <PresentationFormat>Široki zaslon</PresentationFormat>
  <Paragraphs>56</Paragraphs>
  <Slides>8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Jelena Galic</cp:lastModifiedBy>
  <cp:revision>59</cp:revision>
  <cp:lastPrinted>2019-02-21T08:14:20Z</cp:lastPrinted>
  <dcterms:created xsi:type="dcterms:W3CDTF">2017-12-05T16:51:18Z</dcterms:created>
  <dcterms:modified xsi:type="dcterms:W3CDTF">2019-02-28T14:17:15Z</dcterms:modified>
</cp:coreProperties>
</file>