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8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9165B2"/>
    <a:srgbClr val="F3F3F3"/>
    <a:srgbClr val="E2E2E2"/>
    <a:srgbClr val="F8F8F8"/>
    <a:srgbClr val="0C4CA3"/>
    <a:srgbClr val="005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635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03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20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182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280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75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624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47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937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5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723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449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94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6136" y="894753"/>
            <a:ext cx="876586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rgbClr val="0C4CA3"/>
                </a:solidFill>
              </a:rPr>
              <a:t>Unaprjeđenje analitičkih alata i podloga za izradu standarda zanimanja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4718" y="1608891"/>
            <a:ext cx="876586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000" dirty="0"/>
              <a:t>Grupe projektnih aktivnosti</a:t>
            </a:r>
          </a:p>
        </p:txBody>
      </p:sp>
      <p:sp>
        <p:nvSpPr>
          <p:cNvPr id="8" name="Zaobljeni pravokutnik 12">
            <a:extLst>
              <a:ext uri="{FF2B5EF4-FFF2-40B4-BE49-F238E27FC236}">
                <a16:creationId xmlns:a16="http://schemas.microsoft.com/office/drawing/2014/main" id="{948EE53D-9B24-47A9-9CB8-5AF3A81A46A9}"/>
              </a:ext>
            </a:extLst>
          </p:cNvPr>
          <p:cNvSpPr/>
          <p:nvPr/>
        </p:nvSpPr>
        <p:spPr>
          <a:xfrm>
            <a:off x="4668084" y="2244479"/>
            <a:ext cx="1474483" cy="128251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4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Usluge ažuriranja nacionalne klasifikacije zanimanja</a:t>
            </a:r>
            <a:endParaRPr kumimoji="0" lang="hr-HR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Zaobljeni pravokutnik 12">
            <a:extLst>
              <a:ext uri="{FF2B5EF4-FFF2-40B4-BE49-F238E27FC236}">
                <a16:creationId xmlns:a16="http://schemas.microsoft.com/office/drawing/2014/main" id="{2B999E00-5F06-4955-82E2-2B28A3BA8C3B}"/>
              </a:ext>
            </a:extLst>
          </p:cNvPr>
          <p:cNvSpPr/>
          <p:nvPr/>
        </p:nvSpPr>
        <p:spPr>
          <a:xfrm>
            <a:off x="10194418" y="2244479"/>
            <a:ext cx="1832848" cy="128251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pl-PL" sz="14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Izrada računalnog programa aplikacije za regulirane profesije</a:t>
            </a:r>
            <a:endParaRPr kumimoji="0" lang="hr-HR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Zaobljeni pravokutnik 12">
            <a:extLst>
              <a:ext uri="{FF2B5EF4-FFF2-40B4-BE49-F238E27FC236}">
                <a16:creationId xmlns:a16="http://schemas.microsoft.com/office/drawing/2014/main" id="{26E9209E-7486-4D9D-83BA-2039477429E0}"/>
              </a:ext>
            </a:extLst>
          </p:cNvPr>
          <p:cNvSpPr/>
          <p:nvPr/>
        </p:nvSpPr>
        <p:spPr>
          <a:xfrm>
            <a:off x="1097919" y="2250865"/>
            <a:ext cx="3025966" cy="128251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pl-PL" sz="14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Nadogradnje analitičke platforme i publiciranja podataka te unaprjeđenja sustava razmjene podataka prema sustavu naprednog praćenja tržišta rada</a:t>
            </a:r>
            <a:endParaRPr kumimoji="0" lang="hr-HR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Zaobljeni pravokutnik 12">
            <a:extLst>
              <a:ext uri="{FF2B5EF4-FFF2-40B4-BE49-F238E27FC236}">
                <a16:creationId xmlns:a16="http://schemas.microsoft.com/office/drawing/2014/main" id="{0D241D77-E6A5-481C-8C69-AE01C878FA5D}"/>
              </a:ext>
            </a:extLst>
          </p:cNvPr>
          <p:cNvSpPr/>
          <p:nvPr/>
        </p:nvSpPr>
        <p:spPr>
          <a:xfrm>
            <a:off x="6294756" y="2244479"/>
            <a:ext cx="3327284" cy="128251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pl-PL" sz="14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Izrada upisnika/aplikacija pojedinačnih zanimanja NKZ-a te edukacije i potpore predlagateljima standarda zanimanja pri korištenju analitičkih podloga za izradu standarda zanimanja</a:t>
            </a:r>
            <a:endParaRPr kumimoji="0" lang="hr-HR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Slika 7">
            <a:extLst>
              <a:ext uri="{FF2B5EF4-FFF2-40B4-BE49-F238E27FC236}">
                <a16:creationId xmlns:a16="http://schemas.microsoft.com/office/drawing/2014/main" id="{CBB0A062-0993-4795-8F80-BFF14DE746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46950">
            <a:off x="656995" y="3366139"/>
            <a:ext cx="975445" cy="981541"/>
          </a:xfrm>
          <a:prstGeom prst="rect">
            <a:avLst/>
          </a:prstGeom>
        </p:spPr>
      </p:pic>
      <p:sp>
        <p:nvSpPr>
          <p:cNvPr id="15" name="Zaobljeni pravokutnik 12">
            <a:extLst>
              <a:ext uri="{FF2B5EF4-FFF2-40B4-BE49-F238E27FC236}">
                <a16:creationId xmlns:a16="http://schemas.microsoft.com/office/drawing/2014/main" id="{586A0B31-BCE0-42CD-90C5-B1A8C45E2041}"/>
              </a:ext>
            </a:extLst>
          </p:cNvPr>
          <p:cNvSpPr/>
          <p:nvPr/>
        </p:nvSpPr>
        <p:spPr>
          <a:xfrm>
            <a:off x="189572" y="4168972"/>
            <a:ext cx="1771888" cy="128251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Nadogradnja sustava za napredno praćenje tržišta rada u cilju bolje funkcionalnosti i ažurnosti sustava</a:t>
            </a: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Zaobljeni pravokutnik 12">
            <a:extLst>
              <a:ext uri="{FF2B5EF4-FFF2-40B4-BE49-F238E27FC236}">
                <a16:creationId xmlns:a16="http://schemas.microsoft.com/office/drawing/2014/main" id="{BE857995-DC47-48E3-9AB7-D3A3A1143F1A}"/>
              </a:ext>
            </a:extLst>
          </p:cNvPr>
          <p:cNvSpPr/>
          <p:nvPr/>
        </p:nvSpPr>
        <p:spPr>
          <a:xfrm>
            <a:off x="2082446" y="4168972"/>
            <a:ext cx="1771888" cy="128251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Analiza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raspoloživih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izvora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podataka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za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razvoj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sustava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i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razvoj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sustava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competence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based</a:t>
            </a:r>
            <a:r>
              <a:rPr lang="it-IT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 </a:t>
            </a:r>
            <a:r>
              <a:rPr lang="it-IT" sz="1200" kern="0" dirty="0" err="1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matchinga</a:t>
            </a: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Zaobljeni pravokutnik 12">
            <a:extLst>
              <a:ext uri="{FF2B5EF4-FFF2-40B4-BE49-F238E27FC236}">
                <a16:creationId xmlns:a16="http://schemas.microsoft.com/office/drawing/2014/main" id="{2CCFCFFD-8EF0-4872-A13E-796E565D715C}"/>
              </a:ext>
            </a:extLst>
          </p:cNvPr>
          <p:cNvSpPr/>
          <p:nvPr/>
        </p:nvSpPr>
        <p:spPr>
          <a:xfrm>
            <a:off x="3981879" y="4168972"/>
            <a:ext cx="1633483" cy="128251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Nadogradnja sustava za praćenje razvoja karijere</a:t>
            </a: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Zaobljeni pravokutnik 12">
            <a:extLst>
              <a:ext uri="{FF2B5EF4-FFF2-40B4-BE49-F238E27FC236}">
                <a16:creationId xmlns:a16="http://schemas.microsoft.com/office/drawing/2014/main" id="{1075CCDB-0180-41A7-8EC1-6666A770C590}"/>
              </a:ext>
            </a:extLst>
          </p:cNvPr>
          <p:cNvSpPr/>
          <p:nvPr/>
        </p:nvSpPr>
        <p:spPr>
          <a:xfrm>
            <a:off x="339048" y="5570913"/>
            <a:ext cx="5188602" cy="522551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Edukacija i potpora predlagateljima standarda zanimanja pri korištenju analitičkih podloga za izradu standarda zanimanja</a:t>
            </a: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" name="Slika 7">
            <a:extLst>
              <a:ext uri="{FF2B5EF4-FFF2-40B4-BE49-F238E27FC236}">
                <a16:creationId xmlns:a16="http://schemas.microsoft.com/office/drawing/2014/main" id="{3D7DB3CB-55A4-4B09-898E-DD899FC82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279841">
            <a:off x="2313869" y="3364334"/>
            <a:ext cx="975445" cy="981541"/>
          </a:xfrm>
          <a:prstGeom prst="rect">
            <a:avLst/>
          </a:prstGeom>
        </p:spPr>
      </p:pic>
      <p:pic>
        <p:nvPicPr>
          <p:cNvPr id="21" name="Slika 7">
            <a:extLst>
              <a:ext uri="{FF2B5EF4-FFF2-40B4-BE49-F238E27FC236}">
                <a16:creationId xmlns:a16="http://schemas.microsoft.com/office/drawing/2014/main" id="{C22698BE-0F87-4B31-B4F7-D06729034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008324">
            <a:off x="3593772" y="3357215"/>
            <a:ext cx="975445" cy="981541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364F87E9-0DA5-4E88-A31A-36258AD4B0B8}"/>
              </a:ext>
            </a:extLst>
          </p:cNvPr>
          <p:cNvSpPr/>
          <p:nvPr/>
        </p:nvSpPr>
        <p:spPr>
          <a:xfrm>
            <a:off x="4002869" y="2112241"/>
            <a:ext cx="546410" cy="546410"/>
          </a:xfrm>
          <a:prstGeom prst="ellipse">
            <a:avLst/>
          </a:prstGeom>
          <a:gradFill flip="none" rotWithShape="1">
            <a:gsLst>
              <a:gs pos="100000">
                <a:srgbClr val="F3F3F3"/>
              </a:gs>
              <a:gs pos="0">
                <a:srgbClr val="E2E2E2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1</a:t>
            </a:r>
            <a:endParaRPr lang="hr-HR" sz="24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03166B1-D64A-4FAA-860C-FF023643E8FD}"/>
              </a:ext>
            </a:extLst>
          </p:cNvPr>
          <p:cNvSpPr/>
          <p:nvPr/>
        </p:nvSpPr>
        <p:spPr>
          <a:xfrm>
            <a:off x="5817793" y="2105857"/>
            <a:ext cx="546410" cy="546410"/>
          </a:xfrm>
          <a:prstGeom prst="ellipse">
            <a:avLst/>
          </a:prstGeom>
          <a:gradFill flip="none" rotWithShape="1">
            <a:gsLst>
              <a:gs pos="100000">
                <a:srgbClr val="F3F3F3"/>
              </a:gs>
              <a:gs pos="0">
                <a:srgbClr val="E2E2E2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2</a:t>
            </a:r>
            <a:endParaRPr lang="hr-HR" sz="24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D45B1F4-3F56-4939-8E14-F00D235105A6}"/>
              </a:ext>
            </a:extLst>
          </p:cNvPr>
          <p:cNvSpPr/>
          <p:nvPr/>
        </p:nvSpPr>
        <p:spPr>
          <a:xfrm>
            <a:off x="9774229" y="2154539"/>
            <a:ext cx="546410" cy="546410"/>
          </a:xfrm>
          <a:prstGeom prst="ellipse">
            <a:avLst/>
          </a:prstGeom>
          <a:gradFill flip="none" rotWithShape="1">
            <a:gsLst>
              <a:gs pos="100000">
                <a:srgbClr val="F3F3F3"/>
              </a:gs>
              <a:gs pos="0">
                <a:srgbClr val="E2E2E2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3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44278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50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1500"/>
                            </p:stCondLst>
                            <p:childTnLst>
                              <p:par>
                                <p:cTn id="58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9" grpId="0" uiExpand="1" build="p" animBg="1"/>
      <p:bldP spid="10" grpId="0" uiExpand="1" build="p" animBg="1"/>
      <p:bldP spid="12" grpId="0" uiExpand="1" build="p" animBg="1"/>
      <p:bldP spid="15" grpId="0" uiExpand="1" build="p" animBg="1"/>
      <p:bldP spid="16" grpId="0" uiExpand="1" build="p" animBg="1"/>
      <p:bldP spid="18" grpId="0" uiExpand="1" build="p" animBg="1"/>
      <p:bldP spid="19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Povezivanje i harmonizacija podatka važnih za tržište rada</a:t>
            </a:r>
          </a:p>
        </p:txBody>
      </p:sp>
      <p:sp>
        <p:nvSpPr>
          <p:cNvPr id="9" name="Zaobljeni pravokutnik 12">
            <a:extLst>
              <a:ext uri="{FF2B5EF4-FFF2-40B4-BE49-F238E27FC236}">
                <a16:creationId xmlns:a16="http://schemas.microsoft.com/office/drawing/2014/main" id="{B9C65A39-B2E6-4C5D-8516-51584E1F50BE}"/>
              </a:ext>
            </a:extLst>
          </p:cNvPr>
          <p:cNvSpPr/>
          <p:nvPr/>
        </p:nvSpPr>
        <p:spPr>
          <a:xfrm>
            <a:off x="1116308" y="2383337"/>
            <a:ext cx="1633483" cy="946877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Strukturirani izvori podataka HR</a:t>
            </a:r>
          </a:p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(HZZ; HZMO…)</a:t>
            </a:r>
            <a:endParaRPr lang="hr-HR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Zaobljeni pravokutnik 12">
            <a:extLst>
              <a:ext uri="{FF2B5EF4-FFF2-40B4-BE49-F238E27FC236}">
                <a16:creationId xmlns:a16="http://schemas.microsoft.com/office/drawing/2014/main" id="{AF466B27-2E64-4744-9EBB-196F37DC8805}"/>
              </a:ext>
            </a:extLst>
          </p:cNvPr>
          <p:cNvSpPr/>
          <p:nvPr/>
        </p:nvSpPr>
        <p:spPr>
          <a:xfrm>
            <a:off x="1116306" y="3557430"/>
            <a:ext cx="1633483" cy="946878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Strukturirani izvori podataka EU</a:t>
            </a:r>
          </a:p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(ESCO; EURES…)</a:t>
            </a:r>
            <a:endParaRPr lang="hr-HR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Zaobljeni pravokutnik 12">
            <a:extLst>
              <a:ext uri="{FF2B5EF4-FFF2-40B4-BE49-F238E27FC236}">
                <a16:creationId xmlns:a16="http://schemas.microsoft.com/office/drawing/2014/main" id="{19F2F5FE-6EBA-4D8E-8DDF-E7B46A800A89}"/>
              </a:ext>
            </a:extLst>
          </p:cNvPr>
          <p:cNvSpPr/>
          <p:nvPr/>
        </p:nvSpPr>
        <p:spPr>
          <a:xfrm>
            <a:off x="1125901" y="4746145"/>
            <a:ext cx="1633483" cy="946879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Nestrukturirani izvori podataka HR/EU</a:t>
            </a:r>
          </a:p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(CEDEFOP…)</a:t>
            </a:r>
            <a:endParaRPr lang="hr-HR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C459E004-9593-4FE9-A54D-14EACE8445DF}"/>
              </a:ext>
            </a:extLst>
          </p:cNvPr>
          <p:cNvSpPr/>
          <p:nvPr/>
        </p:nvSpPr>
        <p:spPr>
          <a:xfrm>
            <a:off x="3099697" y="3628210"/>
            <a:ext cx="1633483" cy="1174093"/>
          </a:xfrm>
          <a:prstGeom prst="rightArrow">
            <a:avLst/>
          </a:prstGeom>
          <a:gradFill flip="none" rotWithShape="1">
            <a:gsLst>
              <a:gs pos="100000">
                <a:srgbClr val="F8F8F8"/>
              </a:gs>
              <a:gs pos="0">
                <a:srgbClr val="E2E2E2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Razmjena</a:t>
            </a:r>
          </a:p>
          <a:p>
            <a:pPr algn="ctr"/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(automatizirano)</a:t>
            </a:r>
            <a:endParaRPr lang="hr-HR" sz="1200" dirty="0"/>
          </a:p>
        </p:txBody>
      </p:sp>
      <p:sp>
        <p:nvSpPr>
          <p:cNvPr id="14" name="Zaobljeni pravokutnik 12">
            <a:extLst>
              <a:ext uri="{FF2B5EF4-FFF2-40B4-BE49-F238E27FC236}">
                <a16:creationId xmlns:a16="http://schemas.microsoft.com/office/drawing/2014/main" id="{CB70C5D8-FF6A-4F20-9FCF-C6747CC9984E}"/>
              </a:ext>
            </a:extLst>
          </p:cNvPr>
          <p:cNvSpPr/>
          <p:nvPr/>
        </p:nvSpPr>
        <p:spPr>
          <a:xfrm>
            <a:off x="4905523" y="3452878"/>
            <a:ext cx="1840965" cy="1498265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Analitička platforma</a:t>
            </a:r>
          </a:p>
          <a:p>
            <a:pPr lvl="0" algn="ctr">
              <a:defRPr/>
            </a:pPr>
            <a:endParaRPr lang="hr-HR" sz="1200" kern="0" dirty="0">
              <a:solidFill>
                <a:srgbClr val="7030A0"/>
              </a:solidFill>
              <a:latin typeface="Cambria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(integracija, transformacija  i harmonizacija podatka)</a:t>
            </a:r>
            <a:endParaRPr lang="hr-HR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F7251226-1AF6-466B-8DAF-3A5FEB29BC79}"/>
              </a:ext>
            </a:extLst>
          </p:cNvPr>
          <p:cNvSpPr/>
          <p:nvPr/>
        </p:nvSpPr>
        <p:spPr>
          <a:xfrm rot="16200000">
            <a:off x="4613921" y="2166223"/>
            <a:ext cx="1282524" cy="350929"/>
          </a:xfrm>
          <a:prstGeom prst="borderCallout1">
            <a:avLst>
              <a:gd name="adj1" fmla="val 51513"/>
              <a:gd name="adj2" fmla="val -10772"/>
              <a:gd name="adj3" fmla="val 52434"/>
              <a:gd name="adj4" fmla="val -4687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Spremanje</a:t>
            </a:r>
            <a:endParaRPr lang="hr-HR" sz="1400" kern="0" dirty="0">
              <a:solidFill>
                <a:prstClr val="black"/>
              </a:solidFill>
            </a:endParaRPr>
          </a:p>
        </p:txBody>
      </p: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20CAE33C-17CD-4F92-B521-847844524AEC}"/>
              </a:ext>
            </a:extLst>
          </p:cNvPr>
          <p:cNvSpPr/>
          <p:nvPr/>
        </p:nvSpPr>
        <p:spPr>
          <a:xfrm rot="16200000">
            <a:off x="5016717" y="2166223"/>
            <a:ext cx="1282522" cy="350929"/>
          </a:xfrm>
          <a:prstGeom prst="borderCallout1">
            <a:avLst>
              <a:gd name="adj1" fmla="val 51513"/>
              <a:gd name="adj2" fmla="val -10772"/>
              <a:gd name="adj3" fmla="val 52434"/>
              <a:gd name="adj4" fmla="val -4687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Uzorkovanje</a:t>
            </a:r>
            <a:endParaRPr lang="hr-HR" sz="1400" kern="0" dirty="0">
              <a:solidFill>
                <a:prstClr val="black"/>
              </a:solidFill>
            </a:endParaRP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DA51085C-8B38-4FC8-AAEB-C6818FE275D6}"/>
              </a:ext>
            </a:extLst>
          </p:cNvPr>
          <p:cNvSpPr/>
          <p:nvPr/>
        </p:nvSpPr>
        <p:spPr>
          <a:xfrm rot="16200000">
            <a:off x="5419514" y="2166225"/>
            <a:ext cx="1282520" cy="350929"/>
          </a:xfrm>
          <a:prstGeom prst="borderCallout1">
            <a:avLst>
              <a:gd name="adj1" fmla="val 51513"/>
              <a:gd name="adj2" fmla="val -10772"/>
              <a:gd name="adj3" fmla="val 52434"/>
              <a:gd name="adj4" fmla="val -4687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Transformacija</a:t>
            </a:r>
            <a:endParaRPr lang="hr-HR" sz="1400" kern="0" dirty="0">
              <a:solidFill>
                <a:prstClr val="black"/>
              </a:solidFill>
            </a:endParaRP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FFE3C0E7-D735-4122-A789-5A4173ED3283}"/>
              </a:ext>
            </a:extLst>
          </p:cNvPr>
          <p:cNvSpPr/>
          <p:nvPr/>
        </p:nvSpPr>
        <p:spPr>
          <a:xfrm rot="16200000">
            <a:off x="5824502" y="2166224"/>
            <a:ext cx="1282520" cy="350929"/>
          </a:xfrm>
          <a:prstGeom prst="borderCallout1">
            <a:avLst>
              <a:gd name="adj1" fmla="val 51513"/>
              <a:gd name="adj2" fmla="val -10772"/>
              <a:gd name="adj3" fmla="val 52434"/>
              <a:gd name="adj4" fmla="val -4687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Rezultati</a:t>
            </a:r>
            <a:endParaRPr lang="hr-HR" sz="1400" kern="0" dirty="0">
              <a:solidFill>
                <a:prstClr val="black"/>
              </a:solidFill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59C26D23-7A47-4D00-8D9D-D0E2B33FD35E}"/>
              </a:ext>
            </a:extLst>
          </p:cNvPr>
          <p:cNvSpPr/>
          <p:nvPr/>
        </p:nvSpPr>
        <p:spPr>
          <a:xfrm>
            <a:off x="7207947" y="3628209"/>
            <a:ext cx="1532661" cy="1174093"/>
          </a:xfrm>
          <a:prstGeom prst="rightArrow">
            <a:avLst/>
          </a:prstGeom>
          <a:gradFill flip="none" rotWithShape="1">
            <a:gsLst>
              <a:gs pos="100000">
                <a:srgbClr val="F8F8F8"/>
              </a:gs>
              <a:gs pos="0">
                <a:srgbClr val="E2E2E2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Korištenje</a:t>
            </a:r>
            <a:endParaRPr lang="hr-HR" sz="1200" dirty="0"/>
          </a:p>
        </p:txBody>
      </p:sp>
      <p:sp>
        <p:nvSpPr>
          <p:cNvPr id="20" name="Zaobljeni pravokutnik 12">
            <a:extLst>
              <a:ext uri="{FF2B5EF4-FFF2-40B4-BE49-F238E27FC236}">
                <a16:creationId xmlns:a16="http://schemas.microsoft.com/office/drawing/2014/main" id="{54D4DCFB-ABF7-4C0D-897D-6D447214E099}"/>
              </a:ext>
            </a:extLst>
          </p:cNvPr>
          <p:cNvSpPr/>
          <p:nvPr/>
        </p:nvSpPr>
        <p:spPr>
          <a:xfrm>
            <a:off x="9186410" y="2176492"/>
            <a:ext cx="1633483" cy="616887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Interaktivna vizualizacija</a:t>
            </a:r>
          </a:p>
        </p:txBody>
      </p:sp>
      <p:sp>
        <p:nvSpPr>
          <p:cNvPr id="21" name="Zaobljeni pravokutnik 12">
            <a:extLst>
              <a:ext uri="{FF2B5EF4-FFF2-40B4-BE49-F238E27FC236}">
                <a16:creationId xmlns:a16="http://schemas.microsoft.com/office/drawing/2014/main" id="{725A9251-BE78-4BBA-9083-5DC12BE4252C}"/>
              </a:ext>
            </a:extLst>
          </p:cNvPr>
          <p:cNvSpPr/>
          <p:nvPr/>
        </p:nvSpPr>
        <p:spPr>
          <a:xfrm>
            <a:off x="9186410" y="2957303"/>
            <a:ext cx="1633483" cy="515014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Napred</a:t>
            </a:r>
            <a:r>
              <a:rPr lang="hr-HR" sz="1200" b="1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n</a:t>
            </a: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e mogućnosti</a:t>
            </a:r>
          </a:p>
        </p:txBody>
      </p:sp>
      <p:sp>
        <p:nvSpPr>
          <p:cNvPr id="22" name="Zaobljeni pravokutnik 12">
            <a:extLst>
              <a:ext uri="{FF2B5EF4-FFF2-40B4-BE49-F238E27FC236}">
                <a16:creationId xmlns:a16="http://schemas.microsoft.com/office/drawing/2014/main" id="{D3056A41-FC65-4DFA-9FEC-96BA228EE4C6}"/>
              </a:ext>
            </a:extLst>
          </p:cNvPr>
          <p:cNvSpPr/>
          <p:nvPr/>
        </p:nvSpPr>
        <p:spPr>
          <a:xfrm>
            <a:off x="9186410" y="3615311"/>
            <a:ext cx="1633483" cy="394185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Publikacije</a:t>
            </a:r>
            <a:endParaRPr lang="hr-HR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Zaobljeni pravokutnik 12">
            <a:extLst>
              <a:ext uri="{FF2B5EF4-FFF2-40B4-BE49-F238E27FC236}">
                <a16:creationId xmlns:a16="http://schemas.microsoft.com/office/drawing/2014/main" id="{6DEF823B-97EA-43BB-8AD3-0BAF0636D37D}"/>
              </a:ext>
            </a:extLst>
          </p:cNvPr>
          <p:cNvSpPr/>
          <p:nvPr/>
        </p:nvSpPr>
        <p:spPr>
          <a:xfrm>
            <a:off x="9186410" y="4145211"/>
            <a:ext cx="1633483" cy="620596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Drugi (institucionalni) korisnici</a:t>
            </a:r>
            <a:endParaRPr lang="hr-HR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Zaobljeni pravokutnik 12">
            <a:extLst>
              <a:ext uri="{FF2B5EF4-FFF2-40B4-BE49-F238E27FC236}">
                <a16:creationId xmlns:a16="http://schemas.microsoft.com/office/drawing/2014/main" id="{5AF2DED8-D6FD-4527-A938-41736D36C670}"/>
              </a:ext>
            </a:extLst>
          </p:cNvPr>
          <p:cNvSpPr/>
          <p:nvPr/>
        </p:nvSpPr>
        <p:spPr>
          <a:xfrm>
            <a:off x="9208658" y="4917033"/>
            <a:ext cx="1633483" cy="620596"/>
          </a:xfrm>
          <a:prstGeom prst="roundRect">
            <a:avLst/>
          </a:prstGeom>
          <a:gradFill rotWithShape="1">
            <a:gsLst>
              <a:gs pos="0">
                <a:srgbClr val="DDDDDD">
                  <a:tint val="50000"/>
                  <a:satMod val="300000"/>
                </a:srgbClr>
              </a:gs>
              <a:gs pos="35000">
                <a:srgbClr val="DDDDDD">
                  <a:tint val="37000"/>
                  <a:satMod val="300000"/>
                </a:srgbClr>
              </a:gs>
              <a:gs pos="100000">
                <a:srgbClr val="DDDDD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DDDDD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lvl="0" algn="ctr">
              <a:defRPr/>
            </a:pPr>
            <a:r>
              <a:rPr lang="hr-HR" sz="1200" kern="0" dirty="0">
                <a:solidFill>
                  <a:srgbClr val="7030A0"/>
                </a:solidFill>
                <a:latin typeface="Cambria"/>
                <a:cs typeface="Arial" panose="020B0604020202020204" pitchFamily="34" charset="0"/>
              </a:rPr>
              <a:t>Ostali korisnici</a:t>
            </a:r>
            <a:endParaRPr lang="hr-HR" sz="1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3AC4E4AF-FF5B-41A5-B6D8-F0368A20CBC9}"/>
              </a:ext>
            </a:extLst>
          </p:cNvPr>
          <p:cNvSpPr/>
          <p:nvPr/>
        </p:nvSpPr>
        <p:spPr>
          <a:xfrm rot="3853750">
            <a:off x="6219173" y="4521175"/>
            <a:ext cx="731520" cy="1511337"/>
          </a:xfrm>
          <a:prstGeom prst="curvedLeftArrow">
            <a:avLst/>
          </a:prstGeom>
          <a:gradFill flip="none" rotWithShape="1">
            <a:gsLst>
              <a:gs pos="0">
                <a:srgbClr val="9165B2"/>
              </a:gs>
              <a:gs pos="100000">
                <a:srgbClr val="F9F9F9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07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1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00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  <p:bldP spid="10" grpId="0" uiExpand="1" build="p" animBg="1"/>
      <p:bldP spid="11" grpId="0" uiExpand="1" build="p" animBg="1"/>
      <p:bldP spid="14" grpId="0" uiExpand="1" build="p" animBg="1"/>
      <p:bldP spid="20" grpId="0" uiExpand="1" build="p" animBg="1"/>
      <p:bldP spid="21" grpId="0" uiExpand="1" build="p" animBg="1"/>
      <p:bldP spid="22" grpId="0" uiExpand="1" build="p" animBg="1"/>
      <p:bldP spid="23" grpId="0" uiExpand="1" build="p" animBg="1"/>
      <p:bldP spid="2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414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179</Words>
  <Application>Microsoft Office PowerPoint</Application>
  <PresentationFormat>Široki zaslon</PresentationFormat>
  <Paragraphs>35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Jelena Galic</cp:lastModifiedBy>
  <cp:revision>15</cp:revision>
  <dcterms:created xsi:type="dcterms:W3CDTF">2017-12-05T16:51:18Z</dcterms:created>
  <dcterms:modified xsi:type="dcterms:W3CDTF">2019-02-28T14:16:36Z</dcterms:modified>
</cp:coreProperties>
</file>