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297" r:id="rId3"/>
    <p:sldId id="298" r:id="rId4"/>
    <p:sldId id="299" r:id="rId5"/>
    <p:sldId id="300" r:id="rId6"/>
    <p:sldId id="258" r:id="rId7"/>
    <p:sldId id="261" r:id="rId8"/>
    <p:sldId id="264" r:id="rId9"/>
    <p:sldId id="263" r:id="rId10"/>
    <p:sldId id="292" r:id="rId11"/>
    <p:sldId id="267" r:id="rId12"/>
    <p:sldId id="268" r:id="rId13"/>
    <p:sldId id="271" r:id="rId14"/>
    <p:sldId id="270" r:id="rId15"/>
    <p:sldId id="269" r:id="rId16"/>
    <p:sldId id="275" r:id="rId17"/>
    <p:sldId id="274" r:id="rId18"/>
    <p:sldId id="294" r:id="rId19"/>
    <p:sldId id="293" r:id="rId20"/>
    <p:sldId id="295" r:id="rId21"/>
    <p:sldId id="273" r:id="rId22"/>
    <p:sldId id="278" r:id="rId23"/>
    <p:sldId id="279" r:id="rId24"/>
    <p:sldId id="286" r:id="rId25"/>
    <p:sldId id="280" r:id="rId26"/>
    <p:sldId id="281" r:id="rId27"/>
    <p:sldId id="283" r:id="rId28"/>
    <p:sldId id="282" r:id="rId29"/>
    <p:sldId id="285" r:id="rId30"/>
    <p:sldId id="284" r:id="rId31"/>
    <p:sldId id="287" r:id="rId32"/>
    <p:sldId id="291" r:id="rId33"/>
    <p:sldId id="290" r:id="rId34"/>
    <p:sldId id="289" r:id="rId35"/>
    <p:sldId id="288" r:id="rId36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00FF"/>
    <a:srgbClr val="98D6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til 2 - Isticanj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Svijetli stil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Radni_list_programa_Microsoft_Excel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r-HR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view3D>
      <c:rotX val="15"/>
      <c:rotY val="20"/>
      <c:depthPercent val="10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2016.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8641975308641972E-2"/>
                  <c:y val="-5.612065321788976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D11-43AA-B830-D4E29B924900}"/>
                </c:ext>
              </c:extLst>
            </c:dLbl>
            <c:dLbl>
              <c:idx val="1"/>
              <c:layout>
                <c:manualLayout>
                  <c:x val="-3.2407407407407406E-2"/>
                  <c:y val="-1.6836195965366927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D11-43AA-B830-D4E29B9249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List1!$A$2:$A$3</c:f>
              <c:strCache>
                <c:ptCount val="2"/>
                <c:pt idx="0">
                  <c:v>Broj korisnika koji su zatražili pomoć</c:v>
                </c:pt>
                <c:pt idx="1">
                  <c:v>Broj intervencija (uključujući i terenske obilaske)</c:v>
                </c:pt>
              </c:strCache>
            </c:strRef>
          </c:cat>
          <c:val>
            <c:numRef>
              <c:f>List1!$B$2:$B$3</c:f>
              <c:numCache>
                <c:formatCode>#,##0</c:formatCode>
                <c:ptCount val="2"/>
                <c:pt idx="0">
                  <c:v>30559</c:v>
                </c:pt>
                <c:pt idx="1">
                  <c:v>41820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11-43AA-B830-D4E29B924900}"/>
            </c:ext>
          </c:extLst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2017.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5.7098765432098762E-2"/>
                  <c:y val="-1.1224130643577952E-2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D11-43AA-B830-D4E29B924900}"/>
                </c:ext>
              </c:extLst>
            </c:dLbl>
            <c:dLbl>
              <c:idx val="1"/>
              <c:layout>
                <c:manualLayout>
                  <c:x val="-2.1604938271604937E-2"/>
                  <c:y val="-8.4180979826834635E-3"/>
                </c:manualLayout>
              </c:layout>
              <c:spPr/>
              <c:txPr>
                <a:bodyPr/>
                <a:lstStyle/>
                <a:p>
                  <a:pPr>
                    <a:defRPr/>
                  </a:pPr>
                  <a:endParaRPr lang="sr-Latn-R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D11-43AA-B830-D4E29B924900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List1!$A$2:$A$3</c:f>
              <c:strCache>
                <c:ptCount val="2"/>
                <c:pt idx="0">
                  <c:v>Broj korisnika koji su zatražili pomoć</c:v>
                </c:pt>
                <c:pt idx="1">
                  <c:v>Broj intervencija (uključujući i terenske obilaske)</c:v>
                </c:pt>
              </c:strCache>
            </c:strRef>
          </c:cat>
          <c:val>
            <c:numRef>
              <c:f>List1!$C$2:$C$3</c:f>
              <c:numCache>
                <c:formatCode>#,##0</c:formatCode>
                <c:ptCount val="2"/>
                <c:pt idx="0">
                  <c:v>45862</c:v>
                </c:pt>
                <c:pt idx="1">
                  <c:v>54530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D11-43AA-B830-D4E29B9249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75573888"/>
        <c:axId val="75723904"/>
        <c:axId val="0"/>
      </c:bar3DChart>
      <c:catAx>
        <c:axId val="75573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75723904"/>
        <c:crosses val="autoZero"/>
        <c:auto val="1"/>
        <c:lblAlgn val="ctr"/>
        <c:lblOffset val="100"/>
        <c:noMultiLvlLbl val="0"/>
      </c:catAx>
      <c:valAx>
        <c:axId val="75723904"/>
        <c:scaling>
          <c:orientation val="minMax"/>
        </c:scaling>
        <c:delete val="0"/>
        <c:axPos val="l"/>
        <c:majorGridlines/>
        <c:numFmt formatCode="#,##0" sourceLinked="1"/>
        <c:majorTickMark val="none"/>
        <c:minorTickMark val="none"/>
        <c:tickLblPos val="nextTo"/>
        <c:crossAx val="75573888"/>
        <c:crosses val="autoZero"/>
        <c:crossBetween val="between"/>
      </c:valAx>
      <c:spPr>
        <a:noFill/>
        <a:ln w="25402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sr-Latn-R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0935F-2E88-4935-8432-B81277ECB7BF}" type="datetimeFigureOut">
              <a:rPr lang="hr-HR" smtClean="0"/>
              <a:t>23.8.2018.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128C4-00A6-41B7-B183-189154D3E0E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32522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83BD31-55AB-4C31-909A-FC90D84FC39A}" type="datetime1">
              <a:rPr lang="hr-HR" smtClean="0"/>
              <a:t>23.8.2018.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476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63FEF-17CA-4448-9F7A-B8D570F08EC8}" type="datetime1">
              <a:rPr lang="hr-HR" smtClean="0"/>
              <a:t>23.8.2018.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7387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4D27AC-CE72-46FC-A85D-33E24E84DF7B}" type="datetime1">
              <a:rPr lang="hr-HR" smtClean="0"/>
              <a:t>23.8.2018.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3697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65E4-2A01-4B53-A070-610AB7783139}" type="datetime1">
              <a:rPr lang="hr-HR" smtClean="0"/>
              <a:t>23.8.2018.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96803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04D43-C7E1-4EAB-9933-E8240C7EB809}" type="datetime1">
              <a:rPr lang="hr-HR" smtClean="0"/>
              <a:t>23.8.2018.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5071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5677D-954F-41A2-BD57-8EA969F81902}" type="datetime1">
              <a:rPr lang="hr-HR" smtClean="0"/>
              <a:t>23.8.2018.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48586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45929-A220-4E34-A67F-1D1E51130504}" type="datetime1">
              <a:rPr lang="hr-HR" smtClean="0"/>
              <a:t>23.8.2018.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467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33E32C-3A6C-43EC-8B31-BAD07B073107}" type="datetime1">
              <a:rPr lang="hr-HR" smtClean="0"/>
              <a:t>23.8.2018.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43831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87968-7C4E-40D0-A20B-60F36DC702C1}" type="datetime1">
              <a:rPr lang="hr-HR" smtClean="0"/>
              <a:t>23.8.2018.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98150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55BB-F0CC-41B8-87F2-35A9078D9409}" type="datetime1">
              <a:rPr lang="hr-HR" smtClean="0"/>
              <a:t>23.8.2018.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75090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DBC42-C70A-4D30-8FC9-6EA777A54957}" type="datetime1">
              <a:rPr lang="hr-HR" smtClean="0"/>
              <a:t>23.8.2018.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4226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679467-5DC7-4848-BB91-397EE093CE99}" type="datetime1">
              <a:rPr lang="hr-HR" smtClean="0"/>
              <a:t>23.8.2018.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r-HR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7B5DD-2E1D-4E8B-9E68-90AFA9BEA2BA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1395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esf@mdomsp.hr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453292"/>
            <a:ext cx="10515600" cy="5023277"/>
          </a:xfrm>
        </p:spPr>
        <p:txBody>
          <a:bodyPr>
            <a:normAutofit/>
          </a:bodyPr>
          <a:lstStyle/>
          <a:p>
            <a:pPr algn="ctr"/>
            <a:r>
              <a:rPr lang="hr-HR" sz="4000" b="1" dirty="0" smtClean="0"/>
              <a:t>INFO – RADIONICA</a:t>
            </a:r>
            <a:br>
              <a:rPr lang="hr-HR" sz="4000" b="1" dirty="0" smtClean="0"/>
            </a:br>
            <a:r>
              <a:rPr lang="hr-HR" sz="4000" b="1" dirty="0"/>
              <a:t/>
            </a:r>
            <a:br>
              <a:rPr lang="hr-HR" sz="4000" b="1" dirty="0"/>
            </a:br>
            <a:r>
              <a:rPr lang="hr-HR" sz="3200" b="1" u="sng" dirty="0" smtClean="0"/>
              <a:t>PREDSTAVLJANJE POZIVA:</a:t>
            </a:r>
            <a:br>
              <a:rPr lang="hr-HR" sz="3200" b="1" u="sng" dirty="0" smtClean="0"/>
            </a:br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2800" b="1" u="sng" dirty="0" smtClean="0"/>
              <a:t>„Razvoj i širenje mreže izvaninstitucionalnih usluga za hrvatske branitelje i stradalnike Domovinskog rata”</a:t>
            </a:r>
            <a:endParaRPr lang="hr-HR" sz="2800" b="1" u="sng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250831" y="6479843"/>
            <a:ext cx="7713323" cy="365125"/>
          </a:xfrm>
        </p:spPr>
        <p:txBody>
          <a:bodyPr/>
          <a:lstStyle/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3704" y="5689268"/>
            <a:ext cx="726757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41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99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DOKAZI ZA UTVRĐIVANJE PRIPADNOSTI</a:t>
            </a:r>
            <a:br>
              <a:rPr lang="hr-HR" sz="3600" b="1" u="sng" dirty="0" smtClean="0"/>
            </a:br>
            <a:r>
              <a:rPr lang="hr-HR" sz="3600" b="1" u="sng" dirty="0" smtClean="0"/>
              <a:t> CILJNOJ SKUPINI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697523" y="1587744"/>
            <a:ext cx="10994292" cy="48603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1600" b="1" u="sng" dirty="0" smtClean="0"/>
              <a:t>ELEMENT 2 (pružanje usluga u kući u obavljanju svakodnevnih životnih aktivnosti)  i ELEMENT 3 (pružanje usluga zdravstvene skrbi):</a:t>
            </a:r>
            <a:endParaRPr lang="hr-HR" sz="1600" b="1" u="sng" dirty="0"/>
          </a:p>
          <a:p>
            <a:pPr marL="0" indent="0" algn="just">
              <a:buNone/>
            </a:pPr>
            <a:endParaRPr lang="hr-HR" sz="1600" b="1" u="sng" dirty="0"/>
          </a:p>
          <a:p>
            <a:pPr algn="just"/>
            <a:r>
              <a:rPr lang="hr-HR" sz="1600" b="1" dirty="0" smtClean="0"/>
              <a:t>potvrda </a:t>
            </a:r>
            <a:r>
              <a:rPr lang="hr-HR" sz="1600" b="1" dirty="0"/>
              <a:t>o statusu hrvatskog branitelja iz Domovinskog rata</a:t>
            </a:r>
            <a:r>
              <a:rPr lang="hr-HR" sz="1600" dirty="0"/>
              <a:t> (koju </a:t>
            </a:r>
            <a:r>
              <a:rPr lang="hr-HR" sz="1600" dirty="0" smtClean="0"/>
              <a:t>izdaje: Ministarstvo </a:t>
            </a:r>
            <a:r>
              <a:rPr lang="hr-HR" sz="1600" dirty="0"/>
              <a:t>obrane, odnosno Ministarstvo unutarnjih poslova) ili</a:t>
            </a:r>
          </a:p>
          <a:p>
            <a:pPr algn="just"/>
            <a:r>
              <a:rPr lang="hr-HR" sz="1600" b="1" dirty="0" smtClean="0"/>
              <a:t>rješenje </a:t>
            </a:r>
            <a:r>
              <a:rPr lang="hr-HR" sz="1600" b="1" dirty="0"/>
              <a:t>o statusu hrvatskog ratnog vojnog invalida iz Domovinskog </a:t>
            </a:r>
            <a:r>
              <a:rPr lang="hr-HR" sz="1600" b="1" dirty="0" smtClean="0"/>
              <a:t>rata</a:t>
            </a:r>
            <a:r>
              <a:rPr lang="hr-HR" sz="1600" dirty="0" smtClean="0"/>
              <a:t> (izdaje</a:t>
            </a:r>
            <a:r>
              <a:rPr lang="hr-HR" sz="1600" dirty="0"/>
              <a:t>: Nadležni ured državne uprave u županiji odnosno nadležno </a:t>
            </a:r>
            <a:r>
              <a:rPr lang="hr-HR" sz="1600" dirty="0" smtClean="0"/>
              <a:t>upravno tijelo </a:t>
            </a:r>
            <a:r>
              <a:rPr lang="hr-HR" sz="1600" dirty="0"/>
              <a:t>Grada </a:t>
            </a:r>
            <a:r>
              <a:rPr lang="hr-HR" sz="1600" dirty="0" smtClean="0"/>
              <a:t>Zagreba)</a:t>
            </a:r>
          </a:p>
          <a:p>
            <a:pPr marL="0" indent="0" algn="just">
              <a:buNone/>
            </a:pPr>
            <a:endParaRPr lang="hr-HR" sz="1600" dirty="0" smtClean="0"/>
          </a:p>
          <a:p>
            <a:pPr marL="0" indent="0" algn="just">
              <a:buNone/>
            </a:pPr>
            <a:r>
              <a:rPr lang="hr-HR" sz="1600" b="1" u="sng" dirty="0" smtClean="0"/>
              <a:t>NAPOMENA:</a:t>
            </a:r>
            <a:endParaRPr lang="hr-HR" sz="1600" dirty="0" smtClean="0"/>
          </a:p>
          <a:p>
            <a:pPr algn="just"/>
            <a:r>
              <a:rPr lang="hr-HR" sz="1600" dirty="0"/>
              <a:t>k</a:t>
            </a:r>
            <a:r>
              <a:rPr lang="hr-HR" sz="1600" dirty="0" smtClean="0"/>
              <a:t>od dokazivanja </a:t>
            </a:r>
            <a:r>
              <a:rPr lang="hr-HR" sz="1600" dirty="0"/>
              <a:t>pripadnosti ciljnoj skupini „članovi obitelji hrvatskog </a:t>
            </a:r>
            <a:r>
              <a:rPr lang="hr-HR" sz="1600" dirty="0" smtClean="0"/>
              <a:t>branitelja/stradalnika Domovinskog </a:t>
            </a:r>
            <a:r>
              <a:rPr lang="hr-HR" sz="1600" dirty="0"/>
              <a:t>rata“, uz navedene dokaze, </a:t>
            </a:r>
            <a:r>
              <a:rPr lang="hr-HR" sz="1600" b="1" dirty="0"/>
              <a:t>obvezna je i dostava dokaza o statusu hrvatskog branitelja iz Domovinskog rata/hrvatskom ratnom vojnom invalidu iz Domovinskog rata</a:t>
            </a:r>
            <a:r>
              <a:rPr lang="hr-HR" sz="1600" dirty="0"/>
              <a:t> iz </a:t>
            </a:r>
            <a:r>
              <a:rPr lang="hr-HR" sz="1600" dirty="0" smtClean="0"/>
              <a:t>čijeg statusa </a:t>
            </a:r>
            <a:r>
              <a:rPr lang="hr-HR" sz="1600" dirty="0"/>
              <a:t>se izvodi pravo na sudjelovanje u projektnim </a:t>
            </a:r>
            <a:r>
              <a:rPr lang="hr-HR" sz="1600" dirty="0" smtClean="0"/>
              <a:t>aktivnostima</a:t>
            </a:r>
          </a:p>
          <a:p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240326" y="6503372"/>
            <a:ext cx="7742590" cy="365125"/>
          </a:xfrm>
        </p:spPr>
        <p:txBody>
          <a:bodyPr/>
          <a:lstStyle/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469" y="5673213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12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POKAZATELJI   </a:t>
            </a:r>
            <a:r>
              <a:rPr lang="hr-H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</a:t>
            </a:r>
            <a:endParaRPr lang="hr-HR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2400" dirty="0"/>
              <a:t>d</a:t>
            </a:r>
            <a:r>
              <a:rPr lang="hr-HR" sz="2400" dirty="0" smtClean="0"/>
              <a:t>a bi projekt bio prihvatljiv, mora </a:t>
            </a:r>
            <a:r>
              <a:rPr lang="hr-HR" sz="2400" dirty="0"/>
              <a:t>pridonositi sljedećim pokazateljima provedbe</a:t>
            </a:r>
            <a:r>
              <a:rPr lang="hr-HR" sz="2400" dirty="0" smtClean="0"/>
              <a:t>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2400" b="1" u="sng" dirty="0"/>
              <a:t>SO 206</a:t>
            </a:r>
            <a:r>
              <a:rPr lang="hr-HR" sz="2400" dirty="0"/>
              <a:t> </a:t>
            </a:r>
            <a:r>
              <a:rPr lang="hr-HR" sz="2400" dirty="0" smtClean="0"/>
              <a:t>                Broj </a:t>
            </a:r>
            <a:r>
              <a:rPr lang="hr-HR" sz="2400" dirty="0"/>
              <a:t>pružatelja socijalnih usluga koji provode projekte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2400" b="1" u="sng" dirty="0"/>
              <a:t>UP.02.2.2.10-01</a:t>
            </a:r>
            <a:r>
              <a:rPr lang="hr-HR" sz="2400" dirty="0"/>
              <a:t> Broj hrvatskih branitelja i </a:t>
            </a:r>
            <a:r>
              <a:rPr lang="hr-HR" sz="2400" dirty="0" smtClean="0"/>
              <a:t>članova </a:t>
            </a:r>
            <a:r>
              <a:rPr lang="hr-HR" sz="2400" dirty="0"/>
              <a:t>njihovih obitelji i stradalnika </a:t>
            </a:r>
            <a:r>
              <a:rPr lang="hr-HR" sz="2400" dirty="0" smtClean="0"/>
              <a:t>  		       Domovinskog rata</a:t>
            </a:r>
            <a:endParaRPr lang="hr-HR" sz="2400" dirty="0"/>
          </a:p>
          <a:p>
            <a:pPr marL="0" indent="0" algn="just">
              <a:buNone/>
            </a:pPr>
            <a:endParaRPr lang="hr-HR" sz="2400" dirty="0"/>
          </a:p>
          <a:p>
            <a:pPr algn="just"/>
            <a:r>
              <a:rPr lang="hr-HR" sz="2400" dirty="0" smtClean="0"/>
              <a:t>ukoliko </a:t>
            </a:r>
            <a:r>
              <a:rPr lang="hr-HR" sz="2400" b="1" dirty="0"/>
              <a:t>prijavitelj</a:t>
            </a:r>
            <a:r>
              <a:rPr lang="hr-HR" sz="2400" dirty="0"/>
              <a:t> </a:t>
            </a:r>
            <a:r>
              <a:rPr lang="hr-HR" sz="2400" b="1" u="sng" dirty="0"/>
              <a:t>ne označi</a:t>
            </a:r>
            <a:r>
              <a:rPr lang="hr-HR" sz="2400" dirty="0"/>
              <a:t> obvezni specifični pokazatelj Poziva UP.02.2.2.10-01 </a:t>
            </a:r>
            <a:r>
              <a:rPr lang="hr-HR" sz="2400" b="1" dirty="0"/>
              <a:t>Broj hrvatskih branitelja i članova njihovih obitelji i stradalnika Domovinskog rata</a:t>
            </a:r>
            <a:r>
              <a:rPr lang="hr-HR" sz="2400" dirty="0"/>
              <a:t> ili </a:t>
            </a:r>
            <a:r>
              <a:rPr lang="hr-HR" sz="2400" dirty="0" smtClean="0"/>
              <a:t>specifični </a:t>
            </a:r>
            <a:r>
              <a:rPr lang="hr-HR" sz="2400" dirty="0"/>
              <a:t>pokazatelj ostvarenja OPULJP-a (</a:t>
            </a:r>
            <a:r>
              <a:rPr lang="hr-HR" sz="2400" dirty="0" smtClean="0"/>
              <a:t>SO 206</a:t>
            </a:r>
            <a:r>
              <a:rPr lang="hr-HR" sz="2400" dirty="0"/>
              <a:t>) </a:t>
            </a:r>
            <a:r>
              <a:rPr lang="hr-HR" sz="2400" b="1" dirty="0"/>
              <a:t>Broj pružatelja socijalnih usluga koji provode projekte</a:t>
            </a:r>
            <a:r>
              <a:rPr lang="hr-HR" sz="2400" dirty="0"/>
              <a:t>, projekt se </a:t>
            </a:r>
            <a:r>
              <a:rPr lang="hr-HR" sz="2400" b="1" u="sng" dirty="0"/>
              <a:t>neće smatrati prihvatljivim</a:t>
            </a:r>
            <a:r>
              <a:rPr lang="hr-HR" sz="2400" dirty="0"/>
              <a:t> za financiranje</a:t>
            </a:r>
          </a:p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469" y="5729435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94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POKAZATELJI       </a:t>
            </a:r>
            <a:r>
              <a:rPr lang="hr-H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</a:t>
            </a:r>
            <a:endParaRPr lang="hr-HR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690687"/>
            <a:ext cx="10515600" cy="4825199"/>
          </a:xfrm>
        </p:spPr>
        <p:txBody>
          <a:bodyPr>
            <a:normAutofit/>
          </a:bodyPr>
          <a:lstStyle/>
          <a:p>
            <a:pPr algn="just"/>
            <a:r>
              <a:rPr lang="hr-HR" sz="2400" dirty="0" smtClean="0"/>
              <a:t>sudionik </a:t>
            </a:r>
            <a:r>
              <a:rPr lang="hr-HR" sz="2400" dirty="0"/>
              <a:t>se </a:t>
            </a:r>
            <a:r>
              <a:rPr lang="hr-HR" sz="2400" b="1" u="sng" dirty="0"/>
              <a:t>evidentira u okviru određenog pokazatelja</a:t>
            </a:r>
            <a:r>
              <a:rPr lang="hr-HR" sz="2400" dirty="0"/>
              <a:t> samo ukoliko su za njega, uz </a:t>
            </a:r>
            <a:r>
              <a:rPr lang="hr-HR" sz="2400" dirty="0" smtClean="0"/>
              <a:t>dokazne dokumente</a:t>
            </a:r>
            <a:r>
              <a:rPr lang="hr-HR" sz="2400" dirty="0"/>
              <a:t>, prikupljeni i sljedeći obvezni </a:t>
            </a:r>
            <a:r>
              <a:rPr lang="hr-HR" sz="2400" dirty="0" smtClean="0"/>
              <a:t>podaci</a:t>
            </a:r>
            <a:r>
              <a:rPr lang="hr-HR" sz="2400" dirty="0"/>
              <a:t>: </a:t>
            </a:r>
            <a:r>
              <a:rPr lang="hr-HR" sz="2400" b="1" u="sng" dirty="0"/>
              <a:t>ime i prezime, dob, spol, status na tržištu </a:t>
            </a:r>
            <a:r>
              <a:rPr lang="hr-HR" sz="2400" b="1" u="sng" dirty="0" smtClean="0"/>
              <a:t>rada, razina </a:t>
            </a:r>
            <a:r>
              <a:rPr lang="hr-HR" sz="2400" b="1" u="sng" dirty="0"/>
              <a:t>obrazovanja i status kućanstva</a:t>
            </a:r>
            <a:r>
              <a:rPr lang="hr-HR" sz="2400" dirty="0"/>
              <a:t> (sudionici s potpunim podacima</a:t>
            </a:r>
            <a:r>
              <a:rPr lang="hr-HR" sz="2400" dirty="0" smtClean="0"/>
              <a:t>) </a:t>
            </a:r>
          </a:p>
          <a:p>
            <a:pPr algn="just"/>
            <a:r>
              <a:rPr lang="hr-HR" sz="2400" dirty="0"/>
              <a:t>u</a:t>
            </a:r>
            <a:r>
              <a:rPr lang="hr-HR" sz="2400" dirty="0" smtClean="0"/>
              <a:t>koliko </a:t>
            </a:r>
            <a:r>
              <a:rPr lang="hr-HR" sz="2400" dirty="0"/>
              <a:t>za sudionika </a:t>
            </a:r>
            <a:r>
              <a:rPr lang="hr-HR" sz="2400" b="1" u="sng" dirty="0" smtClean="0"/>
              <a:t>nije prikupljen </a:t>
            </a:r>
            <a:r>
              <a:rPr lang="hr-HR" sz="2400" b="1" u="sng" dirty="0"/>
              <a:t>jedan ili više obveznih podataka</a:t>
            </a:r>
            <a:r>
              <a:rPr lang="hr-HR" sz="2400" dirty="0"/>
              <a:t> taj se sudionik </a:t>
            </a:r>
            <a:r>
              <a:rPr lang="hr-HR" sz="2400" b="1" u="sng" dirty="0"/>
              <a:t>ne može</a:t>
            </a:r>
            <a:r>
              <a:rPr lang="hr-HR" sz="2400" dirty="0"/>
              <a:t> evidentirati u </a:t>
            </a:r>
            <a:r>
              <a:rPr lang="hr-HR" sz="2400" dirty="0" smtClean="0"/>
              <a:t>pokazatelje Operativnog </a:t>
            </a:r>
            <a:r>
              <a:rPr lang="hr-HR" sz="2400" dirty="0"/>
              <a:t>programa u smislu ispunjavanja ciljnih vrijednosti određenih </a:t>
            </a:r>
            <a:r>
              <a:rPr lang="hr-HR" sz="2400" dirty="0" smtClean="0"/>
              <a:t>ugovorom</a:t>
            </a:r>
            <a:endParaRPr lang="hr-HR" sz="2400" dirty="0"/>
          </a:p>
          <a:p>
            <a:pPr algn="just"/>
            <a:r>
              <a:rPr lang="hr-HR" sz="2400" dirty="0"/>
              <a:t>p</a:t>
            </a:r>
            <a:r>
              <a:rPr lang="hr-HR" sz="2400" dirty="0" smtClean="0"/>
              <a:t>okazatelje je potrebno realno kvantificirati, odnosno potrebno je utvrditi </a:t>
            </a:r>
            <a:r>
              <a:rPr lang="hr-HR" sz="2400" b="1" u="sng" dirty="0" smtClean="0"/>
              <a:t>polazišnu i ciljnu vrijednost </a:t>
            </a:r>
            <a:r>
              <a:rPr lang="hr-HR" sz="2400" dirty="0" smtClean="0"/>
              <a:t>koja će se postići projektom</a:t>
            </a:r>
          </a:p>
          <a:p>
            <a:pPr algn="just"/>
            <a:r>
              <a:rPr lang="hr-HR" sz="2400" dirty="0"/>
              <a:t>z</a:t>
            </a:r>
            <a:r>
              <a:rPr lang="hr-HR" sz="2400" dirty="0" smtClean="0"/>
              <a:t>a sve pokazatelje polazišna vrijednost je </a:t>
            </a:r>
            <a:r>
              <a:rPr lang="hr-HR" sz="2400" b="1" dirty="0" smtClean="0"/>
              <a:t>0</a:t>
            </a:r>
          </a:p>
          <a:p>
            <a:pPr marL="0" indent="0" algn="just">
              <a:buNone/>
            </a:pPr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29434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83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UKUPNA BESPOVRATNA SREDSTVA POZIVA I IZNOS </a:t>
            </a:r>
            <a:br>
              <a:rPr lang="hr-HR" sz="3600" b="1" u="sng" dirty="0" smtClean="0"/>
            </a:br>
            <a:r>
              <a:rPr lang="hr-HR" sz="3600" b="1" u="sng" dirty="0" smtClean="0"/>
              <a:t>BESPOVRATNIH SREDSTAVA PO POJEDINOM PROJEKTU 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577423"/>
            <a:ext cx="10515600" cy="48603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hr-HR" sz="2400" dirty="0" smtClean="0"/>
              <a:t>ukupna bespovratna sredstva Poziva:</a:t>
            </a:r>
          </a:p>
          <a:p>
            <a:pPr marL="0" indent="0" algn="just">
              <a:buNone/>
            </a:pPr>
            <a:r>
              <a:rPr lang="hr-HR" sz="2400" dirty="0"/>
              <a:t> </a:t>
            </a:r>
            <a:r>
              <a:rPr lang="hr-HR" sz="2400" dirty="0" smtClean="0"/>
              <a:t>     </a:t>
            </a:r>
            <a:r>
              <a:rPr lang="hr-HR" sz="2400" b="1" u="sng" dirty="0" smtClean="0"/>
              <a:t>40.500.000,00 kn</a:t>
            </a:r>
          </a:p>
          <a:p>
            <a:pPr marL="0" indent="0" algn="just">
              <a:buNone/>
            </a:pPr>
            <a:endParaRPr lang="hr-HR" sz="2400" b="1" u="sng" dirty="0" smtClean="0"/>
          </a:p>
          <a:p>
            <a:pPr algn="just"/>
            <a:r>
              <a:rPr lang="hr-HR" sz="2400" dirty="0" smtClean="0"/>
              <a:t>najniži iznos bespovratnih sredstava po pojedinom projektu:</a:t>
            </a:r>
          </a:p>
          <a:p>
            <a:pPr marL="457200" lvl="1" indent="0" algn="just">
              <a:buNone/>
            </a:pPr>
            <a:r>
              <a:rPr lang="hr-HR" b="1" u="sng" dirty="0" smtClean="0">
                <a:solidFill>
                  <a:prstClr val="black"/>
                </a:solidFill>
              </a:rPr>
              <a:t>500.000,00 kn</a:t>
            </a:r>
          </a:p>
          <a:p>
            <a:pPr marL="457200" lvl="1" indent="0" algn="just">
              <a:buNone/>
            </a:pPr>
            <a:endParaRPr lang="hr-HR" b="1" u="sng" dirty="0">
              <a:solidFill>
                <a:prstClr val="black"/>
              </a:solidFill>
            </a:endParaRPr>
          </a:p>
          <a:p>
            <a:pPr lvl="0" algn="just"/>
            <a:r>
              <a:rPr lang="hr-HR" sz="2400" dirty="0" smtClean="0">
                <a:solidFill>
                  <a:prstClr val="black"/>
                </a:solidFill>
              </a:rPr>
              <a:t>najviši </a:t>
            </a:r>
            <a:r>
              <a:rPr lang="hr-HR" sz="2400" dirty="0">
                <a:solidFill>
                  <a:prstClr val="black"/>
                </a:solidFill>
              </a:rPr>
              <a:t>iznos bespovratnih sredstava po pojedinom </a:t>
            </a:r>
            <a:r>
              <a:rPr lang="hr-HR" sz="2400" dirty="0" smtClean="0">
                <a:solidFill>
                  <a:prstClr val="black"/>
                </a:solidFill>
              </a:rPr>
              <a:t>projektu:</a:t>
            </a:r>
            <a:endParaRPr lang="hr-HR" sz="2400" dirty="0">
              <a:solidFill>
                <a:prstClr val="black"/>
              </a:solidFill>
            </a:endParaRPr>
          </a:p>
          <a:p>
            <a:pPr marL="457200" lvl="1" indent="0" algn="just">
              <a:buNone/>
            </a:pPr>
            <a:r>
              <a:rPr lang="hr-HR" b="1" u="sng" dirty="0" smtClean="0">
                <a:solidFill>
                  <a:prstClr val="black"/>
                </a:solidFill>
              </a:rPr>
              <a:t>2.000.000,00 </a:t>
            </a:r>
            <a:r>
              <a:rPr lang="hr-HR" b="1" u="sng" dirty="0">
                <a:solidFill>
                  <a:prstClr val="black"/>
                </a:solidFill>
              </a:rPr>
              <a:t>kn</a:t>
            </a:r>
          </a:p>
          <a:p>
            <a:pPr marL="457200" lvl="1" indent="0" algn="just">
              <a:buNone/>
            </a:pP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just">
              <a:buNone/>
            </a:pPr>
            <a:endParaRPr lang="hr-HR" b="1" u="sng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just">
              <a:buNone/>
            </a:pPr>
            <a:endParaRPr lang="hr-HR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just">
              <a:buNone/>
            </a:pPr>
            <a:endParaRPr lang="hr-HR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just">
              <a:buNone/>
            </a:pPr>
            <a:endParaRPr lang="hr-HR" b="1" u="sng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 algn="just">
              <a:buNone/>
            </a:pPr>
            <a:endParaRPr lang="hr-H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21619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79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99092" cy="1325563"/>
          </a:xfrm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UVJETI PRIHVATLJIVOSTI </a:t>
            </a:r>
            <a:br>
              <a:rPr lang="hr-HR" sz="3600" b="1" u="sng" dirty="0" smtClean="0"/>
            </a:br>
            <a:r>
              <a:rPr lang="hr-HR" sz="3600" b="1" u="sng" dirty="0" smtClean="0"/>
              <a:t>PRIJAVITELJA/PARTNERA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r-HR" sz="1800" b="1" u="sng" dirty="0" smtClean="0"/>
              <a:t>PRIJAVITELJ</a:t>
            </a:r>
            <a:r>
              <a:rPr lang="hr-HR" sz="1800" dirty="0" smtClean="0"/>
              <a:t> mora ispunjavati sljedeće uvjete: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</a:pPr>
            <a:r>
              <a:rPr lang="hr-HR" sz="1800" dirty="0" smtClean="0"/>
              <a:t>biti</a:t>
            </a:r>
            <a:r>
              <a:rPr lang="hr-HR" sz="1800" dirty="0"/>
              <a:t>: </a:t>
            </a:r>
            <a:endParaRPr lang="hr-HR" sz="1800" dirty="0" smtClean="0"/>
          </a:p>
          <a:p>
            <a:pPr marL="342900" indent="-342900" algn="just">
              <a:lnSpc>
                <a:spcPct val="100000"/>
              </a:lnSpc>
              <a:spcBef>
                <a:spcPts val="0"/>
              </a:spcBef>
              <a:buAutoNum type="alphaLcParenR"/>
            </a:pPr>
            <a:r>
              <a:rPr lang="hr-HR" sz="1800" b="1" u="sng" dirty="0" smtClean="0"/>
              <a:t>pravna </a:t>
            </a:r>
            <a:r>
              <a:rPr lang="hr-HR" sz="1800" b="1" u="sng" dirty="0"/>
              <a:t>osoba</a:t>
            </a:r>
            <a:r>
              <a:rPr lang="hr-HR" sz="1800" b="1" dirty="0" smtClean="0"/>
              <a:t>: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r-HR" sz="1800" b="1" dirty="0" smtClean="0"/>
          </a:p>
          <a:p>
            <a:pPr lvl="2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1800" b="1" dirty="0"/>
              <a:t>u</a:t>
            </a:r>
            <a:r>
              <a:rPr lang="hr-HR" sz="1800" b="1" dirty="0" smtClean="0"/>
              <a:t>druga iz Domovinskog rata</a:t>
            </a:r>
            <a:r>
              <a:rPr lang="hr-HR" sz="1800" b="1" dirty="0"/>
              <a:t>	</a:t>
            </a:r>
            <a:endParaRPr lang="hr-HR" sz="1800" b="1" dirty="0" smtClean="0"/>
          </a:p>
          <a:p>
            <a:pPr marL="914400" lvl="2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800" b="1" dirty="0" smtClean="0"/>
              <a:t>		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800" b="1" u="sng" dirty="0" smtClean="0"/>
              <a:t>b) registrirana u Republici Hrvatskoj </a:t>
            </a:r>
            <a:r>
              <a:rPr lang="pl-PL" sz="1800" b="1" u="sng" dirty="0"/>
              <a:t>najmanje 12 mjeseci od datuma prijave na </a:t>
            </a:r>
            <a:r>
              <a:rPr lang="pl-PL" sz="1800" b="1" u="sng" dirty="0" smtClean="0"/>
              <a:t>Poziv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r-HR" sz="1800" b="1" u="sng" dirty="0" smtClean="0"/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hr-HR" sz="1800" b="1" u="sng" dirty="0">
                <a:solidFill>
                  <a:prstClr val="black"/>
                </a:solidFill>
              </a:rPr>
              <a:t>PARTNER(I)</a:t>
            </a:r>
            <a:r>
              <a:rPr lang="hr-HR" sz="1800" dirty="0">
                <a:solidFill>
                  <a:prstClr val="black"/>
                </a:solidFill>
              </a:rPr>
              <a:t> mora(ju) ispunjavati sljedeće uvjete:</a:t>
            </a:r>
          </a:p>
          <a:p>
            <a:pPr lvl="0" algn="just">
              <a:lnSpc>
                <a:spcPct val="100000"/>
              </a:lnSpc>
              <a:spcBef>
                <a:spcPts val="0"/>
              </a:spcBef>
            </a:pPr>
            <a:r>
              <a:rPr lang="hr-HR" sz="1800" dirty="0">
                <a:solidFill>
                  <a:prstClr val="black"/>
                </a:solidFill>
              </a:rPr>
              <a:t>biti: </a:t>
            </a:r>
          </a:p>
          <a:p>
            <a:pPr marL="342900" lvl="0" indent="-342900" algn="just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AutoNum type="alphaLcParenR"/>
            </a:pPr>
            <a:r>
              <a:rPr lang="hr-HR" sz="1800" b="1" u="sng" dirty="0">
                <a:solidFill>
                  <a:prstClr val="black"/>
                </a:solidFill>
              </a:rPr>
              <a:t>pravna osoba</a:t>
            </a:r>
            <a:r>
              <a:rPr lang="hr-HR" sz="1800" b="1" dirty="0" smtClean="0">
                <a:solidFill>
                  <a:prstClr val="black"/>
                </a:solidFill>
              </a:rPr>
              <a:t>: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800" b="1" dirty="0" smtClean="0">
                <a:solidFill>
                  <a:prstClr val="black"/>
                </a:solidFill>
              </a:rPr>
              <a:t> </a:t>
            </a:r>
            <a:endParaRPr lang="hr-HR" sz="1800" b="1" dirty="0">
              <a:solidFill>
                <a:prstClr val="black"/>
              </a:solidFill>
            </a:endParaRPr>
          </a:p>
          <a:p>
            <a:pPr lvl="2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hr-HR" sz="1800" b="1" dirty="0">
                <a:solidFill>
                  <a:prstClr val="black"/>
                </a:solidFill>
              </a:rPr>
              <a:t>udruga iz Domovinskog rata	</a:t>
            </a:r>
          </a:p>
          <a:p>
            <a:pPr lvl="2"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hr-HR" sz="1800" b="1" dirty="0">
              <a:solidFill>
                <a:prstClr val="black"/>
              </a:solidFill>
            </a:endParaRP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hr-HR" sz="1800" b="1" u="sng" dirty="0">
                <a:solidFill>
                  <a:prstClr val="black"/>
                </a:solidFill>
              </a:rPr>
              <a:t>b) </a:t>
            </a:r>
            <a:r>
              <a:rPr lang="hr-HR" sz="1800" b="1" u="sng" dirty="0" smtClean="0">
                <a:solidFill>
                  <a:prstClr val="black"/>
                </a:solidFill>
              </a:rPr>
              <a:t>registrirana(i</a:t>
            </a:r>
            <a:r>
              <a:rPr lang="hr-HR" sz="1800" b="1" u="sng" dirty="0">
                <a:solidFill>
                  <a:prstClr val="black"/>
                </a:solidFill>
              </a:rPr>
              <a:t>) u Republici </a:t>
            </a:r>
            <a:r>
              <a:rPr lang="hr-HR" sz="1800" b="1" u="sng" dirty="0" smtClean="0">
                <a:solidFill>
                  <a:prstClr val="black"/>
                </a:solidFill>
              </a:rPr>
              <a:t>Hrvatskoj </a:t>
            </a:r>
            <a:r>
              <a:rPr lang="pl-PL" sz="1800" b="1" u="sng" dirty="0">
                <a:solidFill>
                  <a:prstClr val="black"/>
                </a:solidFill>
              </a:rPr>
              <a:t>najmanje 12 mjeseci od datuma prijave na Poziv</a:t>
            </a:r>
          </a:p>
          <a:p>
            <a:pPr marL="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hr-HR" sz="1800" b="1" u="sng" dirty="0">
              <a:solidFill>
                <a:prstClr val="black"/>
              </a:solidFill>
            </a:endParaRPr>
          </a:p>
          <a:p>
            <a:pPr algn="just"/>
            <a:endParaRPr lang="hr-HR" sz="1800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</p:spTree>
    <p:extLst>
      <p:ext uri="{BB962C8B-B14F-4D97-AF65-F5344CB8AC3E}">
        <p14:creationId xmlns:p14="http://schemas.microsoft.com/office/powerpoint/2010/main" val="2148974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BROJ PROJEKTNIH PRIJEDLOGA </a:t>
            </a:r>
            <a:br>
              <a:rPr lang="hr-HR" sz="3600" b="1" u="sng" dirty="0" smtClean="0"/>
            </a:br>
            <a:r>
              <a:rPr lang="hr-HR" sz="3600" b="1" u="sng" dirty="0" smtClean="0"/>
              <a:t>PO PRIJAVITELJU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2300" dirty="0" smtClean="0"/>
              <a:t>prijavitelj </a:t>
            </a:r>
            <a:r>
              <a:rPr lang="hr-HR" sz="2300" b="1" u="sng" dirty="0"/>
              <a:t>ne može</a:t>
            </a:r>
            <a:r>
              <a:rPr lang="hr-HR" sz="2300" dirty="0"/>
              <a:t> u okviru Poziva dostaviti više od </a:t>
            </a:r>
            <a:r>
              <a:rPr lang="hr-HR" sz="2300" b="1" u="sng" dirty="0"/>
              <a:t>jednog</a:t>
            </a:r>
            <a:r>
              <a:rPr lang="hr-HR" sz="2300" dirty="0"/>
              <a:t> projektnog prijedloga</a:t>
            </a:r>
          </a:p>
          <a:p>
            <a:pPr algn="just"/>
            <a:r>
              <a:rPr lang="hr-HR" sz="2300" dirty="0" smtClean="0"/>
              <a:t>ukoliko </a:t>
            </a:r>
            <a:r>
              <a:rPr lang="hr-HR" sz="2300" dirty="0"/>
              <a:t>tijekom procesa dodjele projektni prijedlog bude </a:t>
            </a:r>
            <a:r>
              <a:rPr lang="hr-HR" sz="2300" b="1" u="sng" dirty="0"/>
              <a:t>odbijen</a:t>
            </a:r>
            <a:r>
              <a:rPr lang="hr-HR" sz="2300" dirty="0"/>
              <a:t>, prijavitelj može dostaviti </a:t>
            </a:r>
            <a:r>
              <a:rPr lang="hr-HR" sz="2300" b="1" u="sng" dirty="0" smtClean="0"/>
              <a:t>novi projektni prijedlog</a:t>
            </a:r>
          </a:p>
          <a:p>
            <a:pPr algn="just"/>
            <a:r>
              <a:rPr lang="hr-HR" sz="2400" dirty="0" smtClean="0"/>
              <a:t>u </a:t>
            </a:r>
            <a:r>
              <a:rPr lang="hr-HR" sz="2400" dirty="0"/>
              <a:t>slučaju da prijavitelj podnese više od jednog projektnog prijedloga u postupak dodjele bit će uključen samo </a:t>
            </a:r>
            <a:r>
              <a:rPr lang="hr-HR" sz="2400" b="1" u="sng" dirty="0"/>
              <a:t>prvotno podnesen projektni prijedlog</a:t>
            </a:r>
            <a:r>
              <a:rPr lang="hr-HR" sz="2400" dirty="0"/>
              <a:t>, dok će ostali projektni prijedlozi biti isključeni iz </a:t>
            </a:r>
            <a:r>
              <a:rPr lang="hr-HR" sz="2400" dirty="0" smtClean="0"/>
              <a:t>postupka</a:t>
            </a:r>
            <a:endParaRPr lang="hr-HR" sz="2300" b="1" u="sng" dirty="0" smtClean="0"/>
          </a:p>
          <a:p>
            <a:pPr algn="just"/>
            <a:r>
              <a:rPr lang="hr-HR" sz="2300" dirty="0" smtClean="0"/>
              <a:t>prijavitelj </a:t>
            </a:r>
            <a:r>
              <a:rPr lang="hr-HR" sz="2300" b="1" u="sng" dirty="0"/>
              <a:t>istovremeno može biti</a:t>
            </a:r>
            <a:r>
              <a:rPr lang="hr-HR" sz="2300" dirty="0"/>
              <a:t> partner u drugom projektnom </a:t>
            </a:r>
            <a:r>
              <a:rPr lang="hr-HR" sz="2300" dirty="0" smtClean="0"/>
              <a:t>prijedlogu</a:t>
            </a:r>
          </a:p>
          <a:p>
            <a:pPr algn="just"/>
            <a:r>
              <a:rPr lang="hr-HR" sz="2300" dirty="0" smtClean="0"/>
              <a:t>partneri </a:t>
            </a:r>
            <a:r>
              <a:rPr lang="hr-HR" sz="2300" b="1" u="sng" dirty="0"/>
              <a:t>mogu sudjelovati</a:t>
            </a:r>
            <a:r>
              <a:rPr lang="hr-HR" sz="2300" dirty="0"/>
              <a:t> u više od jednog projektnog </a:t>
            </a:r>
            <a:r>
              <a:rPr lang="hr-HR" sz="2300" dirty="0" smtClean="0"/>
              <a:t>prijedloga</a:t>
            </a:r>
            <a:endParaRPr lang="hr-HR" sz="2300" dirty="0"/>
          </a:p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05989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41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TRAJANJE PROJEKTA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hr-HR" dirty="0" smtClean="0"/>
              <a:t>planirano </a:t>
            </a:r>
            <a:r>
              <a:rPr lang="hr-HR" dirty="0"/>
              <a:t>trajanje provedbe </a:t>
            </a:r>
            <a:r>
              <a:rPr lang="hr-HR" dirty="0" smtClean="0"/>
              <a:t>projekata je </a:t>
            </a:r>
            <a:r>
              <a:rPr lang="hr-HR" b="1" u="sng" dirty="0"/>
              <a:t>od </a:t>
            </a:r>
            <a:r>
              <a:rPr lang="hr-HR" b="1" u="sng" dirty="0" smtClean="0"/>
              <a:t>16 </a:t>
            </a:r>
            <a:r>
              <a:rPr lang="hr-HR" b="1" u="sng" dirty="0"/>
              <a:t>do 24 </a:t>
            </a:r>
            <a:r>
              <a:rPr lang="hr-HR" b="1" u="sng" dirty="0" smtClean="0"/>
              <a:t>mjeseci</a:t>
            </a:r>
            <a:r>
              <a:rPr lang="hr-HR" dirty="0" smtClean="0"/>
              <a:t> od dana </a:t>
            </a:r>
            <a:r>
              <a:rPr lang="hr-HR" dirty="0"/>
              <a:t>sklapanja Ugovora o dodjeli bespovratnih </a:t>
            </a:r>
            <a:r>
              <a:rPr lang="hr-HR" dirty="0" smtClean="0"/>
              <a:t>sredstava</a:t>
            </a:r>
            <a:endParaRPr lang="hr-HR" dirty="0"/>
          </a:p>
          <a:p>
            <a:pPr algn="just"/>
            <a:endParaRPr lang="hr-HR" sz="2400" dirty="0" smtClean="0"/>
          </a:p>
          <a:p>
            <a:pPr marL="0" indent="0" algn="just">
              <a:buNone/>
            </a:pPr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37250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01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PRIHVATLJIVE AKTIVNOSTI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477749"/>
            <a:ext cx="10986477" cy="4860310"/>
          </a:xfrm>
        </p:spPr>
        <p:txBody>
          <a:bodyPr>
            <a:normAutofit lnSpcReduction="10000"/>
          </a:bodyPr>
          <a:lstStyle/>
          <a:p>
            <a:pPr algn="just"/>
            <a:r>
              <a:rPr lang="hr-HR" sz="1400" b="1" u="sng" dirty="0"/>
              <a:t>ELEMENT 1 : PRUŽANJE USLUGA PSIHOSOCIJALNE POMOĆI</a:t>
            </a:r>
          </a:p>
          <a:p>
            <a:pPr marL="0" indent="0" algn="just">
              <a:buNone/>
            </a:pPr>
            <a:r>
              <a:rPr lang="hr-HR" sz="1400" dirty="0" smtClean="0"/>
              <a:t>	</a:t>
            </a:r>
            <a:r>
              <a:rPr lang="hr-HR" sz="1400" b="1" dirty="0" smtClean="0"/>
              <a:t>a</a:t>
            </a:r>
            <a:r>
              <a:rPr lang="hr-HR" sz="1400" b="1" dirty="0"/>
              <a:t>) izobrazba osoba koje pružaju </a:t>
            </a:r>
            <a:r>
              <a:rPr lang="hr-HR" sz="1400" b="1" dirty="0" smtClean="0"/>
              <a:t>usluge </a:t>
            </a:r>
            <a:r>
              <a:rPr lang="hr-HR" sz="1400" b="1" dirty="0"/>
              <a:t>iz relevantnih područja u </a:t>
            </a:r>
            <a:r>
              <a:rPr lang="hr-HR" sz="1400" b="1" dirty="0" smtClean="0"/>
              <a:t>odnosu na ciljne skupine</a:t>
            </a:r>
            <a:r>
              <a:rPr lang="hr-HR" sz="1400" b="1" dirty="0"/>
              <a:t>, poput </a:t>
            </a:r>
            <a:r>
              <a:rPr lang="hr-HR" sz="1400" b="1" dirty="0" smtClean="0"/>
              <a:t>treninga, seminara</a:t>
            </a:r>
            <a:r>
              <a:rPr lang="hr-HR" sz="1400" b="1" dirty="0"/>
              <a:t>, </a:t>
            </a:r>
            <a:r>
              <a:rPr lang="hr-HR" sz="1400" b="1" dirty="0" smtClean="0"/>
              <a:t>radionica, 	     programa izobrazbe radi stjecanja</a:t>
            </a:r>
            <a:r>
              <a:rPr lang="hr-HR" sz="1400" dirty="0"/>
              <a:t>: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komunikacijskih vještina i znanja za rad s ciljnim </a:t>
            </a:r>
            <a:r>
              <a:rPr lang="hr-HR" sz="1400" dirty="0" smtClean="0"/>
              <a:t>skupinama</a:t>
            </a:r>
          </a:p>
          <a:p>
            <a:pPr marL="0" indent="0" algn="just">
              <a:buNone/>
            </a:pPr>
            <a:r>
              <a:rPr lang="hr-HR" sz="1400" dirty="0" smtClean="0"/>
              <a:t>		- vještina i znanja o specifičnim obilježjima ciljnih skupina, neophodnih za rad s navedenim skupinama, npr</a:t>
            </a:r>
            <a:r>
              <a:rPr lang="hr-HR" sz="1400" dirty="0"/>
              <a:t>. </a:t>
            </a:r>
            <a:r>
              <a:rPr lang="hr-HR" sz="1400" dirty="0" smtClean="0"/>
              <a:t>identifikacija 	</a:t>
            </a:r>
            <a:r>
              <a:rPr lang="hr-HR" sz="1400" dirty="0"/>
              <a:t>	</a:t>
            </a:r>
            <a:r>
              <a:rPr lang="hr-HR" sz="1400" dirty="0" smtClean="0"/>
              <a:t>  potreba </a:t>
            </a:r>
            <a:r>
              <a:rPr lang="hr-HR" sz="1400" dirty="0"/>
              <a:t>i mreža usluga (socijalnih, zdravstvenih) te </a:t>
            </a:r>
            <a:r>
              <a:rPr lang="hr-HR" sz="1400" dirty="0" smtClean="0"/>
              <a:t>pružatelja usluga </a:t>
            </a:r>
            <a:r>
              <a:rPr lang="hr-HR" sz="1400" dirty="0"/>
              <a:t>za </a:t>
            </a:r>
            <a:r>
              <a:rPr lang="hr-HR" sz="1400" dirty="0" smtClean="0"/>
              <a:t>branitelje, multidisciplinarni </a:t>
            </a:r>
            <a:r>
              <a:rPr lang="hr-HR" sz="1400" dirty="0"/>
              <a:t>pristup </a:t>
            </a:r>
            <a:r>
              <a:rPr lang="hr-HR" sz="1400" dirty="0" smtClean="0"/>
              <a:t>u radu </a:t>
            </a:r>
            <a:r>
              <a:rPr lang="hr-HR" sz="1400" dirty="0"/>
              <a:t>s </a:t>
            </a:r>
            <a:r>
              <a:rPr lang="hr-HR" sz="1400" dirty="0" smtClean="0"/>
              <a:t>		  navedenim skupinama</a:t>
            </a:r>
            <a:r>
              <a:rPr lang="hr-HR" sz="1400" dirty="0"/>
              <a:t>, </a:t>
            </a:r>
            <a:r>
              <a:rPr lang="hr-HR" sz="1400" dirty="0" smtClean="0"/>
              <a:t>rješavanje konfliktnih situacija, pružanje podrške </a:t>
            </a:r>
            <a:r>
              <a:rPr lang="hr-HR" sz="1400" dirty="0"/>
              <a:t>radi </a:t>
            </a:r>
            <a:r>
              <a:rPr lang="hr-HR" sz="1400" dirty="0" smtClean="0"/>
              <a:t>osnaživanja </a:t>
            </a:r>
            <a:r>
              <a:rPr lang="hr-HR" sz="1400" dirty="0"/>
              <a:t>pojedinca i njegove </a:t>
            </a:r>
            <a:r>
              <a:rPr lang="hr-HR" sz="1400" dirty="0" smtClean="0"/>
              <a:t>obitelji</a:t>
            </a:r>
          </a:p>
          <a:p>
            <a:pPr marL="0" indent="0" algn="just">
              <a:buNone/>
            </a:pPr>
            <a:r>
              <a:rPr lang="hr-HR" sz="1400" dirty="0"/>
              <a:t>	</a:t>
            </a:r>
            <a:r>
              <a:rPr lang="hr-HR" sz="1400" b="1" dirty="0"/>
              <a:t>b) osnaživanje/jačanje kapaciteta stručnjaka iz drugih relevantnih područja koji rade </a:t>
            </a:r>
            <a:r>
              <a:rPr lang="hr-HR" sz="1400" b="1" dirty="0" smtClean="0"/>
              <a:t>s ciljnim skupinama (zdravstvo</a:t>
            </a:r>
            <a:r>
              <a:rPr lang="hr-HR" sz="1400" b="1" dirty="0"/>
              <a:t>, </a:t>
            </a:r>
            <a:r>
              <a:rPr lang="hr-HR" sz="1400" b="1" dirty="0" smtClean="0"/>
              <a:t>obrazovanje, 	</a:t>
            </a:r>
            <a:r>
              <a:rPr lang="hr-HR" sz="1400" b="1" dirty="0"/>
              <a:t> </a:t>
            </a:r>
            <a:r>
              <a:rPr lang="hr-HR" sz="1400" b="1" dirty="0" smtClean="0"/>
              <a:t>    pravosuđe</a:t>
            </a:r>
            <a:r>
              <a:rPr lang="hr-HR" sz="1400" b="1" dirty="0"/>
              <a:t>, unutarnji poslovi, </a:t>
            </a:r>
            <a:r>
              <a:rPr lang="hr-HR" sz="1400" b="1" dirty="0" smtClean="0"/>
              <a:t>socijalna skrb</a:t>
            </a:r>
            <a:r>
              <a:rPr lang="hr-HR" sz="1400" b="1" dirty="0"/>
              <a:t>)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treninzi, radionice, seminari i programi izobrazbe vezani uz holistički i </a:t>
            </a:r>
            <a:r>
              <a:rPr lang="hr-HR" sz="1400" dirty="0" smtClean="0"/>
              <a:t>multidisciplinarni pristup </a:t>
            </a:r>
            <a:r>
              <a:rPr lang="hr-HR" sz="1400" dirty="0"/>
              <a:t>u radu </a:t>
            </a:r>
            <a:r>
              <a:rPr lang="hr-HR" sz="1400" dirty="0" smtClean="0"/>
              <a:t>s pripadnicima 		  ciljnih skupina</a:t>
            </a:r>
            <a:endParaRPr lang="hr-HR" sz="1400" dirty="0"/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supervizija zaposlenika i stručnjaka koji neposredno rade s pripadnicima </a:t>
            </a:r>
            <a:r>
              <a:rPr lang="hr-HR" sz="1400" dirty="0" smtClean="0"/>
              <a:t>ciljnih skupina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marL="0" indent="0" algn="just">
              <a:buNone/>
            </a:pPr>
            <a:r>
              <a:rPr lang="hr-HR" sz="1400" dirty="0" smtClean="0"/>
              <a:t>	</a:t>
            </a:r>
            <a:r>
              <a:rPr lang="hr-HR" sz="1400" b="1" dirty="0" smtClean="0"/>
              <a:t>c</a:t>
            </a:r>
            <a:r>
              <a:rPr lang="hr-HR" sz="1400" b="1" dirty="0"/>
              <a:t>) pružanje različitih vrsta usluga za hrvatske branitelje i stradalnike Domovinskog rata te članove </a:t>
            </a:r>
            <a:r>
              <a:rPr lang="hr-HR" sz="1400" b="1" dirty="0" smtClean="0"/>
              <a:t>njihovih </a:t>
            </a:r>
            <a:r>
              <a:rPr lang="hr-HR" sz="1400" b="1" dirty="0"/>
              <a:t>obitelji:</a:t>
            </a:r>
          </a:p>
          <a:p>
            <a:pPr marL="0" indent="0" algn="just">
              <a:buNone/>
            </a:pPr>
            <a:r>
              <a:rPr lang="hr-HR" sz="1400" dirty="0"/>
              <a:t>		- psihosocijalna pomoć i podrška</a:t>
            </a:r>
          </a:p>
          <a:p>
            <a:pPr marL="0" indent="0" algn="just">
              <a:buNone/>
            </a:pPr>
            <a:r>
              <a:rPr lang="hr-HR" sz="1400" dirty="0"/>
              <a:t>		- programi psihosocijalne rehabilitacije</a:t>
            </a:r>
          </a:p>
          <a:p>
            <a:pPr marL="0" indent="0" algn="just">
              <a:buNone/>
            </a:pPr>
            <a:r>
              <a:rPr lang="hr-HR" sz="1400" dirty="0"/>
              <a:t>		- radne terapije radi razvijanja sposobnosti za uključivanje korisnika u aktivnosti svakodnevnog života</a:t>
            </a:r>
          </a:p>
          <a:p>
            <a:pPr marL="0" indent="0" algn="just">
              <a:buNone/>
            </a:pPr>
            <a:r>
              <a:rPr lang="hr-HR" sz="1400" dirty="0"/>
              <a:t>		- jačanje osobnih kompetencija pripadnika ciljne skupine (uspješno suočavanje sa stresom i uključivanje </a:t>
            </a:r>
            <a:r>
              <a:rPr lang="hr-HR" sz="1400" dirty="0" smtClean="0"/>
              <a:t>u </a:t>
            </a:r>
            <a:r>
              <a:rPr lang="hr-HR" sz="1400" dirty="0"/>
              <a:t>svakodnevni život, </a:t>
            </a:r>
            <a:r>
              <a:rPr lang="hr-HR" sz="1400" dirty="0" smtClean="0"/>
              <a:t>		  usvajanje </a:t>
            </a:r>
            <a:r>
              <a:rPr lang="hr-HR" sz="1400" dirty="0"/>
              <a:t>zdravih stilova života, edukativni i/ili savjetodavni rad, radionice i </a:t>
            </a:r>
            <a:r>
              <a:rPr lang="hr-HR" sz="1400" dirty="0" smtClean="0"/>
              <a:t>treninzi</a:t>
            </a:r>
            <a:r>
              <a:rPr lang="hr-HR" sz="1400" dirty="0"/>
              <a:t>)</a:t>
            </a:r>
          </a:p>
          <a:p>
            <a:pPr marL="0" indent="0" algn="just">
              <a:buNone/>
            </a:pPr>
            <a:r>
              <a:rPr lang="hr-HR" sz="1400" dirty="0"/>
              <a:t>	</a:t>
            </a:r>
            <a:r>
              <a:rPr lang="hr-HR" sz="1400" b="1" dirty="0"/>
              <a:t>d) vrednovanje rada pružatelja usluga odnosno kvalitete pruženih usluga iz ovog elementa</a:t>
            </a:r>
          </a:p>
          <a:p>
            <a:pPr marL="0" indent="0" algn="just">
              <a:buNone/>
            </a:pPr>
            <a:endParaRPr lang="hr-H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</p:spTree>
    <p:extLst>
      <p:ext uri="{BB962C8B-B14F-4D97-AF65-F5344CB8AC3E}">
        <p14:creationId xmlns:p14="http://schemas.microsoft.com/office/powerpoint/2010/main" val="2766543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PRIHVATLJIVE AKTIVNOSTI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473933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1400" b="1" u="sng" dirty="0"/>
              <a:t>ELEMENT 2 </a:t>
            </a:r>
            <a:r>
              <a:rPr lang="hr-HR" sz="1400" b="1" u="sng" dirty="0" smtClean="0"/>
              <a:t>: PRUŽANJE </a:t>
            </a:r>
            <a:r>
              <a:rPr lang="hr-HR" sz="1400" b="1" u="sng" dirty="0"/>
              <a:t>USLUGA U KUĆI U OBAVLJANJU SVAKODNEVNIH ŽIVOTNIH AKTIVNOSTI</a:t>
            </a:r>
          </a:p>
          <a:p>
            <a:pPr marL="0" indent="0" algn="just">
              <a:buNone/>
            </a:pPr>
            <a:r>
              <a:rPr lang="hr-HR" sz="1400" dirty="0"/>
              <a:t>	</a:t>
            </a:r>
            <a:r>
              <a:rPr lang="hr-HR" sz="1400" b="1" dirty="0"/>
              <a:t>a) izobrazba osoba koje pružaju </a:t>
            </a:r>
            <a:r>
              <a:rPr lang="hr-HR" sz="1400" b="1" dirty="0" smtClean="0"/>
              <a:t>usluge </a:t>
            </a:r>
            <a:r>
              <a:rPr lang="hr-HR" sz="1400" b="1" dirty="0"/>
              <a:t>iz relevantnih područja u odnosu na ciljne skupine: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tečaj/osposobljavanje za </a:t>
            </a:r>
            <a:r>
              <a:rPr lang="hr-HR" sz="1400" dirty="0" smtClean="0"/>
              <a:t>gerontodomaćice/domaćine</a:t>
            </a:r>
          </a:p>
          <a:p>
            <a:pPr marL="0" indent="0" algn="just">
              <a:buNone/>
            </a:pPr>
            <a:r>
              <a:rPr lang="hr-HR" sz="1400" dirty="0"/>
              <a:t>		</a:t>
            </a:r>
            <a:r>
              <a:rPr lang="hr-HR" sz="1400" dirty="0" smtClean="0"/>
              <a:t>- tečaj/osposobljavanje </a:t>
            </a:r>
            <a:r>
              <a:rPr lang="hr-HR" sz="1400" dirty="0"/>
              <a:t>za osobnog </a:t>
            </a:r>
            <a:r>
              <a:rPr lang="hr-HR" sz="1400" dirty="0" smtClean="0"/>
              <a:t>pomoćnika</a:t>
            </a:r>
          </a:p>
          <a:p>
            <a:pPr marL="0" indent="0" algn="just">
              <a:buNone/>
            </a:pPr>
            <a:r>
              <a:rPr lang="hr-HR" sz="1400" dirty="0"/>
              <a:t>	</a:t>
            </a:r>
            <a:r>
              <a:rPr lang="hr-HR" sz="1400" b="1" dirty="0"/>
              <a:t>b) pružanje usluga ciljnim skupinama: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obavljanje kućanskih poslova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čišćenje stambenog prostora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održavanje higijene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pomoć u pripremi obroka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odlazak u trgovinu/ljekarnu/tržnicu i sl.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pomoć pri obavljanju fizičkih poslova (npr. cijepanje drva, održavanje okućnice)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usluga prijevoza i pratnje u uključivanju u društvene aktivnosti te usluga prijevoza i </a:t>
            </a:r>
            <a:r>
              <a:rPr lang="hr-HR" sz="1400" dirty="0" smtClean="0"/>
              <a:t>pratnje u </a:t>
            </a:r>
            <a:r>
              <a:rPr lang="hr-HR" sz="1400" dirty="0"/>
              <a:t>svrhu obavljanja </a:t>
            </a:r>
            <a:r>
              <a:rPr lang="hr-HR" sz="1400" dirty="0" smtClean="0"/>
              <a:t>			   liječničkih </a:t>
            </a:r>
            <a:r>
              <a:rPr lang="hr-HR" sz="1400" dirty="0"/>
              <a:t>pregleda, terapija i kontrola</a:t>
            </a:r>
          </a:p>
          <a:p>
            <a:pPr marL="0" indent="0" algn="just">
              <a:buNone/>
            </a:pPr>
            <a:r>
              <a:rPr lang="hr-HR" sz="1400" dirty="0" smtClean="0"/>
              <a:t>	</a:t>
            </a:r>
            <a:r>
              <a:rPr lang="hr-HR" sz="1400" b="1" dirty="0" smtClean="0"/>
              <a:t>c</a:t>
            </a:r>
            <a:r>
              <a:rPr lang="hr-HR" sz="1400" b="1" dirty="0"/>
              <a:t>) vrednovanje rada pružatelja usluga odnosno kvalitete pruženih usluga iz ovog </a:t>
            </a:r>
            <a:r>
              <a:rPr lang="hr-HR" sz="1400" b="1" dirty="0" smtClean="0"/>
              <a:t>elementa</a:t>
            </a:r>
            <a:endParaRPr lang="hr-HR" sz="1400" dirty="0"/>
          </a:p>
          <a:p>
            <a:pPr marL="0" indent="0" algn="just">
              <a:buNone/>
            </a:pPr>
            <a:endParaRPr lang="hr-H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861537"/>
            <a:ext cx="7267062" cy="672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87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PRIHVATLJIVE AKTIVNOSTI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1400" b="1" u="sng" dirty="0"/>
              <a:t>ELEMENT </a:t>
            </a:r>
            <a:r>
              <a:rPr lang="hr-HR" sz="1400" b="1" u="sng" dirty="0" smtClean="0"/>
              <a:t>3 </a:t>
            </a:r>
            <a:r>
              <a:rPr lang="hr-HR" sz="1400" b="1" u="sng" dirty="0"/>
              <a:t>: PRUŽANJE USLUGA ZDRAVSTVENE SKRBI</a:t>
            </a:r>
          </a:p>
          <a:p>
            <a:pPr marL="0" indent="0" algn="just">
              <a:buNone/>
            </a:pPr>
            <a:r>
              <a:rPr lang="hr-HR" sz="1400" dirty="0"/>
              <a:t>	</a:t>
            </a:r>
            <a:r>
              <a:rPr lang="hr-HR" sz="1400" b="1" dirty="0"/>
              <a:t>a) izobrazba osoba koje pružaju usluge iz relevantnih područja u odnosu na ciljne skupine:</a:t>
            </a:r>
          </a:p>
          <a:p>
            <a:pPr marL="0" indent="0" algn="just">
              <a:buNone/>
            </a:pPr>
            <a:r>
              <a:rPr lang="hr-HR" sz="1400" b="1" dirty="0" smtClean="0"/>
              <a:t>		</a:t>
            </a:r>
            <a:r>
              <a:rPr lang="hr-HR" sz="1400" dirty="0" smtClean="0"/>
              <a:t>- </a:t>
            </a:r>
            <a:r>
              <a:rPr lang="hr-HR" sz="1400" dirty="0"/>
              <a:t>tečaj/osposobljavanje za </a:t>
            </a:r>
            <a:r>
              <a:rPr lang="hr-HR" sz="1400" dirty="0" smtClean="0"/>
              <a:t>njegovatelja, masera, </a:t>
            </a:r>
            <a:r>
              <a:rPr lang="hr-HR" sz="1400" dirty="0"/>
              <a:t>prevencija dekubitusa, sportska rekreacija</a:t>
            </a:r>
          </a:p>
          <a:p>
            <a:pPr marL="0" indent="0" algn="just">
              <a:buNone/>
            </a:pPr>
            <a:r>
              <a:rPr lang="hr-HR" sz="1400" b="1" dirty="0" smtClean="0"/>
              <a:t>	b</a:t>
            </a:r>
            <a:r>
              <a:rPr lang="hr-HR" sz="1400" b="1" dirty="0"/>
              <a:t>) pružanje usluga ciljnim skupinama: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edukativno - savjetodavni rad po pitanju fizičkih oboljenja i prevencije te očuvanja zdravlja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usluga njege i očuvanja zdravstvenog statusa kod kroničnih bolesti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usluga njege u svrhu palijativne skrbi i poboljšanja kvalitete življenja</a:t>
            </a:r>
          </a:p>
          <a:p>
            <a:pPr marL="0" indent="0" algn="just">
              <a:buNone/>
            </a:pPr>
            <a:r>
              <a:rPr lang="hr-HR" sz="1400" dirty="0" smtClean="0"/>
              <a:t>		- </a:t>
            </a:r>
            <a:r>
              <a:rPr lang="hr-HR" sz="1400" dirty="0"/>
              <a:t>usluga prijevoza i pratnje u svrhu obavljanja liječničkih pregleda, terapija i kontrola</a:t>
            </a:r>
          </a:p>
          <a:p>
            <a:pPr marL="0" indent="0" algn="just">
              <a:buNone/>
            </a:pPr>
            <a:r>
              <a:rPr lang="hr-HR" sz="1400" b="1" dirty="0" smtClean="0"/>
              <a:t>	c</a:t>
            </a:r>
            <a:r>
              <a:rPr lang="hr-HR" sz="1400" b="1" dirty="0"/>
              <a:t>) vrednovanje rada pružatelja usluga odnosno kvalitete pruženih usluga iz ovog elementa </a:t>
            </a:r>
            <a:endParaRPr lang="hr-HR" sz="1400" b="1" dirty="0" smtClean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58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ANALIZA POTREBA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541215" y="1815127"/>
            <a:ext cx="10515600" cy="4860310"/>
          </a:xfrm>
        </p:spPr>
        <p:txBody>
          <a:bodyPr/>
          <a:lstStyle/>
          <a:p>
            <a:pPr algn="just"/>
            <a:r>
              <a:rPr lang="hr-HR" sz="2400" dirty="0" smtClean="0"/>
              <a:t>P</a:t>
            </a:r>
            <a:r>
              <a:rPr lang="hr-HR" sz="2400" dirty="0" smtClean="0"/>
              <a:t>otreba </a:t>
            </a:r>
            <a:r>
              <a:rPr lang="hr-HR" sz="2400" dirty="0"/>
              <a:t>za razvojem sustavne skrbi namijenjene osobama koje su suočene s posljedicama rata proizlazi iz činjenice da je, prema službenim evidencijama </a:t>
            </a:r>
            <a:r>
              <a:rPr lang="hr-HR" sz="2400" dirty="0" smtClean="0"/>
              <a:t>Ministarstva, </a:t>
            </a:r>
            <a:r>
              <a:rPr lang="hr-HR" sz="2400" b="1" dirty="0"/>
              <a:t>oko 25% stanovnika </a:t>
            </a:r>
            <a:r>
              <a:rPr lang="hr-HR" sz="2400" dirty="0"/>
              <a:t>Republike Hrvatske tijekom Domovinskog rata bilo izloženo izravnom ratnom </a:t>
            </a:r>
            <a:r>
              <a:rPr lang="hr-HR" sz="2400" dirty="0" smtClean="0"/>
              <a:t>stresu.</a:t>
            </a:r>
            <a:endParaRPr lang="hr-HR" sz="2400" dirty="0"/>
          </a:p>
          <a:p>
            <a:pPr marL="0" indent="0" algn="just">
              <a:buNone/>
            </a:pPr>
            <a:endParaRPr lang="hr-HR" sz="2400" dirty="0">
              <a:solidFill>
                <a:srgbClr val="FF0000"/>
              </a:solidFill>
            </a:endParaRPr>
          </a:p>
          <a:p>
            <a:pPr algn="just"/>
            <a:r>
              <a:rPr lang="hr-HR" sz="2400" dirty="0"/>
              <a:t>D</a:t>
            </a:r>
            <a:r>
              <a:rPr lang="hr-HR" sz="2400" dirty="0" smtClean="0"/>
              <a:t>ugoročne </a:t>
            </a:r>
            <a:r>
              <a:rPr lang="hr-HR" sz="2400" dirty="0"/>
              <a:t>posljedice koje je rat ostavio na </a:t>
            </a:r>
            <a:r>
              <a:rPr lang="hr-HR" sz="2400" dirty="0" smtClean="0"/>
              <a:t>tjelesno </a:t>
            </a:r>
            <a:r>
              <a:rPr lang="hr-HR" sz="2400" dirty="0"/>
              <a:t>i </a:t>
            </a:r>
            <a:r>
              <a:rPr lang="hr-HR" sz="2400" dirty="0" smtClean="0"/>
              <a:t>psihičko zdravlje </a:t>
            </a:r>
            <a:r>
              <a:rPr lang="hr-HR" sz="2400" dirty="0"/>
              <a:t>žrtava primarne i sekundarne viktimizacije zahtijeva posebno organiziran sustav skrbi, kao i </a:t>
            </a:r>
            <a:r>
              <a:rPr lang="hr-HR" sz="2400" b="1" dirty="0"/>
              <a:t>daljnji razvoj tog sustava</a:t>
            </a:r>
            <a:r>
              <a:rPr lang="hr-HR" sz="2400" dirty="0"/>
              <a:t>, a koji uključuje </a:t>
            </a:r>
            <a:r>
              <a:rPr lang="hr-HR" sz="2400" b="1" dirty="0"/>
              <a:t>programe psihosocijalne integracije</a:t>
            </a:r>
            <a:r>
              <a:rPr lang="hr-HR" sz="2400" dirty="0"/>
              <a:t> u društvo te </a:t>
            </a:r>
            <a:r>
              <a:rPr lang="hr-HR" sz="2400" b="1" dirty="0"/>
              <a:t>poboljšanje kvalitete svakodnevnog življenja </a:t>
            </a:r>
            <a:r>
              <a:rPr lang="hr-HR" sz="2400" dirty="0"/>
              <a:t>ove posebno ranjive društvene </a:t>
            </a:r>
            <a:r>
              <a:rPr lang="hr-HR" sz="2400" dirty="0" smtClean="0"/>
              <a:t>skupine. </a:t>
            </a:r>
            <a:endParaRPr lang="hr-HR" sz="2400" dirty="0"/>
          </a:p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224705" y="6492875"/>
            <a:ext cx="774259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kumimoji="0" lang="hr-HR" sz="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212" y="5702300"/>
            <a:ext cx="726757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266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PRIHVATLJIVE AKTIVNOSTI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684980" y="1577423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1400" b="1" u="sng" dirty="0"/>
              <a:t>ELEMENT 4</a:t>
            </a:r>
            <a:r>
              <a:rPr lang="hr-HR" sz="1400" b="1" u="sng" dirty="0" smtClean="0"/>
              <a:t> : PROMIDŽBA I VIDLJIVOST</a:t>
            </a:r>
          </a:p>
          <a:p>
            <a:pPr marL="0" indent="0" algn="just">
              <a:buNone/>
            </a:pPr>
            <a:r>
              <a:rPr lang="hr-HR" sz="1400" b="1" dirty="0" smtClean="0"/>
              <a:t>	</a:t>
            </a:r>
            <a:r>
              <a:rPr lang="hr-HR" sz="1400" dirty="0" smtClean="0"/>
              <a:t>- organizacija </a:t>
            </a:r>
            <a:r>
              <a:rPr lang="hr-HR" sz="1400" dirty="0"/>
              <a:t>promotivnih aktivnosti (npr. najam prostora za svečanost </a:t>
            </a:r>
            <a:r>
              <a:rPr lang="hr-HR" sz="1400" dirty="0" smtClean="0"/>
              <a:t>predstavljanja projekta</a:t>
            </a:r>
            <a:r>
              <a:rPr lang="hr-HR" sz="1400" dirty="0"/>
              <a:t>, audio-vizualnih pomagala itd.)</a:t>
            </a:r>
          </a:p>
          <a:p>
            <a:pPr marL="0" indent="0" algn="just">
              <a:buNone/>
            </a:pPr>
            <a:r>
              <a:rPr lang="hr-HR" sz="1400" dirty="0" smtClean="0"/>
              <a:t>	- organizacija </a:t>
            </a:r>
            <a:r>
              <a:rPr lang="hr-HR" sz="1400" dirty="0"/>
              <a:t>okruglih stolova, tiskovnih konferencija (npr. promotivni materijali, </a:t>
            </a:r>
            <a:r>
              <a:rPr lang="hr-HR" sz="1400" dirty="0" smtClean="0"/>
              <a:t>pozivi, ugostiteljske </a:t>
            </a:r>
            <a:r>
              <a:rPr lang="hr-HR" sz="1400" dirty="0"/>
              <a:t>usluge)</a:t>
            </a:r>
          </a:p>
          <a:p>
            <a:pPr marL="0" indent="0" algn="just">
              <a:buNone/>
            </a:pPr>
            <a:r>
              <a:rPr lang="hr-HR" sz="1400" dirty="0" smtClean="0"/>
              <a:t>	- nabava </a:t>
            </a:r>
            <a:r>
              <a:rPr lang="hr-HR" sz="1400" dirty="0"/>
              <a:t>vanjskih usluga za aktivnosti oglašavanja, odnosa s javnošću (radio i TV </a:t>
            </a:r>
            <a:r>
              <a:rPr lang="hr-HR" sz="1400" dirty="0" smtClean="0"/>
              <a:t>emisije, reklamni </a:t>
            </a:r>
            <a:r>
              <a:rPr lang="hr-HR" sz="1400" dirty="0"/>
              <a:t>spotovi, digitalni marketing i </a:t>
            </a:r>
            <a:r>
              <a:rPr lang="hr-HR" sz="1400" dirty="0" smtClean="0"/>
              <a:t>sl.)</a:t>
            </a:r>
            <a:endParaRPr lang="hr-HR" sz="1400" dirty="0"/>
          </a:p>
          <a:p>
            <a:pPr marL="0" indent="0" algn="just">
              <a:buNone/>
            </a:pPr>
            <a:r>
              <a:rPr lang="hr-HR" sz="1400" dirty="0" smtClean="0"/>
              <a:t>	- priprema</a:t>
            </a:r>
            <a:r>
              <a:rPr lang="hr-HR" sz="1400" dirty="0"/>
              <a:t>, oblikovanje, prijevod, tisak promotivnog materijala i dostava</a:t>
            </a:r>
          </a:p>
          <a:p>
            <a:pPr marL="0" indent="0" algn="just">
              <a:buNone/>
            </a:pPr>
            <a:r>
              <a:rPr lang="hr-HR" sz="1400" dirty="0" smtClean="0"/>
              <a:t>	- uspostava </a:t>
            </a:r>
            <a:r>
              <a:rPr lang="hr-HR" sz="1400" dirty="0"/>
              <a:t>i održavanje internetskih stranica</a:t>
            </a:r>
          </a:p>
          <a:p>
            <a:pPr marL="0" indent="0" algn="just">
              <a:buNone/>
            </a:pPr>
            <a:r>
              <a:rPr lang="hr-HR" sz="1400" dirty="0" smtClean="0"/>
              <a:t>	- izrada </a:t>
            </a:r>
            <a:r>
              <a:rPr lang="hr-HR" sz="1400" dirty="0"/>
              <a:t>oglasa, objava, odnosno zakupa medijskog </a:t>
            </a:r>
            <a:r>
              <a:rPr lang="hr-HR" sz="1400" dirty="0" smtClean="0"/>
              <a:t>prostora</a:t>
            </a:r>
            <a:endParaRPr lang="hr-HR" sz="1400" dirty="0"/>
          </a:p>
          <a:p>
            <a:pPr marL="0" indent="0" algn="just">
              <a:buNone/>
            </a:pPr>
            <a:r>
              <a:rPr lang="hr-HR" sz="1400" dirty="0" smtClean="0"/>
              <a:t>	- marketinško </a:t>
            </a:r>
            <a:r>
              <a:rPr lang="hr-HR" sz="1400" dirty="0"/>
              <a:t>komuniciranje, savjetovanje i sl.</a:t>
            </a:r>
          </a:p>
          <a:p>
            <a:pPr marL="0" indent="0" algn="just">
              <a:buNone/>
            </a:pPr>
            <a:r>
              <a:rPr lang="hr-HR" sz="1400" dirty="0" smtClean="0"/>
              <a:t>	- troškovi </a:t>
            </a:r>
            <a:r>
              <a:rPr lang="hr-HR" sz="1400" dirty="0"/>
              <a:t>hrane i </a:t>
            </a:r>
            <a:r>
              <a:rPr lang="hr-HR" sz="1400" dirty="0" smtClean="0"/>
              <a:t>pića</a:t>
            </a:r>
          </a:p>
          <a:p>
            <a:pPr marL="0" indent="0" algn="just">
              <a:buNone/>
            </a:pPr>
            <a:endParaRPr lang="hr-HR" sz="1400" dirty="0" smtClean="0"/>
          </a:p>
          <a:p>
            <a:pPr algn="just"/>
            <a:r>
              <a:rPr lang="hr-HR" sz="1400" b="1" u="sng" dirty="0" smtClean="0"/>
              <a:t>ELEMENT 5 : UPRAVLJANJE PROJEKTOM I ADMINISTRACIJA</a:t>
            </a:r>
          </a:p>
          <a:p>
            <a:pPr marL="0" indent="0" algn="just">
              <a:buNone/>
            </a:pPr>
            <a:r>
              <a:rPr lang="hr-HR" sz="1400" dirty="0" smtClean="0"/>
              <a:t>	- angažiranje </a:t>
            </a:r>
            <a:r>
              <a:rPr lang="hr-HR" sz="1400" dirty="0"/>
              <a:t>osoba </a:t>
            </a:r>
            <a:r>
              <a:rPr lang="hr-HR" sz="1400" b="1" u="sng" dirty="0"/>
              <a:t>ugovorom o </a:t>
            </a:r>
            <a:r>
              <a:rPr lang="hr-HR" sz="1400" b="1" u="sng" dirty="0" smtClean="0"/>
              <a:t>radu</a:t>
            </a:r>
            <a:r>
              <a:rPr lang="hr-HR" sz="1400" dirty="0" smtClean="0"/>
              <a:t> </a:t>
            </a:r>
            <a:r>
              <a:rPr lang="hr-HR" sz="1400" dirty="0"/>
              <a:t>koje će biti </a:t>
            </a:r>
            <a:r>
              <a:rPr lang="hr-HR" sz="1400" dirty="0" smtClean="0"/>
              <a:t>zadužene </a:t>
            </a:r>
            <a:r>
              <a:rPr lang="hr-HR" sz="1400" dirty="0"/>
              <a:t>za poslove upravljanja </a:t>
            </a:r>
            <a:r>
              <a:rPr lang="hr-HR" sz="1400" dirty="0" smtClean="0"/>
              <a:t>i administraciju </a:t>
            </a:r>
            <a:r>
              <a:rPr lang="hr-HR" sz="1400" dirty="0"/>
              <a:t>projektom</a:t>
            </a:r>
          </a:p>
          <a:p>
            <a:pPr marL="0" indent="0" algn="just">
              <a:buNone/>
            </a:pPr>
            <a:r>
              <a:rPr lang="hr-HR" sz="1400" dirty="0" smtClean="0"/>
              <a:t>	- ostale </a:t>
            </a:r>
            <a:r>
              <a:rPr lang="hr-HR" sz="1400" dirty="0"/>
              <a:t>aktivnosti povezane s provođenjem i upravljanjem projektnim aktivnostima</a:t>
            </a:r>
          </a:p>
          <a:p>
            <a:pPr marL="0" indent="0" algn="just">
              <a:buNone/>
            </a:pPr>
            <a:endParaRPr lang="hr-HR" sz="1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40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PRIHVATLJIVI IZDATCI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56887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1800" u="sng" dirty="0"/>
              <a:t>p</a:t>
            </a:r>
            <a:r>
              <a:rPr lang="hr-HR" sz="1800" u="sng" dirty="0" smtClean="0"/>
              <a:t>rihvatljive izdatke</a:t>
            </a:r>
            <a:r>
              <a:rPr lang="hr-HR" sz="1800" dirty="0" smtClean="0"/>
              <a:t> predstavljaju izravni (neposredni) i neizravni (posredni) troškovi projekta </a:t>
            </a:r>
          </a:p>
          <a:p>
            <a:pPr algn="just"/>
            <a:r>
              <a:rPr lang="hr-HR" sz="1800" b="1" u="sng" dirty="0" smtClean="0"/>
              <a:t>IZRAVNI TROŠKOVI (izravna dokaziva veza s provedbom aktivnosti i ostvarenjem ciljeva projekta):</a:t>
            </a:r>
          </a:p>
          <a:p>
            <a:pPr marL="0" indent="0" algn="just">
              <a:buNone/>
            </a:pPr>
            <a:r>
              <a:rPr lang="hr-HR" sz="1800" dirty="0" smtClean="0"/>
              <a:t>	a) </a:t>
            </a:r>
            <a:r>
              <a:rPr lang="hr-HR" sz="1800" b="1" dirty="0" smtClean="0"/>
              <a:t>izravni troškovi </a:t>
            </a:r>
            <a:r>
              <a:rPr lang="hr-HR" sz="1800" b="1" dirty="0"/>
              <a:t>osoblja</a:t>
            </a:r>
            <a:r>
              <a:rPr lang="hr-HR" sz="1800" dirty="0"/>
              <a:t> - izravni troškovi koji proizlaze iz ugovora o </a:t>
            </a:r>
            <a:r>
              <a:rPr lang="hr-HR" sz="1800" dirty="0" smtClean="0"/>
              <a:t>radu između poslodavca i 	zaposlenika </a:t>
            </a:r>
            <a:r>
              <a:rPr lang="hr-HR" sz="1800" dirty="0"/>
              <a:t>ili ugovora o uslugama za vanjsko osoblje </a:t>
            </a:r>
            <a:r>
              <a:rPr lang="hr-HR" sz="1800" dirty="0" smtClean="0"/>
              <a:t>između </a:t>
            </a:r>
            <a:r>
              <a:rPr lang="hr-HR" sz="1800" dirty="0"/>
              <a:t>poslodavca i fizičke osobe </a:t>
            </a:r>
            <a:r>
              <a:rPr lang="hr-HR" sz="1800" dirty="0" smtClean="0"/>
              <a:t>ukoliko 	takav </a:t>
            </a:r>
            <a:r>
              <a:rPr lang="hr-HR" sz="1800" dirty="0"/>
              <a:t>ugovor nije potpisan u </a:t>
            </a:r>
            <a:r>
              <a:rPr lang="hr-HR" sz="1800" dirty="0" smtClean="0"/>
              <a:t>okviru </a:t>
            </a:r>
            <a:r>
              <a:rPr lang="hr-HR" sz="1800" dirty="0"/>
              <a:t>postupka javne nabave, a isplaćuje se osoblju za obavljeni </a:t>
            </a:r>
            <a:r>
              <a:rPr lang="hr-HR" sz="1800" dirty="0" smtClean="0"/>
              <a:t>rad 	izravno povezan </a:t>
            </a:r>
            <a:r>
              <a:rPr lang="hr-HR" sz="1800" dirty="0"/>
              <a:t>s </a:t>
            </a:r>
            <a:r>
              <a:rPr lang="hr-HR" sz="1800" dirty="0" smtClean="0"/>
              <a:t>operacijom</a:t>
            </a:r>
          </a:p>
          <a:p>
            <a:pPr marL="0" indent="0" algn="just">
              <a:buNone/>
            </a:pPr>
            <a:r>
              <a:rPr lang="hr-HR" sz="1800" dirty="0"/>
              <a:t>	</a:t>
            </a:r>
            <a:r>
              <a:rPr lang="hr-HR" sz="1800" b="1" u="sng" dirty="0" smtClean="0"/>
              <a:t>Izravni troškovi osoblja uključuju</a:t>
            </a:r>
            <a:r>
              <a:rPr lang="hr-HR" sz="1800" dirty="0" smtClean="0"/>
              <a:t>:</a:t>
            </a:r>
          </a:p>
          <a:p>
            <a:pPr marL="0" indent="0" algn="just">
              <a:buNone/>
            </a:pPr>
            <a:r>
              <a:rPr lang="hr-HR" sz="1800" dirty="0"/>
              <a:t>	1.</a:t>
            </a:r>
            <a:r>
              <a:rPr lang="hr-HR" sz="1800" b="1" dirty="0"/>
              <a:t> </a:t>
            </a:r>
            <a:r>
              <a:rPr lang="hr-HR" sz="1800" b="1" u="sng" dirty="0"/>
              <a:t>plaću voditelja/koordinatora projekta i plaće drugih osoba </a:t>
            </a:r>
            <a:r>
              <a:rPr lang="hr-HR" sz="1800" dirty="0"/>
              <a:t>koje izravno sudjeluju </a:t>
            </a:r>
            <a:r>
              <a:rPr lang="hr-HR" sz="1800" dirty="0" smtClean="0"/>
              <a:t>u 	provedbi    	    projektnih aktivnosti</a:t>
            </a:r>
          </a:p>
          <a:p>
            <a:pPr marL="0" indent="0" algn="just">
              <a:buNone/>
            </a:pPr>
            <a:r>
              <a:rPr lang="hr-HR" sz="1800" dirty="0"/>
              <a:t>	2. </a:t>
            </a:r>
            <a:r>
              <a:rPr lang="hr-HR" sz="1800" b="1" u="sng" dirty="0"/>
              <a:t>naknade za vanjske usluge </a:t>
            </a:r>
            <a:r>
              <a:rPr lang="hr-HR" sz="1800" dirty="0"/>
              <a:t>izravno vezane uz provedbu projektnih aktivnosti</a:t>
            </a:r>
            <a:endParaRPr lang="hr-HR" sz="1800" dirty="0" smtClean="0"/>
          </a:p>
          <a:p>
            <a:pPr algn="just"/>
            <a:r>
              <a:rPr lang="hr-HR" sz="1600" b="1" u="sng" dirty="0" smtClean="0"/>
              <a:t>prilikom </a:t>
            </a:r>
            <a:r>
              <a:rPr lang="hr-HR" sz="1600" b="1" u="sng" dirty="0"/>
              <a:t>planiranja troškova plaća, kao i ostalih troškova povezanih s radom, potrebno </a:t>
            </a:r>
            <a:r>
              <a:rPr lang="hr-HR" sz="1600" b="1" u="sng" dirty="0" smtClean="0"/>
              <a:t>je pridržavati </a:t>
            </a:r>
            <a:r>
              <a:rPr lang="hr-HR" sz="1600" b="1" u="sng" dirty="0"/>
              <a:t>se važeće Upute o prihvatljivosti troškova plaća i troškova povezanih s radom u </a:t>
            </a:r>
            <a:r>
              <a:rPr lang="hr-HR" sz="1600" b="1" u="sng" dirty="0" smtClean="0"/>
              <a:t>okviru Europskog </a:t>
            </a:r>
            <a:r>
              <a:rPr lang="hr-HR" sz="1600" b="1" u="sng" dirty="0"/>
              <a:t>socijalnog fonda u RH </a:t>
            </a:r>
            <a:r>
              <a:rPr lang="hr-HR" sz="1600" b="1" u="sng" dirty="0" smtClean="0"/>
              <a:t>2014. </a:t>
            </a:r>
            <a:r>
              <a:rPr lang="hr-HR" sz="1600" b="1" u="sng" dirty="0"/>
              <a:t>– 2020. </a:t>
            </a:r>
          </a:p>
          <a:p>
            <a:pPr marL="0" indent="0" algn="just">
              <a:buNone/>
            </a:pPr>
            <a:endParaRPr lang="hr-HR" sz="1600" dirty="0" smtClean="0"/>
          </a:p>
          <a:p>
            <a:pPr algn="just"/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608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PRIHVATLJIVI IZDATCI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753269"/>
            <a:ext cx="10515600" cy="48603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hr-HR" sz="1800" b="1" dirty="0" smtClean="0"/>
              <a:t>b) ostali izravni troškovi </a:t>
            </a:r>
          </a:p>
          <a:p>
            <a:pPr marL="0" indent="0" algn="just">
              <a:buNone/>
            </a:pPr>
            <a:r>
              <a:rPr lang="hr-HR" sz="1800" b="1" dirty="0"/>
              <a:t>	</a:t>
            </a:r>
            <a:r>
              <a:rPr lang="hr-HR" sz="1800" b="1" u="sng" dirty="0" smtClean="0"/>
              <a:t>1. Troškovi </a:t>
            </a:r>
            <a:r>
              <a:rPr lang="hr-HR" sz="1800" b="1" u="sng" dirty="0"/>
              <a:t>izobrazbi vezanih uz pružatelje </a:t>
            </a:r>
            <a:r>
              <a:rPr lang="hr-HR" sz="1800" b="1" u="sng" dirty="0" smtClean="0"/>
              <a:t>usluga (smještaj, dnevnice…) </a:t>
            </a:r>
            <a:endParaRPr lang="hr-HR" sz="1800" b="1" u="sng" dirty="0"/>
          </a:p>
          <a:p>
            <a:pPr marL="0" indent="0" algn="just">
              <a:buNone/>
            </a:pPr>
            <a:r>
              <a:rPr lang="hr-HR" sz="1800" b="1" dirty="0"/>
              <a:t>	</a:t>
            </a:r>
            <a:r>
              <a:rPr lang="hr-HR" sz="1800" b="1" u="sng" dirty="0"/>
              <a:t>2. Troškovi sudjelovanja pripadnika ciljnih skupina u </a:t>
            </a:r>
            <a:r>
              <a:rPr lang="hr-HR" sz="1800" b="1" u="sng" dirty="0" smtClean="0"/>
              <a:t>radionicama/treninzima (smještaj, prijevoz…)</a:t>
            </a:r>
            <a:endParaRPr lang="hr-HR" sz="1800" b="1" u="sng" dirty="0"/>
          </a:p>
          <a:p>
            <a:pPr marL="0" indent="0" algn="just">
              <a:buNone/>
            </a:pPr>
            <a:r>
              <a:rPr lang="hr-HR" sz="1800" b="1" dirty="0" smtClean="0"/>
              <a:t>	</a:t>
            </a:r>
            <a:r>
              <a:rPr lang="hr-HR" sz="1800" b="1" u="sng" dirty="0" smtClean="0"/>
              <a:t>3</a:t>
            </a:r>
            <a:r>
              <a:rPr lang="hr-HR" sz="1800" b="1" u="sng" dirty="0"/>
              <a:t>. Troškovi pružanja usluga ciljnim </a:t>
            </a:r>
            <a:r>
              <a:rPr lang="hr-HR" sz="1800" b="1" u="sng" dirty="0" smtClean="0"/>
              <a:t>skupinama (</a:t>
            </a:r>
            <a:r>
              <a:rPr lang="hr-HR" sz="1800" b="1" u="sng" dirty="0" err="1" smtClean="0"/>
              <a:t>catering</a:t>
            </a:r>
            <a:r>
              <a:rPr lang="hr-HR" sz="1800" b="1" u="sng" dirty="0" smtClean="0"/>
              <a:t>….)</a:t>
            </a:r>
            <a:r>
              <a:rPr lang="hr-HR" sz="1800" dirty="0"/>
              <a:t>	</a:t>
            </a:r>
            <a:endParaRPr lang="hr-HR" sz="1800" dirty="0" smtClean="0"/>
          </a:p>
          <a:p>
            <a:pPr marL="0" indent="0" algn="just">
              <a:buNone/>
            </a:pPr>
            <a:r>
              <a:rPr lang="hr-HR" sz="1800" b="1" dirty="0"/>
              <a:t>	</a:t>
            </a:r>
            <a:r>
              <a:rPr lang="hr-HR" sz="1800" b="1" u="sng" dirty="0" smtClean="0"/>
              <a:t>4</a:t>
            </a:r>
            <a:r>
              <a:rPr lang="hr-HR" sz="1800" b="1" u="sng" dirty="0"/>
              <a:t>. Troškovi povezani s pružanjem usluga </a:t>
            </a:r>
            <a:r>
              <a:rPr lang="hr-HR" sz="1800" b="1" u="sng" dirty="0" smtClean="0"/>
              <a:t>ciljnim skupinama (oprema, vozila, najam prostora) 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hr-HR" sz="1600" b="1" dirty="0" smtClean="0">
                <a:solidFill>
                  <a:prstClr val="black"/>
                </a:solidFill>
              </a:rPr>
              <a:t>	NAPOMENA</a:t>
            </a:r>
            <a:r>
              <a:rPr lang="hr-HR" sz="1600" b="1" dirty="0">
                <a:solidFill>
                  <a:prstClr val="black"/>
                </a:solidFill>
              </a:rPr>
              <a:t>: </a:t>
            </a:r>
            <a:r>
              <a:rPr lang="hr-HR" sz="1600" dirty="0">
                <a:solidFill>
                  <a:prstClr val="black"/>
                </a:solidFill>
              </a:rPr>
              <a:t>Ukoliko projekt planira </a:t>
            </a:r>
            <a:r>
              <a:rPr lang="hr-HR" sz="1600" b="1" u="sng" dirty="0">
                <a:solidFill>
                  <a:prstClr val="black"/>
                </a:solidFill>
              </a:rPr>
              <a:t>troškove opreme i najma prostora</a:t>
            </a:r>
            <a:r>
              <a:rPr lang="hr-HR" sz="1600" dirty="0">
                <a:solidFill>
                  <a:prstClr val="black"/>
                </a:solidFill>
              </a:rPr>
              <a:t> isti su zajedno </a:t>
            </a:r>
            <a:r>
              <a:rPr lang="hr-HR" sz="1600" b="1" u="sng" dirty="0">
                <a:solidFill>
                  <a:prstClr val="black"/>
                </a:solidFill>
              </a:rPr>
              <a:t>ograničeni na </a:t>
            </a:r>
            <a:r>
              <a:rPr lang="hr-HR" sz="1600" b="1" u="sng" dirty="0" smtClean="0">
                <a:solidFill>
                  <a:prstClr val="black"/>
                </a:solidFill>
              </a:rPr>
              <a:t>najviše </a:t>
            </a:r>
            <a:r>
              <a:rPr lang="hr-HR" sz="1600" b="1" u="sng" dirty="0">
                <a:solidFill>
                  <a:prstClr val="black"/>
                </a:solidFill>
              </a:rPr>
              <a:t>30% </a:t>
            </a:r>
            <a:r>
              <a:rPr lang="hr-HR" sz="1600" b="1" dirty="0">
                <a:solidFill>
                  <a:prstClr val="black"/>
                </a:solidFill>
              </a:rPr>
              <a:t> </a:t>
            </a:r>
            <a:r>
              <a:rPr lang="hr-HR" sz="1600" b="1" dirty="0" smtClean="0">
                <a:solidFill>
                  <a:prstClr val="black"/>
                </a:solidFill>
              </a:rPr>
              <a:t>   	</a:t>
            </a:r>
            <a:r>
              <a:rPr lang="hr-HR" sz="1600" b="1" u="sng" dirty="0" smtClean="0">
                <a:solidFill>
                  <a:prstClr val="black"/>
                </a:solidFill>
              </a:rPr>
              <a:t>ukupno </a:t>
            </a:r>
            <a:r>
              <a:rPr lang="hr-HR" sz="1600" b="1" u="sng" dirty="0">
                <a:solidFill>
                  <a:prstClr val="black"/>
                </a:solidFill>
              </a:rPr>
              <a:t>prihvatljivih troškova projekta</a:t>
            </a:r>
            <a:r>
              <a:rPr lang="hr-HR" sz="1600" dirty="0">
                <a:solidFill>
                  <a:prstClr val="black"/>
                </a:solidFill>
              </a:rPr>
              <a:t>. Ukoliko projekt planira </a:t>
            </a:r>
            <a:r>
              <a:rPr lang="hr-HR" sz="1600" b="1" u="sng" dirty="0">
                <a:solidFill>
                  <a:prstClr val="black"/>
                </a:solidFill>
              </a:rPr>
              <a:t>troškove opreme, najma </a:t>
            </a:r>
            <a:r>
              <a:rPr lang="hr-HR" sz="1600" b="1" u="sng" dirty="0" smtClean="0">
                <a:solidFill>
                  <a:prstClr val="black"/>
                </a:solidFill>
              </a:rPr>
              <a:t>prostora </a:t>
            </a:r>
            <a:r>
              <a:rPr lang="hr-HR" sz="1600" b="1" u="sng" dirty="0">
                <a:solidFill>
                  <a:prstClr val="black"/>
                </a:solidFill>
              </a:rPr>
              <a:t>i nabave vozila</a:t>
            </a:r>
            <a:r>
              <a:rPr lang="hr-HR" sz="1600" dirty="0">
                <a:solidFill>
                  <a:prstClr val="black"/>
                </a:solidFill>
              </a:rPr>
              <a:t> </a:t>
            </a:r>
            <a:r>
              <a:rPr lang="hr-HR" sz="1600" dirty="0" smtClean="0">
                <a:solidFill>
                  <a:prstClr val="black"/>
                </a:solidFill>
              </a:rPr>
              <a:t>	isti </a:t>
            </a:r>
            <a:r>
              <a:rPr lang="hr-HR" sz="1600" dirty="0">
                <a:solidFill>
                  <a:prstClr val="black"/>
                </a:solidFill>
              </a:rPr>
              <a:t>su </a:t>
            </a:r>
            <a:r>
              <a:rPr lang="hr-HR" sz="1600" dirty="0" smtClean="0">
                <a:solidFill>
                  <a:prstClr val="black"/>
                </a:solidFill>
              </a:rPr>
              <a:t>zajedno </a:t>
            </a:r>
            <a:r>
              <a:rPr lang="hr-HR" sz="1600" b="1" u="sng" dirty="0" smtClean="0">
                <a:solidFill>
                  <a:prstClr val="black"/>
                </a:solidFill>
              </a:rPr>
              <a:t>ograničeni na najviše 50% ukupno prihvatljivih troškova projekta</a:t>
            </a:r>
            <a:r>
              <a:rPr lang="hr-HR" sz="1600" dirty="0" smtClean="0">
                <a:solidFill>
                  <a:prstClr val="black"/>
                </a:solidFill>
              </a:rPr>
              <a:t>.</a:t>
            </a:r>
            <a:endParaRPr lang="hr-HR" sz="1800" dirty="0" smtClean="0"/>
          </a:p>
          <a:p>
            <a:pPr marL="0" indent="0" algn="just">
              <a:buNone/>
            </a:pPr>
            <a:r>
              <a:rPr lang="hr-HR" sz="1800" b="1" dirty="0" smtClean="0"/>
              <a:t>	</a:t>
            </a:r>
            <a:r>
              <a:rPr lang="hr-HR" sz="1800" b="1" u="sng" dirty="0" smtClean="0"/>
              <a:t>5</a:t>
            </a:r>
            <a:r>
              <a:rPr lang="hr-HR" sz="1800" b="1" u="sng" dirty="0"/>
              <a:t>. Troškovi promidžbe i </a:t>
            </a:r>
            <a:r>
              <a:rPr lang="hr-HR" sz="1800" b="1" u="sng" dirty="0" smtClean="0"/>
              <a:t>vidljivosti</a:t>
            </a:r>
          </a:p>
          <a:p>
            <a:pPr marL="0" indent="0" algn="just">
              <a:buNone/>
            </a:pPr>
            <a:endParaRPr lang="hr-HR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hr-HR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hr-H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25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NEPRIHVATLJIVI IZDATCI - PRIMJERI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2000" b="1" u="sng" dirty="0"/>
              <a:t>kupnja opreme i vozila</a:t>
            </a:r>
            <a:r>
              <a:rPr lang="hr-HR" sz="2000" dirty="0"/>
              <a:t> koja se koriste u svrhu upravljanja projektom, a ne izravno za </a:t>
            </a:r>
            <a:r>
              <a:rPr lang="hr-HR" sz="2000" dirty="0" smtClean="0"/>
              <a:t>provedbu projektnih aktivnosti</a:t>
            </a:r>
          </a:p>
          <a:p>
            <a:pPr algn="just"/>
            <a:r>
              <a:rPr lang="hr-HR" sz="2000" dirty="0"/>
              <a:t>troškovi predviđeni u okviru elementa </a:t>
            </a:r>
            <a:r>
              <a:rPr lang="hr-HR" sz="2000" b="1" u="sng" dirty="0"/>
              <a:t>„Upravljanje projektom i administracija“</a:t>
            </a:r>
            <a:r>
              <a:rPr lang="hr-HR" sz="2000" dirty="0"/>
              <a:t> koji </a:t>
            </a:r>
            <a:r>
              <a:rPr lang="hr-HR" sz="2000" dirty="0" smtClean="0"/>
              <a:t>zajedno </a:t>
            </a:r>
            <a:r>
              <a:rPr lang="hr-HR" sz="2000" b="1" u="sng" dirty="0" smtClean="0"/>
              <a:t>premašuju </a:t>
            </a:r>
            <a:r>
              <a:rPr lang="hr-HR" sz="2000" b="1" u="sng" dirty="0"/>
              <a:t>30% svih prihvatljivih troškova</a:t>
            </a:r>
            <a:r>
              <a:rPr lang="hr-HR" sz="2000" u="sng" dirty="0"/>
              <a:t> </a:t>
            </a:r>
            <a:r>
              <a:rPr lang="hr-HR" sz="2000" dirty="0" smtClean="0"/>
              <a:t>projekta</a:t>
            </a:r>
          </a:p>
          <a:p>
            <a:pPr algn="just"/>
            <a:r>
              <a:rPr lang="hr-HR" sz="2000" dirty="0"/>
              <a:t>troškovi </a:t>
            </a:r>
            <a:r>
              <a:rPr lang="hr-HR" sz="2000" b="1" u="sng" dirty="0"/>
              <a:t>podugovaranja</a:t>
            </a:r>
            <a:r>
              <a:rPr lang="hr-HR" sz="2000" dirty="0"/>
              <a:t> (nabava dobara, usluga, radova) samih K</a:t>
            </a:r>
            <a:r>
              <a:rPr lang="hr-HR" sz="2000" dirty="0" smtClean="0"/>
              <a:t>orisnika </a:t>
            </a:r>
            <a:r>
              <a:rPr lang="hr-HR" sz="2000" dirty="0"/>
              <a:t>i/ili </a:t>
            </a:r>
            <a:r>
              <a:rPr lang="hr-HR" sz="2000" dirty="0" smtClean="0"/>
              <a:t>partnera</a:t>
            </a:r>
            <a:endParaRPr lang="hr-HR" sz="2000" dirty="0"/>
          </a:p>
          <a:p>
            <a:pPr algn="just"/>
            <a:r>
              <a:rPr lang="hr-HR" sz="2000" dirty="0" smtClean="0"/>
              <a:t>troškovi </a:t>
            </a:r>
            <a:r>
              <a:rPr lang="hr-HR" sz="2000" b="1" u="sng" dirty="0"/>
              <a:t>angažiranja obrtnika i pravnih osoba</a:t>
            </a:r>
            <a:r>
              <a:rPr lang="hr-HR" sz="2000" dirty="0"/>
              <a:t> za aktivnosti u okviru elementa </a:t>
            </a:r>
            <a:r>
              <a:rPr lang="hr-HR" sz="2000" b="1" u="sng" dirty="0"/>
              <a:t>„</a:t>
            </a:r>
            <a:r>
              <a:rPr lang="hr-HR" sz="2000" b="1" u="sng" dirty="0" smtClean="0"/>
              <a:t>Upravljanje projektom </a:t>
            </a:r>
            <a:r>
              <a:rPr lang="hr-HR" sz="2000" b="1" u="sng" dirty="0"/>
              <a:t>i administracija</a:t>
            </a:r>
            <a:r>
              <a:rPr lang="hr-HR" sz="2000" b="1" u="sng" dirty="0" smtClean="0"/>
              <a:t>“</a:t>
            </a:r>
          </a:p>
          <a:p>
            <a:pPr algn="just"/>
            <a:r>
              <a:rPr lang="hr-HR" sz="2000" dirty="0"/>
              <a:t>troškovi nabave </a:t>
            </a:r>
            <a:r>
              <a:rPr lang="hr-HR" sz="2000" b="1" u="sng" dirty="0"/>
              <a:t>opreme, vozila i najma prostora</a:t>
            </a:r>
            <a:r>
              <a:rPr lang="hr-HR" sz="2000" dirty="0"/>
              <a:t> koji zajedno </a:t>
            </a:r>
            <a:r>
              <a:rPr lang="hr-HR" sz="2000" b="1" u="sng" dirty="0"/>
              <a:t>premašuju 50% </a:t>
            </a:r>
            <a:r>
              <a:rPr lang="hr-HR" sz="2000" b="1" u="sng" dirty="0" smtClean="0"/>
              <a:t>ukupno prihvatljivih </a:t>
            </a:r>
            <a:r>
              <a:rPr lang="hr-HR" sz="2000" b="1" u="sng" dirty="0"/>
              <a:t>troškova projekta</a:t>
            </a:r>
            <a:endParaRPr lang="hr-HR" sz="2000" b="1" u="sng" dirty="0" smtClean="0"/>
          </a:p>
          <a:p>
            <a:pPr marL="0" indent="0" algn="just">
              <a:buNone/>
            </a:pPr>
            <a:endParaRPr lang="hr-HR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22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POSTUPAK PRIJAVE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2400" dirty="0"/>
              <a:t>p</a:t>
            </a:r>
            <a:r>
              <a:rPr lang="hr-HR" sz="2400" dirty="0" smtClean="0"/>
              <a:t>rijava </a:t>
            </a:r>
            <a:r>
              <a:rPr lang="hr-HR" sz="2400" dirty="0"/>
              <a:t>mora biti na </a:t>
            </a:r>
            <a:r>
              <a:rPr lang="hr-HR" sz="2400" b="1" u="sng" dirty="0"/>
              <a:t>hrvatskom jeziku</a:t>
            </a:r>
            <a:r>
              <a:rPr lang="hr-HR" sz="2400" dirty="0"/>
              <a:t> i </a:t>
            </a:r>
            <a:r>
              <a:rPr lang="hr-HR" sz="2400" b="1" u="sng" dirty="0"/>
              <a:t>elektronički ispunjena</a:t>
            </a:r>
            <a:r>
              <a:rPr lang="hr-HR" sz="2400" dirty="0"/>
              <a:t> na Prijavnom obrascu A koji </a:t>
            </a:r>
            <a:r>
              <a:rPr lang="hr-HR" sz="2400" dirty="0" smtClean="0"/>
              <a:t>je zajedno </a:t>
            </a:r>
            <a:r>
              <a:rPr lang="hr-HR" sz="2400" dirty="0"/>
              <a:t>s Uputama za popunjavanje i Korisničkim priručnikom dostupan na sljedećoj poveznici</a:t>
            </a:r>
            <a:r>
              <a:rPr lang="hr-HR" sz="2400" dirty="0" smtClean="0"/>
              <a:t>:</a:t>
            </a:r>
          </a:p>
          <a:p>
            <a:pPr algn="just"/>
            <a:endParaRPr lang="hr-HR" sz="2400" dirty="0"/>
          </a:p>
          <a:p>
            <a:pPr marL="0" indent="0" algn="ctr">
              <a:buNone/>
            </a:pPr>
            <a:r>
              <a:rPr lang="hr-HR" u="sng" dirty="0">
                <a:solidFill>
                  <a:srgbClr val="0033CC"/>
                </a:solidFill>
              </a:rPr>
              <a:t>https://esif-wf.mrrfeu.hr/ </a:t>
            </a:r>
            <a:r>
              <a:rPr lang="hr-HR" u="sng" dirty="0" smtClean="0"/>
              <a:t> </a:t>
            </a:r>
          </a:p>
          <a:p>
            <a:pPr marL="0" indent="0" algn="ctr">
              <a:buNone/>
            </a:pPr>
            <a:endParaRPr lang="hr-HR" sz="2400" dirty="0" smtClean="0"/>
          </a:p>
          <a:p>
            <a:pPr algn="just"/>
            <a:r>
              <a:rPr lang="hr-HR" sz="2400" dirty="0" smtClean="0"/>
              <a:t>ostali </a:t>
            </a:r>
            <a:r>
              <a:rPr lang="hr-HR" sz="2400" dirty="0"/>
              <a:t>obrasci koji su dio natječajne dokumentacije mogu se preuzeti </a:t>
            </a:r>
            <a:r>
              <a:rPr lang="hr-HR" sz="2400" dirty="0" smtClean="0"/>
              <a:t>na sljedećim </a:t>
            </a:r>
            <a:r>
              <a:rPr lang="hr-HR" sz="2400" dirty="0"/>
              <a:t>poveznicama: </a:t>
            </a:r>
            <a:r>
              <a:rPr lang="hr-HR" sz="2400" u="sng" dirty="0">
                <a:solidFill>
                  <a:srgbClr val="0033CC"/>
                </a:solidFill>
              </a:rPr>
              <a:t>http://www.strukturnifondovi.hr</a:t>
            </a:r>
            <a:r>
              <a:rPr lang="hr-HR" sz="2400" dirty="0"/>
              <a:t> i </a:t>
            </a:r>
            <a:r>
              <a:rPr lang="hr-HR" sz="2400" u="sng" dirty="0">
                <a:solidFill>
                  <a:srgbClr val="0033CC"/>
                </a:solidFill>
              </a:rPr>
              <a:t>http://www.esf.hr/ </a:t>
            </a:r>
            <a:endParaRPr lang="hr-HR" sz="2400" u="sng" dirty="0" smtClean="0"/>
          </a:p>
          <a:p>
            <a:pPr marL="0" indent="0" algn="just">
              <a:buNone/>
            </a:pPr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185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NAČIN PODNOŠENJA PROJEKTNOG </a:t>
            </a:r>
            <a:br>
              <a:rPr lang="hr-HR" sz="3600" b="1" u="sng" dirty="0" smtClean="0"/>
            </a:br>
            <a:r>
              <a:rPr lang="hr-HR" sz="3600" b="1" u="sng" dirty="0" smtClean="0"/>
              <a:t>PRIJEDLOGA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744415" y="1861424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1800" dirty="0"/>
              <a:t>p</a:t>
            </a:r>
            <a:r>
              <a:rPr lang="hr-HR" sz="1800" dirty="0" smtClean="0"/>
              <a:t>rojektni </a:t>
            </a:r>
            <a:r>
              <a:rPr lang="hr-HR" sz="1800" dirty="0"/>
              <a:t>prijedlozi podnose se </a:t>
            </a:r>
            <a:r>
              <a:rPr lang="hr-HR" sz="1800" b="1" u="sng" dirty="0"/>
              <a:t>isključivo poštanskom pošiljkom</a:t>
            </a:r>
            <a:r>
              <a:rPr lang="hr-HR" sz="1800" dirty="0"/>
              <a:t> na sljedeću adresu</a:t>
            </a:r>
            <a:r>
              <a:rPr lang="hr-HR" sz="1800" dirty="0" smtClean="0"/>
              <a:t>:</a:t>
            </a:r>
          </a:p>
          <a:p>
            <a:pPr marL="0" indent="0" algn="just">
              <a:buNone/>
            </a:pPr>
            <a:r>
              <a:rPr lang="hr-HR" sz="1800" dirty="0" smtClean="0"/>
              <a:t>		</a:t>
            </a:r>
            <a:r>
              <a:rPr lang="hr-HR" sz="1800" b="1" u="sng" dirty="0" smtClean="0"/>
              <a:t>Nacionalna </a:t>
            </a:r>
            <a:r>
              <a:rPr lang="hr-HR" sz="1800" b="1" u="sng" dirty="0"/>
              <a:t>zaklada za razvoj civilnoga društva</a:t>
            </a:r>
          </a:p>
          <a:p>
            <a:pPr marL="0" indent="0" algn="just">
              <a:buNone/>
            </a:pPr>
            <a:r>
              <a:rPr lang="hr-HR" sz="1800" dirty="0" smtClean="0"/>
              <a:t>		</a:t>
            </a:r>
            <a:r>
              <a:rPr lang="hr-HR" sz="1800" b="1" u="sng" dirty="0" smtClean="0"/>
              <a:t>Trg </a:t>
            </a:r>
            <a:r>
              <a:rPr lang="hr-HR" sz="1800" b="1" u="sng" dirty="0"/>
              <a:t>Petra Svačića 3</a:t>
            </a:r>
          </a:p>
          <a:p>
            <a:pPr marL="0" indent="0" algn="just">
              <a:buNone/>
            </a:pPr>
            <a:r>
              <a:rPr lang="hr-HR" sz="1800" dirty="0" smtClean="0"/>
              <a:t>		</a:t>
            </a:r>
            <a:r>
              <a:rPr lang="hr-HR" sz="1800" b="1" u="sng" dirty="0" smtClean="0"/>
              <a:t>10 </a:t>
            </a:r>
            <a:r>
              <a:rPr lang="hr-HR" sz="1800" b="1" u="sng" dirty="0"/>
              <a:t>000 </a:t>
            </a:r>
            <a:r>
              <a:rPr lang="hr-HR" sz="1800" b="1" u="sng" dirty="0" smtClean="0"/>
              <a:t>Zagreb</a:t>
            </a:r>
          </a:p>
          <a:p>
            <a:pPr algn="just"/>
            <a:r>
              <a:rPr lang="hr-HR" sz="1800" dirty="0" smtClean="0"/>
              <a:t>prilikom </a:t>
            </a:r>
            <a:r>
              <a:rPr lang="hr-HR" sz="1800" dirty="0"/>
              <a:t>podnošenja projektnog prijedloga poštanskom pošiljkom, podatak o </a:t>
            </a:r>
            <a:r>
              <a:rPr lang="hr-HR" sz="1800" dirty="0" smtClean="0"/>
              <a:t>datumu predaje </a:t>
            </a:r>
            <a:r>
              <a:rPr lang="hr-HR" sz="1800" dirty="0"/>
              <a:t>projektnog prijedloga na Poziv smatra se datumom podnošenja projektnog </a:t>
            </a:r>
            <a:r>
              <a:rPr lang="hr-HR" sz="1800" dirty="0" smtClean="0"/>
              <a:t>prijedloga </a:t>
            </a:r>
            <a:r>
              <a:rPr lang="hr-HR" sz="1800" b="1" u="sng" dirty="0" smtClean="0"/>
              <a:t>zabilježenim </a:t>
            </a:r>
            <a:r>
              <a:rPr lang="hr-HR" sz="1800" b="1" u="sng" dirty="0"/>
              <a:t>na paketu/omotnici od strane davatelja poštanske </a:t>
            </a:r>
            <a:r>
              <a:rPr lang="hr-HR" sz="1800" b="1" u="sng" dirty="0" smtClean="0"/>
              <a:t>usluge</a:t>
            </a:r>
            <a:endParaRPr lang="hr-HR" sz="1800" b="1" u="sng" dirty="0"/>
          </a:p>
          <a:p>
            <a:pPr algn="just"/>
            <a:r>
              <a:rPr lang="hr-HR" sz="1800" dirty="0" smtClean="0"/>
              <a:t>na </a:t>
            </a:r>
            <a:r>
              <a:rPr lang="hr-HR" sz="1800" dirty="0"/>
              <a:t>zaprimljenom paketu/omotnici moraju biti </a:t>
            </a:r>
            <a:r>
              <a:rPr lang="hr-HR" sz="1800" b="1" u="sng" dirty="0"/>
              <a:t>jasno i čitljivo naznačeni datum i vrijeme</a:t>
            </a:r>
            <a:r>
              <a:rPr lang="hr-HR" sz="1800" dirty="0"/>
              <a:t> (</a:t>
            </a:r>
            <a:r>
              <a:rPr lang="hr-HR" sz="1800" dirty="0" smtClean="0"/>
              <a:t>sat i </a:t>
            </a:r>
            <a:r>
              <a:rPr lang="hr-HR" sz="1800" dirty="0"/>
              <a:t>minute) slanja projektnog </a:t>
            </a:r>
            <a:r>
              <a:rPr lang="hr-HR" sz="1800" dirty="0" smtClean="0"/>
              <a:t>prijedloga</a:t>
            </a:r>
          </a:p>
          <a:p>
            <a:pPr algn="just"/>
            <a:r>
              <a:rPr lang="hr-HR" sz="1800" dirty="0" smtClean="0"/>
              <a:t>datum </a:t>
            </a:r>
            <a:r>
              <a:rPr lang="hr-HR" sz="1800" dirty="0"/>
              <a:t>i vrijeme slanja projektnog prijedloga </a:t>
            </a:r>
            <a:r>
              <a:rPr lang="hr-HR" sz="1800" dirty="0" smtClean="0"/>
              <a:t>na paket/omotnicu </a:t>
            </a:r>
            <a:r>
              <a:rPr lang="hr-HR" sz="1800" b="1" u="sng" dirty="0"/>
              <a:t>ne upisuje sam prijavitelj već davatelj poštanske usluge</a:t>
            </a:r>
          </a:p>
          <a:p>
            <a:pPr algn="just"/>
            <a:endParaRPr lang="hr-H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816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POTPUNA PROJEKTNA PRIJAVA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ü"/>
            </a:pPr>
            <a:r>
              <a:rPr lang="hr-HR" sz="2000" b="1" u="sng" dirty="0" smtClean="0"/>
              <a:t>Prijavni </a:t>
            </a:r>
            <a:r>
              <a:rPr lang="hr-HR" sz="2000" b="1" u="sng" dirty="0"/>
              <a:t>obrazac 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2000" b="1" u="sng" dirty="0"/>
              <a:t>Izjava prijavitelja</a:t>
            </a:r>
            <a:r>
              <a:rPr lang="hr-HR" sz="2000" dirty="0"/>
              <a:t> o istinitosti podataka, izbjegavanju dvostrukog financiranja i ispunjavanju preduvjeta za sudjelovanje u postupku dodjele bespovratnih sredstava i Izjava o partnerstvu (Obrazac 2)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2000" b="1" u="sng" dirty="0"/>
              <a:t>Izjava partnera</a:t>
            </a:r>
            <a:r>
              <a:rPr lang="hr-HR" sz="2000" dirty="0"/>
              <a:t> o istinitosti podataka, izbjegavanju dvostrukog financiranja i ispunjavanju preduvjeta za sudjelovanje u postupku dodjele bespovratnih sredstava i Izjava o partnerstvu (Obrazac 3</a:t>
            </a:r>
            <a:r>
              <a:rPr lang="hr-HR" sz="2000" dirty="0" smtClean="0"/>
              <a:t>)</a:t>
            </a:r>
            <a:endParaRPr lang="hr-HR" sz="20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2000" b="1" u="sng" dirty="0"/>
              <a:t>Potvrda Porezne uprave</a:t>
            </a:r>
            <a:r>
              <a:rPr lang="hr-HR" sz="2000" dirty="0"/>
              <a:t> da subjekt nema duga po osnovi javnih davanja o kojima porezna uprava vodi službenu evidenciju (ne starija od 30 dana od dana podnošenja projektnog prijedloga</a:t>
            </a:r>
            <a:r>
              <a:rPr lang="hr-HR" sz="2000" dirty="0" smtClean="0"/>
              <a:t>)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2000" b="1" u="sng" dirty="0"/>
              <a:t>Dokumenti</a:t>
            </a:r>
            <a:r>
              <a:rPr lang="hr-HR" sz="2000" dirty="0"/>
              <a:t> iz kojih je </a:t>
            </a:r>
            <a:r>
              <a:rPr lang="hr-HR" sz="2000" dirty="0" smtClean="0"/>
              <a:t>vidljivo </a:t>
            </a:r>
            <a:r>
              <a:rPr lang="hr-HR" sz="2000" dirty="0"/>
              <a:t>ispunjavanje odredbi </a:t>
            </a:r>
            <a:r>
              <a:rPr lang="hr-HR" sz="2000" dirty="0" smtClean="0"/>
              <a:t>za prijavitelja </a:t>
            </a:r>
            <a:r>
              <a:rPr lang="hr-HR" sz="2000" dirty="0"/>
              <a:t>i sve partnere ovisno o vrsti pravne osobe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hr-H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ü"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34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ROK ZA PODNOŠENJE PROJEKTNIH </a:t>
            </a:r>
            <a:br>
              <a:rPr lang="hr-HR" sz="3600" b="1" u="sng" dirty="0" smtClean="0"/>
            </a:br>
            <a:r>
              <a:rPr lang="hr-HR" sz="3600" b="1" u="sng" dirty="0" smtClean="0"/>
              <a:t>PRIJEDLOGA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hr-HR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r>
              <a:rPr lang="hr-HR" sz="2400" b="1" u="sng" dirty="0" smtClean="0"/>
              <a:t>otvoreni trajni</a:t>
            </a:r>
            <a:r>
              <a:rPr lang="hr-HR" sz="2400" dirty="0" smtClean="0"/>
              <a:t> Poziv </a:t>
            </a:r>
          </a:p>
          <a:p>
            <a:pPr algn="just"/>
            <a:r>
              <a:rPr lang="hr-HR" sz="2400" dirty="0" smtClean="0"/>
              <a:t>rok za podnošenje projektnih prijedloga ističe </a:t>
            </a:r>
            <a:r>
              <a:rPr lang="hr-HR" sz="2400" b="1" u="sng" dirty="0" smtClean="0"/>
              <a:t>danom odobrenja posljednjeg projektnog prijedloga koji udovolji svim kriterijima</a:t>
            </a:r>
            <a:r>
              <a:rPr lang="hr-HR" sz="2400" dirty="0" smtClean="0"/>
              <a:t>, a kojim se iscrpljuju raspoloživa financijska sredstva</a:t>
            </a:r>
          </a:p>
          <a:p>
            <a:pPr algn="just"/>
            <a:r>
              <a:rPr lang="hr-HR" sz="2400" dirty="0" smtClean="0"/>
              <a:t>krajnji rok za dostavu projektnih prijava je </a:t>
            </a:r>
            <a:r>
              <a:rPr lang="hr-HR" sz="2400" b="1" u="sng" dirty="0" smtClean="0"/>
              <a:t>31.12.2019.</a:t>
            </a:r>
            <a:r>
              <a:rPr lang="hr-HR" sz="2400" dirty="0" smtClean="0"/>
              <a:t> godine</a:t>
            </a:r>
          </a:p>
          <a:p>
            <a:pPr algn="just"/>
            <a:r>
              <a:rPr lang="hr-HR" sz="2400" dirty="0" smtClean="0"/>
              <a:t>nakon navedenog datuma PT2 zaprimljene prijave neće uzimati u obzir</a:t>
            </a:r>
          </a:p>
          <a:p>
            <a:pPr marL="0" indent="0" algn="just">
              <a:buNone/>
            </a:pPr>
            <a:endParaRPr lang="hr-HR" sz="2400" dirty="0" smtClean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86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PITANJA I ODGOVORI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2400" dirty="0" smtClean="0"/>
              <a:t>pitanja prijavitelji </a:t>
            </a:r>
            <a:r>
              <a:rPr lang="hr-HR" sz="2400" dirty="0"/>
              <a:t>šalju elektroničkim putem na </a:t>
            </a:r>
            <a:r>
              <a:rPr lang="hr-HR" sz="2400" dirty="0" smtClean="0"/>
              <a:t>adresu: </a:t>
            </a:r>
          </a:p>
          <a:p>
            <a:pPr marL="0" indent="0" algn="ctr">
              <a:buNone/>
            </a:pPr>
            <a:r>
              <a:rPr lang="hr-HR" dirty="0" smtClean="0">
                <a:solidFill>
                  <a:srgbClr val="0033CC"/>
                </a:solidFill>
                <a:hlinkClick r:id="rId2"/>
              </a:rPr>
              <a:t>esf@mdomsp.hr</a:t>
            </a:r>
            <a:endParaRPr lang="hr-HR" dirty="0" smtClean="0">
              <a:solidFill>
                <a:srgbClr val="0033CC"/>
              </a:solidFill>
            </a:endParaRPr>
          </a:p>
          <a:p>
            <a:pPr marL="0" indent="0" algn="ctr">
              <a:buNone/>
            </a:pPr>
            <a:endParaRPr lang="hr-HR" sz="2400" dirty="0" smtClean="0">
              <a:solidFill>
                <a:srgbClr val="0033CC"/>
              </a:solidFill>
            </a:endParaRPr>
          </a:p>
          <a:p>
            <a:pPr algn="just"/>
            <a:r>
              <a:rPr lang="hr-HR" sz="2400" dirty="0" smtClean="0"/>
              <a:t>sva </a:t>
            </a:r>
            <a:r>
              <a:rPr lang="hr-HR" sz="2400" dirty="0"/>
              <a:t>zaprimljena pitanja s odgovorima objavljuju se na središnjoj internetskoj stranici </a:t>
            </a:r>
            <a:r>
              <a:rPr lang="hr-HR" sz="2400" dirty="0" smtClean="0"/>
              <a:t>ESI fondova </a:t>
            </a:r>
            <a:r>
              <a:rPr lang="hr-HR" sz="2400" u="sng" dirty="0" smtClean="0">
                <a:solidFill>
                  <a:srgbClr val="0033CC"/>
                </a:solidFill>
              </a:rPr>
              <a:t>https</a:t>
            </a:r>
            <a:r>
              <a:rPr lang="hr-HR" sz="2400" u="sng" dirty="0">
                <a:solidFill>
                  <a:srgbClr val="0033CC"/>
                </a:solidFill>
              </a:rPr>
              <a:t>://strukturnifondovi.hr/</a:t>
            </a:r>
            <a:r>
              <a:rPr lang="hr-HR" sz="2400" dirty="0">
                <a:solidFill>
                  <a:srgbClr val="0033CC"/>
                </a:solidFill>
              </a:rPr>
              <a:t> </a:t>
            </a:r>
            <a:r>
              <a:rPr lang="hr-HR" sz="2400" dirty="0"/>
              <a:t>i ESF stranici </a:t>
            </a:r>
            <a:r>
              <a:rPr lang="hr-HR" sz="2400" u="sng" dirty="0">
                <a:solidFill>
                  <a:srgbClr val="0033CC"/>
                </a:solidFill>
              </a:rPr>
              <a:t>www.esf.hr</a:t>
            </a:r>
            <a:r>
              <a:rPr lang="hr-HR" sz="2400" dirty="0"/>
              <a:t> najkasnije </a:t>
            </a:r>
            <a:r>
              <a:rPr lang="hr-HR" sz="2400" b="1" u="sng" dirty="0"/>
              <a:t>7 kalendarskih dana</a:t>
            </a:r>
            <a:r>
              <a:rPr lang="hr-HR" sz="2400" dirty="0"/>
              <a:t> </a:t>
            </a:r>
            <a:r>
              <a:rPr lang="hr-HR" sz="2400" dirty="0" smtClean="0"/>
              <a:t>od dana </a:t>
            </a:r>
            <a:r>
              <a:rPr lang="hr-HR" sz="2400" dirty="0"/>
              <a:t>zaprimanja svakog </a:t>
            </a:r>
            <a:r>
              <a:rPr lang="hr-HR" sz="2400" dirty="0" smtClean="0"/>
              <a:t>pitanja</a:t>
            </a:r>
          </a:p>
          <a:p>
            <a:pPr algn="just"/>
            <a:endParaRPr lang="hr-HR" sz="2400" dirty="0" smtClean="0"/>
          </a:p>
          <a:p>
            <a:pPr algn="just"/>
            <a:r>
              <a:rPr lang="hr-HR" sz="2400" dirty="0"/>
              <a:t>Ministarstvo za demografiju, obitelj, mlade i socijalnu politiku nije obvezno </a:t>
            </a:r>
            <a:r>
              <a:rPr lang="hr-HR" sz="2400" dirty="0" smtClean="0"/>
              <a:t>davati pojašnjenja </a:t>
            </a:r>
            <a:r>
              <a:rPr lang="hr-HR" sz="2400" dirty="0"/>
              <a:t>na pitanja pristigla u vrijeme obustave ili nakon što je Poziv </a:t>
            </a:r>
            <a:r>
              <a:rPr lang="hr-HR" sz="2400" dirty="0" smtClean="0"/>
              <a:t>zatvoren 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218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POSTUPAK DODJELE BESPOVRATNIH </a:t>
            </a:r>
            <a:br>
              <a:rPr lang="hr-HR" sz="3600" b="1" u="sng" dirty="0" smtClean="0"/>
            </a:br>
            <a:r>
              <a:rPr lang="hr-HR" sz="3600" b="1" u="sng" dirty="0" smtClean="0"/>
              <a:t>SREDSTAVA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2200" dirty="0" smtClean="0"/>
              <a:t>postupak </a:t>
            </a:r>
            <a:r>
              <a:rPr lang="hr-HR" sz="2200" dirty="0"/>
              <a:t>dodjele bespovratnih sredstava provodi se u </a:t>
            </a:r>
            <a:r>
              <a:rPr lang="hr-HR" sz="2200" b="1" u="sng" dirty="0"/>
              <a:t>tri dijela postupka</a:t>
            </a:r>
            <a:r>
              <a:rPr lang="hr-HR" sz="2200" dirty="0"/>
              <a:t> prema </a:t>
            </a:r>
            <a:r>
              <a:rPr lang="hr-HR" sz="2200" dirty="0" smtClean="0"/>
              <a:t>sljedećem redoslijedu:</a:t>
            </a:r>
          </a:p>
          <a:p>
            <a:pPr marL="0" indent="0" algn="just">
              <a:buNone/>
            </a:pPr>
            <a:endParaRPr lang="hr-HR" sz="2200" dirty="0"/>
          </a:p>
          <a:p>
            <a:pPr marL="0" indent="0" algn="just">
              <a:buNone/>
            </a:pPr>
            <a:r>
              <a:rPr lang="hr-HR" sz="2200" dirty="0" smtClean="0"/>
              <a:t>	</a:t>
            </a:r>
            <a:r>
              <a:rPr lang="hr-HR" sz="2200" b="1" u="sng" dirty="0" smtClean="0"/>
              <a:t>1</a:t>
            </a:r>
            <a:r>
              <a:rPr lang="hr-HR" sz="2200" b="1" u="sng" dirty="0"/>
              <a:t>. </a:t>
            </a:r>
            <a:r>
              <a:rPr lang="hr-HR" sz="2200" b="1" u="sng" dirty="0" smtClean="0"/>
              <a:t> Administrativna </a:t>
            </a:r>
            <a:r>
              <a:rPr lang="hr-HR" sz="2200" b="1" u="sng" dirty="0"/>
              <a:t>provjera</a:t>
            </a:r>
            <a:r>
              <a:rPr lang="hr-HR" sz="2200" dirty="0"/>
              <a:t> (zaprimanje, registracija i administrativna provjera</a:t>
            </a:r>
            <a:r>
              <a:rPr lang="hr-HR" sz="2200" dirty="0" smtClean="0"/>
              <a:t>)</a:t>
            </a:r>
            <a:endParaRPr lang="hr-HR" sz="2200" dirty="0"/>
          </a:p>
          <a:p>
            <a:pPr marL="0" indent="0" algn="just">
              <a:buNone/>
            </a:pPr>
            <a:r>
              <a:rPr lang="hr-HR" sz="2200" dirty="0" smtClean="0"/>
              <a:t>	</a:t>
            </a:r>
            <a:r>
              <a:rPr lang="hr-HR" sz="2200" b="1" u="sng" dirty="0" smtClean="0"/>
              <a:t>2. Procjena kvalitete</a:t>
            </a:r>
            <a:r>
              <a:rPr lang="hr-HR" sz="2200" dirty="0" smtClean="0"/>
              <a:t> </a:t>
            </a:r>
            <a:r>
              <a:rPr lang="hr-HR" sz="2200" dirty="0"/>
              <a:t>(provjera prihvatljivosti prijavitelja </a:t>
            </a:r>
            <a:r>
              <a:rPr lang="hr-HR" sz="2200" dirty="0" smtClean="0"/>
              <a:t>i, </a:t>
            </a:r>
            <a:r>
              <a:rPr lang="hr-HR" sz="2200" dirty="0"/>
              <a:t>ako je primjenjivo, </a:t>
            </a:r>
            <a:r>
              <a:rPr lang="hr-HR" sz="2200" dirty="0" smtClean="0"/>
              <a:t>	partnera, ocjenjivanje </a:t>
            </a:r>
            <a:r>
              <a:rPr lang="hr-HR" sz="2200" dirty="0"/>
              <a:t>kvalitete, provjera prihvatljivosti projekta, ciljeva projekta i </a:t>
            </a:r>
            <a:r>
              <a:rPr lang="hr-HR" sz="2200" dirty="0" smtClean="0"/>
              <a:t>	projektnih aktivnosti te </a:t>
            </a:r>
            <a:r>
              <a:rPr lang="hr-HR" sz="2200" dirty="0"/>
              <a:t>provjera prihvatljivosti izdataka</a:t>
            </a:r>
            <a:r>
              <a:rPr lang="hr-HR" sz="2200" dirty="0" smtClean="0"/>
              <a:t>)</a:t>
            </a:r>
            <a:endParaRPr lang="hr-HR" sz="2200" dirty="0"/>
          </a:p>
          <a:p>
            <a:pPr marL="0" indent="0" algn="just">
              <a:buNone/>
            </a:pPr>
            <a:r>
              <a:rPr lang="hr-HR" sz="2200" dirty="0" smtClean="0"/>
              <a:t>	</a:t>
            </a:r>
            <a:r>
              <a:rPr lang="hr-HR" sz="2200" b="1" u="sng" dirty="0" smtClean="0"/>
              <a:t>3.  Donošenje Odluke </a:t>
            </a:r>
            <a:r>
              <a:rPr lang="hr-HR" sz="2200" b="1" u="sng" dirty="0"/>
              <a:t>o financiranju</a:t>
            </a:r>
            <a:r>
              <a:rPr lang="hr-HR" sz="2200" dirty="0"/>
              <a:t> (donosi se za projekte koji su uspješno prošli </a:t>
            </a:r>
            <a:r>
              <a:rPr lang="hr-HR" sz="2200" dirty="0" smtClean="0"/>
              <a:t>	postupak dodjele </a:t>
            </a:r>
            <a:r>
              <a:rPr lang="hr-HR" sz="2200" dirty="0"/>
              <a:t>bespovratnih sredstava)</a:t>
            </a:r>
            <a:endParaRPr lang="hr-HR" sz="2200" dirty="0" smtClean="0"/>
          </a:p>
          <a:p>
            <a:pPr algn="just"/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242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7159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ANALIZA POTREBA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312615" y="1825624"/>
            <a:ext cx="11394830" cy="4860310"/>
          </a:xfrm>
        </p:spPr>
        <p:txBody>
          <a:bodyPr>
            <a:normAutofit/>
          </a:bodyPr>
          <a:lstStyle/>
          <a:p>
            <a:pPr algn="just"/>
            <a:r>
              <a:rPr lang="hr-HR" altLang="sr-Latn-RS" sz="2600" dirty="0" smtClean="0"/>
              <a:t>Prema </a:t>
            </a:r>
            <a:r>
              <a:rPr lang="hr-HR" altLang="sr-Latn-RS" sz="2600" dirty="0"/>
              <a:t>podacima studije „Demografska i socioekonomska obilježja hrvatskih branitelja“, koju je provelo Ministarstvo u suradnji s Državnim zavodom za statistiku, 23% hrvatskih branitelja izjavilo je kako se suočavaju s </a:t>
            </a:r>
            <a:r>
              <a:rPr lang="hr-HR" altLang="sr-Latn-RS" sz="2600" b="1" dirty="0"/>
              <a:t>poteškoćama u obavljanju svakodnevnih aktivnosti </a:t>
            </a:r>
            <a:r>
              <a:rPr lang="hr-HR" altLang="sr-Latn-RS" sz="2600" dirty="0"/>
              <a:t>zbog dugotrajne bolesti, invalidnosti ili </a:t>
            </a:r>
            <a:r>
              <a:rPr lang="hr-HR" altLang="sr-Latn-RS" sz="2600" dirty="0" smtClean="0"/>
              <a:t>starosti</a:t>
            </a:r>
          </a:p>
          <a:p>
            <a:pPr marL="0" indent="0" algn="just">
              <a:buNone/>
            </a:pPr>
            <a:endParaRPr lang="hr-HR" altLang="sr-Latn-RS" sz="2600" dirty="0" smtClean="0"/>
          </a:p>
          <a:p>
            <a:pPr algn="just"/>
            <a:r>
              <a:rPr lang="hr-HR" sz="2600" dirty="0" smtClean="0"/>
              <a:t>Svake godine je broj intervencija  u PSP centrima u porastu</a:t>
            </a:r>
            <a:r>
              <a:rPr lang="hr-HR" sz="2600" dirty="0"/>
              <a:t> </a:t>
            </a:r>
            <a:r>
              <a:rPr lang="hr-HR" sz="2600" dirty="0" smtClean="0"/>
              <a:t>(uključujući i terenske intervencije), a obzirom na starenje populacije, za očekivati da će broj intervencija dodatno porasti.</a:t>
            </a:r>
            <a:endParaRPr lang="hr-HR" sz="2600" dirty="0"/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240326" y="6503372"/>
            <a:ext cx="774259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kumimoji="0" lang="hr-HR" sz="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469" y="5673213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41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PROCJENA KVALITETE - BODOVANJE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/>
            <a:endParaRPr lang="hr-H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2185661"/>
              </p:ext>
            </p:extLst>
          </p:nvPr>
        </p:nvGraphicFramePr>
        <p:xfrm>
          <a:off x="1105057" y="1391287"/>
          <a:ext cx="9675445" cy="4392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62560">
                  <a:extLst>
                    <a:ext uri="{9D8B030D-6E8A-4147-A177-3AD203B41FA5}">
                      <a16:colId xmlns:a16="http://schemas.microsoft.com/office/drawing/2014/main" val="3787197121"/>
                    </a:ext>
                  </a:extLst>
                </a:gridCol>
                <a:gridCol w="1612885">
                  <a:extLst>
                    <a:ext uri="{9D8B030D-6E8A-4147-A177-3AD203B41FA5}">
                      <a16:colId xmlns:a16="http://schemas.microsoft.com/office/drawing/2014/main" val="488436239"/>
                    </a:ext>
                  </a:extLst>
                </a:gridCol>
              </a:tblGrid>
              <a:tr h="604129">
                <a:tc>
                  <a:txBody>
                    <a:bodyPr/>
                    <a:lstStyle/>
                    <a:p>
                      <a:pPr algn="ctr"/>
                      <a:endParaRPr lang="hr-H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KRITERIJ</a:t>
                      </a:r>
                      <a:r>
                        <a:rPr lang="hr-HR" sz="1600" b="1" baseline="0" dirty="0" smtClean="0">
                          <a:solidFill>
                            <a:schemeClr val="bg1"/>
                          </a:solidFill>
                        </a:rPr>
                        <a:t> ODABIRA</a:t>
                      </a:r>
                    </a:p>
                    <a:p>
                      <a:pPr algn="ctr"/>
                      <a:endParaRPr lang="hr-HR" sz="16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MAKSIMALNI BROJ BODOVA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1192385"/>
                  </a:ext>
                </a:extLst>
              </a:tr>
              <a:tr h="392185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1. Relevantnost i važnost prijedloga projekta 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9995059"/>
                  </a:ext>
                </a:extLst>
              </a:tr>
              <a:tr h="850612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2.</a:t>
                      </a:r>
                      <a:r>
                        <a:rPr lang="hr-HR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Usklađenost prijedloga operacije/projekta s nacionalnim i EU propisima te doprinos projekta</a:t>
                      </a:r>
                      <a:r>
                        <a:rPr lang="hr-HR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ostvarivanju ciljeva utvrđenih u relevantnim EU, nacionalnim i regionalnim strateškim dokumentima iz područja borbe protiv siromaštva i socijalne isključenosti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600" b="1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650363"/>
                  </a:ext>
                </a:extLst>
              </a:tr>
              <a:tr h="392185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3. Relevantnost aktivnosti prijedloga projekta u odnosu na ciljne skupine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5627801"/>
                  </a:ext>
                </a:extLst>
              </a:tr>
              <a:tr h="392185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4. Kvaliteta projektne prijave po pitanju operativnih kapaciteta prijavitelja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0095554"/>
                  </a:ext>
                </a:extLst>
              </a:tr>
              <a:tr h="392185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5. Održivost projekta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20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940631"/>
                  </a:ext>
                </a:extLst>
              </a:tr>
              <a:tr h="392185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6.</a:t>
                      </a:r>
                      <a:r>
                        <a:rPr lang="hr-HR" sz="1600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Doprinos prijedloga projekta/operacije postizanju horizontalnih ciljeva OPULJP-a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995758"/>
                  </a:ext>
                </a:extLst>
              </a:tr>
              <a:tr h="392185">
                <a:tc>
                  <a:txBody>
                    <a:bodyPr/>
                    <a:lstStyle/>
                    <a:p>
                      <a:pPr algn="just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7. </a:t>
                      </a:r>
                      <a:r>
                        <a:rPr lang="pl-PL" sz="1600" b="1" dirty="0" smtClean="0">
                          <a:solidFill>
                            <a:schemeClr val="bg1"/>
                          </a:solidFill>
                        </a:rPr>
                        <a:t>Regionalna jednakost u pristupu socijalnim uslugama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352124"/>
                  </a:ext>
                </a:extLst>
              </a:tr>
              <a:tr h="365949">
                <a:tc>
                  <a:txBody>
                    <a:bodyPr/>
                    <a:lstStyle/>
                    <a:p>
                      <a:pPr algn="just"/>
                      <a:r>
                        <a:rPr lang="pl-PL" sz="1600" b="1" dirty="0" smtClean="0">
                          <a:solidFill>
                            <a:schemeClr val="bg1"/>
                          </a:solidFill>
                        </a:rPr>
                        <a:t>8. Partnerstvo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bg1"/>
                          </a:solidFill>
                        </a:rPr>
                        <a:t>10</a:t>
                      </a:r>
                      <a:endParaRPr lang="hr-HR" sz="16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2518043"/>
                  </a:ext>
                </a:extLst>
              </a:tr>
            </a:tbl>
          </a:graphicData>
        </a:graphic>
      </p:graphicFrame>
      <p:pic>
        <p:nvPicPr>
          <p:cNvPr id="6" name="Slika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851387"/>
            <a:ext cx="7267062" cy="651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13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ODLUKA O FINANCIRANJU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2200" dirty="0"/>
              <a:t>o</a:t>
            </a:r>
            <a:r>
              <a:rPr lang="hr-HR" sz="2200" dirty="0" smtClean="0"/>
              <a:t>dluka </a:t>
            </a:r>
            <a:r>
              <a:rPr lang="hr-HR" sz="2200" dirty="0"/>
              <a:t>o financiranju se donosi </a:t>
            </a:r>
            <a:r>
              <a:rPr lang="hr-HR" sz="2200" dirty="0" smtClean="0"/>
              <a:t>ili </a:t>
            </a:r>
            <a:r>
              <a:rPr lang="hr-HR" sz="2200" b="1" u="sng" dirty="0"/>
              <a:t>zasebno</a:t>
            </a:r>
            <a:r>
              <a:rPr lang="hr-HR" sz="2200" dirty="0"/>
              <a:t> za svaki projektni prijedlog i to po </a:t>
            </a:r>
            <a:r>
              <a:rPr lang="hr-HR" sz="2200" dirty="0" smtClean="0"/>
              <a:t>završetku postupka </a:t>
            </a:r>
            <a:r>
              <a:rPr lang="hr-HR" sz="2200" dirty="0"/>
              <a:t>dodjele za svaki pojedini projektni prijedlog koji je uspješno prošao sve prethodne </a:t>
            </a:r>
            <a:r>
              <a:rPr lang="hr-HR" sz="2200" dirty="0" smtClean="0"/>
              <a:t>dijelove postupka dodjele ili </a:t>
            </a:r>
            <a:r>
              <a:rPr lang="hr-HR" sz="2200" b="1" u="sng" dirty="0" smtClean="0"/>
              <a:t>skupno</a:t>
            </a:r>
            <a:r>
              <a:rPr lang="hr-HR" sz="2200" dirty="0" smtClean="0"/>
              <a:t> </a:t>
            </a:r>
            <a:r>
              <a:rPr lang="hr-HR" sz="2200" dirty="0"/>
              <a:t>za određeni broj projektnih prijedloga po završetku </a:t>
            </a:r>
            <a:r>
              <a:rPr lang="hr-HR" sz="2200" dirty="0" smtClean="0"/>
              <a:t>postupka dodjele </a:t>
            </a:r>
            <a:r>
              <a:rPr lang="hr-HR" sz="2200" dirty="0"/>
              <a:t>za svaki takav pojedini projektni prijedlog koji je uspješno prošao sve prethodne </a:t>
            </a:r>
            <a:r>
              <a:rPr lang="hr-HR" sz="2200" dirty="0" smtClean="0"/>
              <a:t>dijelove postupka dodjele</a:t>
            </a:r>
          </a:p>
          <a:p>
            <a:pPr algn="just"/>
            <a:r>
              <a:rPr lang="hr-HR" sz="2200" dirty="0" smtClean="0"/>
              <a:t>Ministarstvo </a:t>
            </a:r>
            <a:r>
              <a:rPr lang="hr-HR" sz="2200" dirty="0"/>
              <a:t>za demografiju, obitelj, mlade i socijalnu politiku odlučuje </a:t>
            </a:r>
            <a:r>
              <a:rPr lang="hr-HR" sz="2200" dirty="0" smtClean="0"/>
              <a:t>o financiranju </a:t>
            </a:r>
            <a:r>
              <a:rPr lang="hr-HR" sz="2200" dirty="0"/>
              <a:t>projektnih prijedloga uzimajući u obzir </a:t>
            </a:r>
            <a:r>
              <a:rPr lang="hr-HR" sz="2200" b="1" u="sng" dirty="0"/>
              <a:t>popis (rang-listu) OOP-a</a:t>
            </a:r>
            <a:r>
              <a:rPr lang="hr-HR" sz="2200" dirty="0"/>
              <a:t> iz postupka </a:t>
            </a:r>
            <a:r>
              <a:rPr lang="hr-HR" sz="2200" dirty="0" smtClean="0"/>
              <a:t>procjene kvalitete </a:t>
            </a:r>
            <a:r>
              <a:rPr lang="hr-HR" sz="2200" dirty="0"/>
              <a:t>uključujući Izvješća o ocjenjivanju </a:t>
            </a:r>
            <a:r>
              <a:rPr lang="hr-HR" sz="2200" dirty="0" smtClean="0"/>
              <a:t>kvalitete</a:t>
            </a:r>
            <a:endParaRPr lang="hr-HR" sz="2200" dirty="0"/>
          </a:p>
          <a:p>
            <a:pPr algn="just"/>
            <a:r>
              <a:rPr lang="hr-HR" sz="2200" dirty="0"/>
              <a:t>Ministarstvo za demografiju, obitelj, mlade i socijalnu politiku će </a:t>
            </a:r>
            <a:r>
              <a:rPr lang="hr-HR" sz="2200" b="1" u="sng" dirty="0"/>
              <a:t>pisanim </a:t>
            </a:r>
            <a:r>
              <a:rPr lang="hr-HR" sz="2200" b="1" u="sng" dirty="0" smtClean="0"/>
              <a:t>putem</a:t>
            </a:r>
            <a:r>
              <a:rPr lang="hr-HR" sz="2200" dirty="0" smtClean="0"/>
              <a:t> obavijestiti prijavitelje </a:t>
            </a:r>
            <a:r>
              <a:rPr lang="hr-HR" sz="2200" dirty="0"/>
              <a:t>čiji projektni prijedlozi su odabrani za financiranje, one čiji projektni prijedlozi </a:t>
            </a:r>
            <a:r>
              <a:rPr lang="hr-HR" sz="2200" dirty="0" smtClean="0"/>
              <a:t>nisu odabrani</a:t>
            </a:r>
            <a:r>
              <a:rPr lang="hr-HR" sz="2200" dirty="0"/>
              <a:t>,</a:t>
            </a:r>
            <a:r>
              <a:rPr lang="hr-HR" sz="2200" dirty="0" smtClean="0"/>
              <a:t> </a:t>
            </a:r>
            <a:r>
              <a:rPr lang="hr-HR" sz="2200" dirty="0"/>
              <a:t>kao i one čiji se projektni prijedlozi nalaze na rezervnoj </a:t>
            </a:r>
            <a:r>
              <a:rPr lang="hr-HR" sz="2200" dirty="0" smtClean="0"/>
              <a:t>listi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386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PRIGOVORI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13169"/>
            <a:ext cx="10515600" cy="4872766"/>
          </a:xfrm>
        </p:spPr>
        <p:txBody>
          <a:bodyPr>
            <a:normAutofit/>
          </a:bodyPr>
          <a:lstStyle/>
          <a:p>
            <a:pPr algn="just"/>
            <a:r>
              <a:rPr lang="hr-HR" sz="1800" dirty="0"/>
              <a:t>p</a:t>
            </a:r>
            <a:r>
              <a:rPr lang="hr-HR" sz="1800" dirty="0" smtClean="0"/>
              <a:t>rijavitelji </a:t>
            </a:r>
            <a:r>
              <a:rPr lang="hr-HR" sz="1800" dirty="0"/>
              <a:t>koji smatraju da su oštećeni zbog nepravilnog postupanja tijekom </a:t>
            </a:r>
            <a:r>
              <a:rPr lang="hr-HR" sz="1800" dirty="0" smtClean="0"/>
              <a:t>postupanja nadležnog </a:t>
            </a:r>
            <a:r>
              <a:rPr lang="hr-HR" sz="1800" dirty="0"/>
              <a:t>Posredničkog tijela, imaju pravo podnijeti </a:t>
            </a:r>
            <a:r>
              <a:rPr lang="hr-HR" sz="1800" b="1" u="sng" dirty="0"/>
              <a:t>prigovor Komisiji za odlučivanje o </a:t>
            </a:r>
            <a:r>
              <a:rPr lang="hr-HR" sz="1800" b="1" u="sng" dirty="0" smtClean="0"/>
              <a:t>prigovorima u </a:t>
            </a:r>
            <a:r>
              <a:rPr lang="hr-HR" sz="1800" b="1" u="sng" dirty="0"/>
              <a:t>roku od 7 radnih dana </a:t>
            </a:r>
            <a:r>
              <a:rPr lang="hr-HR" sz="1800" dirty="0"/>
              <a:t>od dana primitka obavijesti o statusu njihovog </a:t>
            </a:r>
            <a:r>
              <a:rPr lang="hr-HR" sz="1800" dirty="0" smtClean="0"/>
              <a:t>projektnog prijedloga </a:t>
            </a:r>
            <a:r>
              <a:rPr lang="hr-HR" sz="1800" dirty="0"/>
              <a:t>zbog sljedećih razloga: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800" dirty="0" smtClean="0"/>
              <a:t>povrede </a:t>
            </a:r>
            <a:r>
              <a:rPr lang="hr-HR" sz="1800" dirty="0"/>
              <a:t>postupka opisanog u dokumentaciji predmetnog postupka dodjele </a:t>
            </a:r>
            <a:r>
              <a:rPr lang="hr-HR" sz="1800" dirty="0" smtClean="0"/>
              <a:t>sredstava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800" dirty="0"/>
              <a:t>povrede sljedećih načela: jednakog </a:t>
            </a:r>
            <a:r>
              <a:rPr lang="hr-HR" sz="1800" dirty="0" smtClean="0"/>
              <a:t>postupanja, </a:t>
            </a:r>
            <a:r>
              <a:rPr lang="hr-HR" sz="1800" dirty="0"/>
              <a:t>zabrane diskriminacije po bilo kojoj </a:t>
            </a:r>
            <a:r>
              <a:rPr lang="hr-HR" sz="1800" dirty="0" smtClean="0"/>
              <a:t>osnovi, transparentnosti, </a:t>
            </a:r>
            <a:r>
              <a:rPr lang="hr-HR" sz="1800" dirty="0"/>
              <a:t>zaštite osobnih </a:t>
            </a:r>
            <a:r>
              <a:rPr lang="hr-HR" sz="1800" dirty="0" smtClean="0"/>
              <a:t>podataka, razmjernosti, sprječavanja </a:t>
            </a:r>
            <a:r>
              <a:rPr lang="hr-HR" sz="1800" dirty="0"/>
              <a:t>sukoba </a:t>
            </a:r>
            <a:r>
              <a:rPr lang="hr-HR" sz="1800" dirty="0" smtClean="0"/>
              <a:t>interesa, </a:t>
            </a:r>
            <a:r>
              <a:rPr lang="hr-HR" sz="1800" dirty="0"/>
              <a:t>tajnosti postupka dodjele bespovratnih </a:t>
            </a:r>
            <a:r>
              <a:rPr lang="hr-HR" sz="1800" dirty="0" smtClean="0"/>
              <a:t>sredstava</a:t>
            </a:r>
            <a:endParaRPr lang="hr-HR" sz="1800" dirty="0"/>
          </a:p>
          <a:p>
            <a:pPr algn="just">
              <a:buFont typeface="Wingdings" panose="05000000000000000000" pitchFamily="2" charset="2"/>
              <a:buChar char="ü"/>
            </a:pPr>
            <a:r>
              <a:rPr lang="hr-HR" sz="1800" dirty="0" smtClean="0"/>
              <a:t>prigovori </a:t>
            </a:r>
            <a:r>
              <a:rPr lang="hr-HR" sz="1800" dirty="0"/>
              <a:t>se podnose Komisiji preporučenom pošiljkom s povratnicom na </a:t>
            </a:r>
            <a:r>
              <a:rPr lang="hr-HR" sz="1800" dirty="0" smtClean="0"/>
              <a:t>adresu Upravljačkog </a:t>
            </a:r>
            <a:r>
              <a:rPr lang="hr-HR" sz="1800" dirty="0"/>
              <a:t>tijela za Operativni program „Učinkoviti ljudski potencijali</a:t>
            </a:r>
            <a:r>
              <a:rPr lang="hr-HR" sz="1800" dirty="0" smtClean="0"/>
              <a:t>“:</a:t>
            </a:r>
            <a:endParaRPr lang="hr-HR" sz="18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hr-HR" sz="1800" dirty="0" smtClean="0"/>
              <a:t>			</a:t>
            </a:r>
            <a:r>
              <a:rPr lang="hr-HR" sz="1800" b="1" dirty="0" smtClean="0"/>
              <a:t>Ministarstvo </a:t>
            </a:r>
            <a:r>
              <a:rPr lang="hr-HR" sz="1800" b="1" dirty="0"/>
              <a:t>rada i mirovinskoga sustava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r-HR" sz="1800" b="1" dirty="0" smtClean="0"/>
              <a:t>			</a:t>
            </a:r>
            <a:r>
              <a:rPr lang="hr-HR" sz="1800" b="1" dirty="0"/>
              <a:t>Uprava za upravljanje operativnim programima Europske unije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r-HR" sz="1800" b="1" dirty="0" smtClean="0"/>
              <a:t>			Komisija </a:t>
            </a:r>
            <a:r>
              <a:rPr lang="hr-HR" sz="1800" b="1" dirty="0"/>
              <a:t>za odlučivanje o prigovorima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hr-HR" sz="1800" b="1" dirty="0" smtClean="0"/>
              <a:t>			Vukovarska </a:t>
            </a:r>
            <a:r>
              <a:rPr lang="hr-HR" sz="1800" b="1" dirty="0"/>
              <a:t>78 , 10 000 Zagreb</a:t>
            </a:r>
          </a:p>
          <a:p>
            <a:pPr algn="just">
              <a:buFont typeface="Wingdings" panose="05000000000000000000" pitchFamily="2" charset="2"/>
              <a:buChar char="ü"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94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51657"/>
            <a:ext cx="10515600" cy="1325563"/>
          </a:xfrm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ZAHTJEVI ZA POJAŠNJENJEM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775677" y="1377220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1400" dirty="0"/>
              <a:t>p</a:t>
            </a:r>
            <a:r>
              <a:rPr lang="hr-HR" sz="1400" dirty="0" smtClean="0"/>
              <a:t>rijavitelj </a:t>
            </a:r>
            <a:r>
              <a:rPr lang="hr-HR" sz="1400" dirty="0"/>
              <a:t>koji ne podnosi prigovor već traži određena pojašnjenja povezana s postupkom dodjele, zahtjev za pojašnjenjem podnosi tijelu nadležnom za pojedini postupak </a:t>
            </a:r>
            <a:r>
              <a:rPr lang="hr-HR" sz="1400" dirty="0" smtClean="0"/>
              <a:t>dodjele</a:t>
            </a:r>
            <a:endParaRPr lang="hr-HR" sz="1400" dirty="0"/>
          </a:p>
          <a:p>
            <a:pPr algn="just"/>
            <a:r>
              <a:rPr lang="hr-HR" sz="1400" b="1" u="sng" dirty="0" smtClean="0"/>
              <a:t>za postupak administrativne </a:t>
            </a:r>
            <a:r>
              <a:rPr lang="hr-HR" sz="1400" b="1" u="sng" dirty="0"/>
              <a:t>provjere i procjene kvalitete</a:t>
            </a:r>
            <a:r>
              <a:rPr lang="hr-HR" sz="1400" dirty="0"/>
              <a:t>: </a:t>
            </a:r>
            <a:r>
              <a:rPr lang="hr-HR" sz="1400" dirty="0" smtClean="0"/>
              <a:t>zahtjev </a:t>
            </a:r>
            <a:r>
              <a:rPr lang="hr-HR" sz="1400" dirty="0"/>
              <a:t>za pojašnjenjem se dostavlja u pisanom obliku, poštom ili elektroničkim putem </a:t>
            </a:r>
            <a:r>
              <a:rPr lang="hr-HR" sz="1400" dirty="0" smtClean="0"/>
              <a:t>na adresu </a:t>
            </a:r>
            <a:r>
              <a:rPr lang="hr-HR" sz="1400" u="sng" dirty="0" smtClean="0">
                <a:solidFill>
                  <a:srgbClr val="0033CC"/>
                </a:solidFill>
              </a:rPr>
              <a:t>euprogrami@zaklada.civilnodrustvo.hr</a:t>
            </a:r>
            <a:r>
              <a:rPr lang="hr-HR" sz="1400" dirty="0" smtClean="0"/>
              <a:t> </a:t>
            </a:r>
            <a:r>
              <a:rPr lang="hr-HR" sz="1400" dirty="0"/>
              <a:t>u roku od 5 radnih dana od dana </a:t>
            </a:r>
            <a:r>
              <a:rPr lang="hr-HR" sz="1400" dirty="0" smtClean="0"/>
              <a:t>zaprimanja obavijesti </a:t>
            </a:r>
            <a:r>
              <a:rPr lang="hr-HR" sz="1400" dirty="0"/>
              <a:t>o statusu projektnog prijedloga nakon završetka pojedinog </a:t>
            </a:r>
            <a:r>
              <a:rPr lang="hr-HR" sz="1400" dirty="0" smtClean="0"/>
              <a:t>dijela postupka dodjele</a:t>
            </a:r>
          </a:p>
          <a:p>
            <a:pPr algn="just"/>
            <a:r>
              <a:rPr lang="hr-HR" sz="1400" dirty="0" smtClean="0"/>
              <a:t>zahtjev </a:t>
            </a:r>
            <a:r>
              <a:rPr lang="hr-HR" sz="1400" dirty="0"/>
              <a:t>je potrebno dostaviti </a:t>
            </a:r>
            <a:r>
              <a:rPr lang="hr-HR" sz="1400" b="1" u="sng" dirty="0"/>
              <a:t>poštom</a:t>
            </a:r>
            <a:r>
              <a:rPr lang="hr-HR" sz="1400" dirty="0"/>
              <a:t> na adresu:</a:t>
            </a:r>
          </a:p>
          <a:p>
            <a:pPr marL="0" indent="0" algn="just">
              <a:buNone/>
            </a:pPr>
            <a:r>
              <a:rPr lang="hr-HR" sz="1400" dirty="0" smtClean="0"/>
              <a:t>		</a:t>
            </a:r>
            <a:r>
              <a:rPr lang="hr-HR" sz="1400" b="1" dirty="0" smtClean="0"/>
              <a:t>Nacionalna </a:t>
            </a:r>
            <a:r>
              <a:rPr lang="hr-HR" sz="1400" b="1" dirty="0"/>
              <a:t>zaklada za razvoj civilnoga društva</a:t>
            </a:r>
          </a:p>
          <a:p>
            <a:pPr marL="0" indent="0" algn="just">
              <a:buNone/>
            </a:pPr>
            <a:r>
              <a:rPr lang="hr-HR" sz="1400" b="1" dirty="0" smtClean="0"/>
              <a:t>		Trg </a:t>
            </a:r>
            <a:r>
              <a:rPr lang="hr-HR" sz="1400" b="1" dirty="0"/>
              <a:t>Petra Svačića 3</a:t>
            </a:r>
          </a:p>
          <a:p>
            <a:pPr marL="0" indent="0" algn="just">
              <a:buNone/>
            </a:pPr>
            <a:r>
              <a:rPr lang="hr-HR" sz="1400" b="1" dirty="0" smtClean="0"/>
              <a:t>		10 </a:t>
            </a:r>
            <a:r>
              <a:rPr lang="hr-HR" sz="1400" b="1" dirty="0"/>
              <a:t>000 </a:t>
            </a:r>
            <a:r>
              <a:rPr lang="hr-HR" sz="1400" b="1" dirty="0" smtClean="0"/>
              <a:t>Zagreb</a:t>
            </a:r>
            <a:endParaRPr lang="hr-HR" sz="1400" dirty="0"/>
          </a:p>
          <a:p>
            <a:pPr algn="just"/>
            <a:r>
              <a:rPr lang="hr-HR" sz="1400" b="1" u="sng" dirty="0"/>
              <a:t>z</a:t>
            </a:r>
            <a:r>
              <a:rPr lang="hr-HR" sz="1400" b="1" u="sng" dirty="0" smtClean="0"/>
              <a:t>a postupak </a:t>
            </a:r>
            <a:r>
              <a:rPr lang="hr-HR" sz="1400" b="1" u="sng" dirty="0"/>
              <a:t>donošenja Odluke o financiranju</a:t>
            </a:r>
            <a:r>
              <a:rPr lang="hr-HR" sz="1400" dirty="0"/>
              <a:t>: </a:t>
            </a:r>
            <a:r>
              <a:rPr lang="hr-HR" sz="1400" dirty="0" smtClean="0"/>
              <a:t>zahtjev </a:t>
            </a:r>
            <a:r>
              <a:rPr lang="hr-HR" sz="1400" dirty="0"/>
              <a:t>za pojašnjenjem se dostavlja u pisanom obliku, poštom, osobnom dostavom </a:t>
            </a:r>
            <a:r>
              <a:rPr lang="hr-HR" sz="1400" dirty="0" smtClean="0"/>
              <a:t>ili elektroničkim </a:t>
            </a:r>
            <a:r>
              <a:rPr lang="hr-HR" sz="1400" dirty="0"/>
              <a:t>putem na adresu </a:t>
            </a:r>
            <a:r>
              <a:rPr lang="hr-HR" sz="1400" u="sng" dirty="0" smtClean="0">
                <a:solidFill>
                  <a:srgbClr val="0033CC"/>
                </a:solidFill>
              </a:rPr>
              <a:t>esf@mdomsp.hr</a:t>
            </a:r>
            <a:r>
              <a:rPr lang="hr-HR" sz="1400" dirty="0" smtClean="0"/>
              <a:t> </a:t>
            </a:r>
            <a:r>
              <a:rPr lang="hr-HR" sz="1400" dirty="0"/>
              <a:t>u roku od 5 radnih dana od dana </a:t>
            </a:r>
            <a:r>
              <a:rPr lang="hr-HR" sz="1400" dirty="0" smtClean="0"/>
              <a:t>zaprimanja obavijesti </a:t>
            </a:r>
            <a:r>
              <a:rPr lang="hr-HR" sz="1400" dirty="0"/>
              <a:t>o statusu projektnog prijedloga nakon završetka pojedinog </a:t>
            </a:r>
            <a:r>
              <a:rPr lang="hr-HR" sz="1400" dirty="0" smtClean="0"/>
              <a:t>dijela postupka dodjele</a:t>
            </a:r>
          </a:p>
          <a:p>
            <a:pPr algn="just"/>
            <a:r>
              <a:rPr lang="hr-HR" sz="1400" dirty="0" smtClean="0"/>
              <a:t>zahtjev </a:t>
            </a:r>
            <a:r>
              <a:rPr lang="hr-HR" sz="1400" dirty="0"/>
              <a:t>koji se dostavlja </a:t>
            </a:r>
            <a:r>
              <a:rPr lang="hr-HR" sz="1400" b="1" u="sng" dirty="0"/>
              <a:t>poštom ili osobnom dostavom</a:t>
            </a:r>
            <a:r>
              <a:rPr lang="hr-HR" sz="1400" dirty="0"/>
              <a:t> potrebno je dostaviti na adresu:</a:t>
            </a:r>
          </a:p>
          <a:p>
            <a:pPr marL="0" indent="0" algn="just">
              <a:buNone/>
            </a:pPr>
            <a:r>
              <a:rPr lang="hr-HR" sz="1400" dirty="0" smtClean="0"/>
              <a:t>		</a:t>
            </a:r>
            <a:r>
              <a:rPr lang="hr-HR" sz="1400" b="1" dirty="0" smtClean="0"/>
              <a:t>Ministarstvo </a:t>
            </a:r>
            <a:r>
              <a:rPr lang="hr-HR" sz="1400" b="1" dirty="0"/>
              <a:t>za demografiju, obitelj, mlade i socijalnu </a:t>
            </a:r>
            <a:r>
              <a:rPr lang="hr-HR" sz="1400" b="1" dirty="0" smtClean="0"/>
              <a:t>politiku</a:t>
            </a:r>
            <a:endParaRPr lang="hr-HR" sz="1400" b="1" dirty="0"/>
          </a:p>
          <a:p>
            <a:pPr marL="0" indent="0" algn="just">
              <a:buNone/>
            </a:pPr>
            <a:r>
              <a:rPr lang="hr-HR" sz="1400" b="1" dirty="0" smtClean="0"/>
              <a:t>		Trg </a:t>
            </a:r>
            <a:r>
              <a:rPr lang="hr-HR" sz="1400" b="1" dirty="0"/>
              <a:t>Nevenke </a:t>
            </a:r>
            <a:r>
              <a:rPr lang="hr-HR" sz="1400" b="1" dirty="0" err="1"/>
              <a:t>Topalušić</a:t>
            </a:r>
            <a:r>
              <a:rPr lang="hr-HR" sz="1400" b="1" dirty="0"/>
              <a:t> 1</a:t>
            </a:r>
          </a:p>
          <a:p>
            <a:pPr marL="0" indent="0" algn="just">
              <a:buNone/>
            </a:pPr>
            <a:r>
              <a:rPr lang="hr-HR" sz="1400" b="1" dirty="0" smtClean="0"/>
              <a:t>		10 </a:t>
            </a:r>
            <a:r>
              <a:rPr lang="hr-HR" sz="1400" b="1" dirty="0"/>
              <a:t>000 Zagreb</a:t>
            </a:r>
            <a:endParaRPr lang="hr-HR" sz="1400" b="1" dirty="0" smtClean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853723"/>
            <a:ext cx="7267062" cy="649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244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UGOVOR O DODJELI BESPOVRATNIH </a:t>
            </a:r>
            <a:br>
              <a:rPr lang="hr-HR" sz="3600" b="1" u="sng" dirty="0" smtClean="0"/>
            </a:br>
            <a:r>
              <a:rPr lang="hr-HR" sz="3600" b="1" u="sng" dirty="0" smtClean="0"/>
              <a:t>SREDSTAVA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pPr algn="just"/>
            <a:r>
              <a:rPr lang="hr-HR" sz="2200" dirty="0" smtClean="0"/>
              <a:t>nakon </a:t>
            </a:r>
            <a:r>
              <a:rPr lang="hr-HR" sz="2200" dirty="0"/>
              <a:t>završetka postupka </a:t>
            </a:r>
            <a:r>
              <a:rPr lang="hr-HR" sz="2200" dirty="0" smtClean="0"/>
              <a:t>vrednovanja </a:t>
            </a:r>
            <a:r>
              <a:rPr lang="hr-HR" sz="2200" dirty="0"/>
              <a:t>projekata i donošenja Odluke o financiranju s uspješnim prijaviteljima se sklapa </a:t>
            </a:r>
            <a:r>
              <a:rPr lang="hr-HR" sz="2200" b="1" u="sng" dirty="0"/>
              <a:t>ugovor o dodjeli bespovratnih </a:t>
            </a:r>
            <a:r>
              <a:rPr lang="hr-HR" sz="2200" b="1" u="sng" dirty="0" smtClean="0"/>
              <a:t>sredstava</a:t>
            </a:r>
            <a:endParaRPr lang="hr-HR" sz="2200" b="1" u="sng" dirty="0"/>
          </a:p>
          <a:p>
            <a:pPr marL="0" indent="0" algn="just">
              <a:buNone/>
            </a:pPr>
            <a:r>
              <a:rPr lang="hr-HR" sz="2200" dirty="0"/>
              <a:t> </a:t>
            </a:r>
          </a:p>
          <a:p>
            <a:pPr algn="just"/>
            <a:r>
              <a:rPr lang="hr-HR" sz="2200" dirty="0" smtClean="0"/>
              <a:t>ugovor </a:t>
            </a:r>
            <a:r>
              <a:rPr lang="hr-HR" sz="2200" dirty="0"/>
              <a:t>o dodjeli bespovratnih sredstava je ugovor između </a:t>
            </a:r>
            <a:r>
              <a:rPr lang="hr-HR" sz="2200" b="1" u="sng" dirty="0"/>
              <a:t>Korisnika</a:t>
            </a:r>
            <a:r>
              <a:rPr lang="hr-HR" sz="2200" dirty="0"/>
              <a:t> i </a:t>
            </a:r>
            <a:r>
              <a:rPr lang="hr-HR" sz="2200" b="1" u="sng" dirty="0"/>
              <a:t>Ministarstva za demografiju, obitelj, mlade i socijalnu politiku</a:t>
            </a:r>
            <a:r>
              <a:rPr lang="hr-HR" sz="2200" dirty="0"/>
              <a:t> kao Posredničkog tijela razine 1 i </a:t>
            </a:r>
            <a:r>
              <a:rPr lang="hr-HR" sz="2200" b="1" u="sng" dirty="0" smtClean="0"/>
              <a:t>Nacionalne </a:t>
            </a:r>
            <a:r>
              <a:rPr lang="hr-HR" sz="2200" b="1" u="sng" dirty="0"/>
              <a:t>zaklade za razvoj </a:t>
            </a:r>
            <a:r>
              <a:rPr lang="hr-HR" sz="2200" b="1" u="sng" dirty="0" smtClean="0"/>
              <a:t>civilnoga </a:t>
            </a:r>
            <a:r>
              <a:rPr lang="hr-HR" sz="2200" b="1" u="sng" dirty="0"/>
              <a:t>društva</a:t>
            </a:r>
            <a:r>
              <a:rPr lang="hr-HR" sz="2200" dirty="0"/>
              <a:t> </a:t>
            </a:r>
            <a:r>
              <a:rPr lang="hr-HR" sz="2200" dirty="0" smtClean="0"/>
              <a:t>kao Posredničkog </a:t>
            </a:r>
            <a:r>
              <a:rPr lang="hr-HR" sz="2200" dirty="0"/>
              <a:t>tijela razine 2 kojim se utvrđuje najviši iznos bespovratnih sredstava </a:t>
            </a:r>
            <a:r>
              <a:rPr lang="hr-HR" sz="2200" dirty="0" smtClean="0"/>
              <a:t>dodijeljen projektu </a:t>
            </a:r>
            <a:r>
              <a:rPr lang="hr-HR" sz="2200" dirty="0"/>
              <a:t>(iz izvora Državnog proračuna RH i izvora EU) te drugi financijski i provedbeni uvjeti </a:t>
            </a:r>
            <a:r>
              <a:rPr lang="hr-HR" sz="2200" dirty="0" smtClean="0"/>
              <a:t>Projekta i </a:t>
            </a:r>
            <a:r>
              <a:rPr lang="hr-HR" sz="2200" dirty="0"/>
              <a:t>potpisuje se u roku od najviše </a:t>
            </a:r>
            <a:r>
              <a:rPr lang="hr-HR" sz="2200" b="1" u="sng" dirty="0"/>
              <a:t>30 kalendarskih dana </a:t>
            </a:r>
            <a:r>
              <a:rPr lang="hr-HR" sz="2200" dirty="0"/>
              <a:t>od objave Odluke o </a:t>
            </a:r>
            <a:r>
              <a:rPr lang="hr-HR" sz="2200" dirty="0" smtClean="0"/>
              <a:t>financiranju 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0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838200" y="687754"/>
            <a:ext cx="10515600" cy="59981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sz="4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ctr">
              <a:buNone/>
            </a:pPr>
            <a:r>
              <a:rPr lang="pl-PL" sz="4800" dirty="0" smtClean="0"/>
              <a:t>HVALA </a:t>
            </a:r>
            <a:r>
              <a:rPr lang="pl-PL" sz="4800" dirty="0"/>
              <a:t>NA </a:t>
            </a:r>
            <a:r>
              <a:rPr lang="pl-PL" sz="4800" dirty="0" smtClean="0"/>
              <a:t>PAŽNJI</a:t>
            </a:r>
          </a:p>
          <a:p>
            <a:pPr marL="0" indent="0" algn="ctr">
              <a:buNone/>
            </a:pPr>
            <a:endParaRPr lang="pl-PL" sz="2400" dirty="0"/>
          </a:p>
          <a:p>
            <a:pPr marL="0" indent="0" algn="ctr">
              <a:buNone/>
            </a:pPr>
            <a:r>
              <a:rPr lang="pl-PL" sz="4400" dirty="0">
                <a:solidFill>
                  <a:srgbClr val="0033CC"/>
                </a:solidFill>
              </a:rPr>
              <a:t>esf@mdomsp.hr </a:t>
            </a:r>
          </a:p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113242" y="6437733"/>
            <a:ext cx="7659076" cy="351692"/>
          </a:xfrm>
        </p:spPr>
        <p:txBody>
          <a:bodyPr/>
          <a:lstStyle/>
          <a:p>
            <a:endParaRPr lang="hr-HR" sz="800" dirty="0" smtClean="0"/>
          </a:p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9249" y="5716451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69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3575"/>
          </a:xfrm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INTERVENCIJE U PSP CENTRIMA</a:t>
            </a:r>
            <a:endParaRPr lang="hr-HR" sz="36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224704" y="6424246"/>
            <a:ext cx="7742591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kumimoji="0" lang="hr-HR" sz="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468" y="5637794"/>
            <a:ext cx="7267062" cy="786452"/>
          </a:xfrm>
          <a:prstGeom prst="rect">
            <a:avLst/>
          </a:prstGeom>
        </p:spPr>
      </p:pic>
      <p:graphicFrame>
        <p:nvGraphicFramePr>
          <p:cNvPr id="6" name="Rezervirano mjesto sadržaja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1406296"/>
              </p:ext>
            </p:extLst>
          </p:nvPr>
        </p:nvGraphicFramePr>
        <p:xfrm>
          <a:off x="1611923" y="1189511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928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99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ANALIZA POTREBA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598854" y="1389174"/>
            <a:ext cx="10994292" cy="525425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2600" dirty="0" smtClean="0"/>
              <a:t>Potreba za širenjem mreže </a:t>
            </a:r>
            <a:r>
              <a:rPr lang="hr-HR" sz="2600" dirty="0"/>
              <a:t>izvaninstitucionalnih usluga za hrvatske branitelje i stradalnike Domovinskog rata koja će se temeljiti na </a:t>
            </a:r>
            <a:r>
              <a:rPr lang="hr-HR" sz="2600" b="1" dirty="0"/>
              <a:t>suradnji s udrugama iz Domovinskog </a:t>
            </a:r>
            <a:r>
              <a:rPr lang="hr-HR" sz="2600" b="1" dirty="0" smtClean="0"/>
              <a:t>rata</a:t>
            </a:r>
            <a:r>
              <a:rPr lang="hr-HR" sz="2600" dirty="0" smtClean="0"/>
              <a:t> </a:t>
            </a:r>
          </a:p>
          <a:p>
            <a:r>
              <a:rPr lang="hr-HR" sz="2600" dirty="0" smtClean="0"/>
              <a:t>psihosocijalna pomoć</a:t>
            </a:r>
          </a:p>
          <a:p>
            <a:r>
              <a:rPr lang="vi-VN" altLang="sr-Latn-RS" sz="2600" dirty="0">
                <a:latin typeface="Calibri" panose="020F0502020204030204" pitchFamily="34" charset="0"/>
              </a:rPr>
              <a:t>pomoći u prevladavanju poteškoća izazvanih zdravstvenim problemima, ali i </a:t>
            </a:r>
            <a:r>
              <a:rPr lang="hr-HR" altLang="sr-Latn-RS" sz="2600" dirty="0" smtClean="0">
                <a:latin typeface="Calibri" panose="020F0502020204030204" pitchFamily="34" charset="0"/>
              </a:rPr>
              <a:t>doprinos </a:t>
            </a:r>
            <a:r>
              <a:rPr lang="vi-VN" altLang="sr-Latn-RS" sz="2600" dirty="0" smtClean="0">
                <a:latin typeface="Calibri" panose="020F0502020204030204" pitchFamily="34" charset="0"/>
              </a:rPr>
              <a:t>socijalno</a:t>
            </a:r>
            <a:r>
              <a:rPr lang="hr-HR" altLang="sr-Latn-RS" sz="2600" dirty="0" smtClean="0">
                <a:latin typeface="Calibri" panose="020F0502020204030204" pitchFamily="34" charset="0"/>
              </a:rPr>
              <a:t>m</a:t>
            </a:r>
            <a:r>
              <a:rPr lang="vi-VN" altLang="sr-Latn-RS" sz="2600" dirty="0" smtClean="0">
                <a:latin typeface="Calibri" panose="020F0502020204030204" pitchFamily="34" charset="0"/>
              </a:rPr>
              <a:t> uključivanj</a:t>
            </a:r>
            <a:r>
              <a:rPr lang="hr-HR" altLang="sr-Latn-RS" sz="2600" dirty="0" smtClean="0">
                <a:latin typeface="Calibri" panose="020F0502020204030204" pitchFamily="34" charset="0"/>
              </a:rPr>
              <a:t>u</a:t>
            </a:r>
            <a:r>
              <a:rPr lang="vi-VN" altLang="sr-Latn-RS" sz="2600" dirty="0" smtClean="0">
                <a:latin typeface="Calibri" panose="020F0502020204030204" pitchFamily="34" charset="0"/>
              </a:rPr>
              <a:t> </a:t>
            </a:r>
            <a:r>
              <a:rPr lang="vi-VN" altLang="sr-Latn-RS" sz="2600" dirty="0">
                <a:latin typeface="Calibri" panose="020F0502020204030204" pitchFamily="34" charset="0"/>
              </a:rPr>
              <a:t>u </a:t>
            </a:r>
            <a:r>
              <a:rPr lang="vi-VN" altLang="sr-Latn-RS" sz="2600" dirty="0" smtClean="0">
                <a:latin typeface="Calibri" panose="020F0502020204030204" pitchFamily="34" charset="0"/>
              </a:rPr>
              <a:t>zajednicu</a:t>
            </a:r>
            <a:endParaRPr lang="hr-HR" altLang="sr-Latn-RS" sz="2600" dirty="0" smtClean="0">
              <a:latin typeface="Calibri" panose="020F0502020204030204" pitchFamily="34" charset="0"/>
            </a:endParaRPr>
          </a:p>
          <a:p>
            <a:r>
              <a:rPr lang="hr-HR" sz="2600" dirty="0" smtClean="0"/>
              <a:t>doprinijeti </a:t>
            </a:r>
            <a:r>
              <a:rPr lang="hr-HR" sz="2600" dirty="0" smtClean="0"/>
              <a:t>deinstitucionalizaciji </a:t>
            </a:r>
            <a:r>
              <a:rPr lang="hr-HR" sz="2600" dirty="0"/>
              <a:t>osoba </a:t>
            </a:r>
            <a:endParaRPr lang="hr-HR" sz="2600" dirty="0" smtClean="0"/>
          </a:p>
          <a:p>
            <a:r>
              <a:rPr lang="hr-HR" sz="2600" dirty="0" smtClean="0"/>
              <a:t>omogućiti razvoj </a:t>
            </a:r>
            <a:r>
              <a:rPr lang="hr-HR" sz="2600" dirty="0"/>
              <a:t>postojećih znanja, stjecanja novih znanja i vještina te zapošljavanja novih stručnjaka, što će ojačati njihove kapacitete za pružanje usluga ciljnoj populaciji 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240326" y="6503372"/>
            <a:ext cx="7742590" cy="3651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r-HR" sz="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kumimoji="0" lang="hr-HR" sz="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469" y="5673213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57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scene3d>
            <a:camera prst="orthographicFront"/>
            <a:lightRig rig="threePt" dir="t"/>
          </a:scene3d>
          <a:sp3d>
            <a:bevelB/>
          </a:sp3d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SVRHA POZIVA                          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549031" y="1690688"/>
            <a:ext cx="10515600" cy="4860310"/>
          </a:xfrm>
        </p:spPr>
        <p:txBody>
          <a:bodyPr/>
          <a:lstStyle/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>
              <a:lnSpc>
                <a:spcPct val="100000"/>
              </a:lnSpc>
            </a:pPr>
            <a:r>
              <a:rPr lang="hr-HR" sz="3200" dirty="0"/>
              <a:t>r</a:t>
            </a:r>
            <a:r>
              <a:rPr lang="hr-HR" sz="3200" dirty="0" smtClean="0"/>
              <a:t>azvoj i širenje mreže izvaninstitucionalnih usluga kao nadopuna postojećeg </a:t>
            </a:r>
            <a:r>
              <a:rPr lang="hr-HR" sz="3200" dirty="0"/>
              <a:t>sustava </a:t>
            </a:r>
            <a:r>
              <a:rPr lang="hr-HR" sz="3200" dirty="0" smtClean="0"/>
              <a:t>skrbi za </a:t>
            </a:r>
            <a:r>
              <a:rPr lang="hr-HR" sz="3200" dirty="0"/>
              <a:t>hrvatske branitelje i stradalnike Domovinskog </a:t>
            </a:r>
            <a:r>
              <a:rPr lang="hr-HR" sz="3200" dirty="0" smtClean="0"/>
              <a:t>rata</a:t>
            </a:r>
          </a:p>
          <a:p>
            <a:pPr marL="0" indent="0" algn="just">
              <a:buNone/>
            </a:pPr>
            <a:endParaRPr lang="hr-H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just"/>
            <a:endParaRPr lang="hr-HR" sz="3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hr-HR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224705" y="6492875"/>
            <a:ext cx="7742590" cy="365125"/>
          </a:xfrm>
        </p:spPr>
        <p:txBody>
          <a:bodyPr/>
          <a:lstStyle/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10" name="Picture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2212" y="5702300"/>
            <a:ext cx="7267575" cy="790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6508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3600" b="1" u="sng" dirty="0" smtClean="0"/>
              <a:t>CILJEVI POZIVA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hr-HR" sz="2400" b="1" u="sng" dirty="0" smtClean="0"/>
              <a:t>OPĆI CILJ: </a:t>
            </a:r>
          </a:p>
          <a:p>
            <a:pPr algn="just"/>
            <a:r>
              <a:rPr lang="hr-HR" sz="2400" dirty="0" smtClean="0"/>
              <a:t>povećati </a:t>
            </a:r>
            <a:r>
              <a:rPr lang="hr-HR" sz="2400" dirty="0"/>
              <a:t>socijalnu uključenost i unaprijediti kvalitetu življenja hrvatskih branitelja i </a:t>
            </a:r>
            <a:r>
              <a:rPr lang="hr-HR" sz="2400" dirty="0" smtClean="0"/>
              <a:t>stradalnika Domovinskog rata</a:t>
            </a:r>
            <a:endParaRPr lang="hr-HR" sz="2400" dirty="0"/>
          </a:p>
          <a:p>
            <a:pPr marL="0" indent="0" algn="just">
              <a:buNone/>
            </a:pPr>
            <a:r>
              <a:rPr lang="hr-HR" sz="2400" b="1" u="sng" dirty="0" smtClean="0"/>
              <a:t>SPECIFIČNI CILJ: </a:t>
            </a:r>
          </a:p>
          <a:p>
            <a:pPr algn="just"/>
            <a:r>
              <a:rPr lang="hr-HR" sz="2400" dirty="0"/>
              <a:t>p</a:t>
            </a:r>
            <a:r>
              <a:rPr lang="hr-HR" sz="2400" dirty="0" smtClean="0"/>
              <a:t>ridonijeti </a:t>
            </a:r>
            <a:r>
              <a:rPr lang="hr-HR" sz="2400" dirty="0"/>
              <a:t>povećanju socijalne uključenosti i unaprjeđenju kvalitete življenja hrvatskih branitelja i stradalnika Domovinskog rata kroz unaprjeđenje i pružanje izvaninstitucionalnih usluga za hrvatske branitelje i stradalnike Domovinskog </a:t>
            </a:r>
            <a:r>
              <a:rPr lang="hr-HR" sz="2400" dirty="0" smtClean="0"/>
              <a:t>rata</a:t>
            </a:r>
            <a:endParaRPr lang="hr-HR" sz="2400" dirty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224704" y="6424246"/>
            <a:ext cx="7742591" cy="365125"/>
          </a:xfrm>
        </p:spPr>
        <p:txBody>
          <a:bodyPr/>
          <a:lstStyle/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468" y="5637794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607403"/>
            <a:ext cx="10515600" cy="635244"/>
          </a:xfrm>
        </p:spPr>
        <p:txBody>
          <a:bodyPr>
            <a:normAutofit/>
          </a:bodyPr>
          <a:lstStyle/>
          <a:p>
            <a:pPr algn="ctr"/>
            <a:r>
              <a:rPr lang="hr-HR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r-HR" sz="3600" b="1" u="sng" dirty="0" smtClean="0"/>
              <a:t>CILJNE SKUPINE I VRSTE USLUGA </a:t>
            </a:r>
            <a:endParaRPr lang="hr-HR" sz="3600" b="1" u="sng" dirty="0"/>
          </a:p>
        </p:txBody>
      </p:sp>
      <p:sp>
        <p:nvSpPr>
          <p:cNvPr id="5" name="Rezervirano mjesto sadržaja 4"/>
          <p:cNvSpPr>
            <a:spLocks noGrp="1"/>
          </p:cNvSpPr>
          <p:nvPr>
            <p:ph sz="half" idx="1"/>
          </p:nvPr>
        </p:nvSpPr>
        <p:spPr>
          <a:xfrm>
            <a:off x="382954" y="791714"/>
            <a:ext cx="11426092" cy="4544463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sz="2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hr-HR" sz="2900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hr-HR" sz="2400" b="1" u="sng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sz="2400" b="1" u="sng" dirty="0" smtClean="0"/>
              <a:t>ELEMENT </a:t>
            </a:r>
            <a:r>
              <a:rPr lang="hr-HR" sz="2400" b="1" u="sng" dirty="0"/>
              <a:t>1: PRUŽANJE USLUGA PSIHOSOCIJALNE POMOĆI</a:t>
            </a:r>
          </a:p>
          <a:p>
            <a:pPr lvl="1">
              <a:lnSpc>
                <a:spcPct val="100000"/>
              </a:lnSpc>
            </a:pPr>
            <a:r>
              <a:rPr lang="hr-HR" sz="2000" dirty="0"/>
              <a:t>hrvatski branitelji i članovi njihovih obitelji i stradalnici Domovinskog rata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hr-HR" sz="2400" b="1" u="sng" dirty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sz="2400" b="1" u="sng" dirty="0"/>
              <a:t>ELEMENT 2: PRUŽANJE USLUGA U KUĆI U OBAVLJANJU SVAKODNEVNIH </a:t>
            </a:r>
            <a:r>
              <a:rPr lang="hr-HR" sz="2400" b="1" u="sng" dirty="0" smtClean="0"/>
              <a:t>ŽIVOTNIH AKTIVNOSTI   </a:t>
            </a:r>
            <a:endParaRPr lang="hr-HR" sz="2400" b="1" u="sng" dirty="0"/>
          </a:p>
          <a:p>
            <a:pPr lvl="1">
              <a:lnSpc>
                <a:spcPct val="100000"/>
              </a:lnSpc>
            </a:pPr>
            <a:r>
              <a:rPr lang="hr-HR" sz="2000" dirty="0" smtClean="0"/>
              <a:t>hrvatski branitelji</a:t>
            </a: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hr-HR" sz="2400" b="1" u="sng" dirty="0" smtClean="0"/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hr-HR" sz="2400" b="1" u="sng" dirty="0" smtClean="0"/>
              <a:t>ELEMENT </a:t>
            </a:r>
            <a:r>
              <a:rPr lang="hr-HR" sz="2400" b="1" u="sng" dirty="0"/>
              <a:t>3: PRUŽANJE USLUGA ZDRAVSTVENE SKRBI</a:t>
            </a:r>
          </a:p>
          <a:p>
            <a:pPr lvl="1">
              <a:lnSpc>
                <a:spcPct val="100000"/>
              </a:lnSpc>
            </a:pPr>
            <a:r>
              <a:rPr lang="hr-HR" sz="2000" dirty="0"/>
              <a:t>hrvatski branitelji</a:t>
            </a:r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>
          <a:xfrm>
            <a:off x="2224705" y="6492875"/>
            <a:ext cx="7742590" cy="365125"/>
          </a:xfrm>
        </p:spPr>
        <p:txBody>
          <a:bodyPr/>
          <a:lstStyle/>
          <a:p>
            <a:r>
              <a:rPr lang="hr-HR" sz="800" b="1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469" y="5673213"/>
            <a:ext cx="7267062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07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rgbClr val="98D6EC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19904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hr-HR" sz="3600" b="1" u="sng" dirty="0" smtClean="0"/>
              <a:t>DOKAZI ZA UTVRĐIVANJE PRIPADNOSTI</a:t>
            </a:r>
            <a:br>
              <a:rPr lang="hr-HR" sz="3600" b="1" u="sng" dirty="0" smtClean="0"/>
            </a:br>
            <a:r>
              <a:rPr lang="hr-HR" sz="3600" b="1" u="sng" dirty="0" smtClean="0"/>
              <a:t> CILJNOJ SKUPINI</a:t>
            </a:r>
            <a:endParaRPr lang="hr-HR" sz="3600" b="1" u="sng" dirty="0"/>
          </a:p>
        </p:txBody>
      </p:sp>
      <p:sp>
        <p:nvSpPr>
          <p:cNvPr id="8" name="Rezervirano mjesto sadržaja 7"/>
          <p:cNvSpPr>
            <a:spLocks noGrp="1"/>
          </p:cNvSpPr>
          <p:nvPr>
            <p:ph idx="1"/>
          </p:nvPr>
        </p:nvSpPr>
        <p:spPr>
          <a:xfrm>
            <a:off x="697523" y="1587744"/>
            <a:ext cx="10515600" cy="4860310"/>
          </a:xfrm>
        </p:spPr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hr-HR" sz="3200" b="1" u="sng" dirty="0" smtClean="0"/>
              <a:t>ELEMENT 1 (pružanje usluga psihosocijalne pomoći): </a:t>
            </a:r>
          </a:p>
          <a:p>
            <a:pPr marL="0" indent="0" algn="just">
              <a:buNone/>
            </a:pPr>
            <a:endParaRPr lang="hr-HR" sz="2400" b="1" u="sng" dirty="0" smtClean="0"/>
          </a:p>
          <a:p>
            <a:pPr marL="0" indent="0" algn="just">
              <a:buNone/>
            </a:pPr>
            <a:r>
              <a:rPr lang="hr-HR" sz="2400" b="1" u="sng" dirty="0" smtClean="0"/>
              <a:t>Hrvatski </a:t>
            </a:r>
            <a:r>
              <a:rPr lang="hr-HR" sz="2400" b="1" u="sng" dirty="0"/>
              <a:t>branitelj/stradalnik Domovinskog rata</a:t>
            </a:r>
            <a:r>
              <a:rPr lang="hr-HR" sz="2400" b="1" u="sng" dirty="0" smtClean="0"/>
              <a:t>:</a:t>
            </a:r>
            <a:endParaRPr lang="hr-HR" sz="2400" b="1" u="sng" dirty="0"/>
          </a:p>
          <a:p>
            <a:pPr algn="just"/>
            <a:r>
              <a:rPr lang="hr-HR" sz="2400" b="1" dirty="0" smtClean="0"/>
              <a:t>potvrda </a:t>
            </a:r>
            <a:r>
              <a:rPr lang="hr-HR" sz="2400" b="1" dirty="0"/>
              <a:t>o statusu hrvatskog branitelja iz Domovinskog rata</a:t>
            </a:r>
            <a:r>
              <a:rPr lang="hr-HR" sz="2400" dirty="0"/>
              <a:t> (koju </a:t>
            </a:r>
            <a:r>
              <a:rPr lang="hr-HR" sz="2400" dirty="0" smtClean="0"/>
              <a:t>izdaje: Ministarstvo </a:t>
            </a:r>
            <a:r>
              <a:rPr lang="hr-HR" sz="2400" dirty="0"/>
              <a:t>obrane, odnosno Ministarstvo unutarnjih poslova) </a:t>
            </a:r>
            <a:r>
              <a:rPr lang="hr-HR" sz="2400" dirty="0" smtClean="0"/>
              <a:t>ili</a:t>
            </a:r>
            <a:endParaRPr lang="hr-HR" sz="2400" dirty="0"/>
          </a:p>
          <a:p>
            <a:pPr algn="just"/>
            <a:r>
              <a:rPr lang="hr-HR" sz="2400" b="1" dirty="0" smtClean="0"/>
              <a:t>rješenje </a:t>
            </a:r>
            <a:r>
              <a:rPr lang="hr-HR" sz="2400" b="1" dirty="0"/>
              <a:t>o statusu hrvatskog ratnog vojnog invalida iz Domovinskog </a:t>
            </a:r>
            <a:r>
              <a:rPr lang="hr-HR" sz="2400" b="1" dirty="0" smtClean="0"/>
              <a:t>rata </a:t>
            </a:r>
            <a:r>
              <a:rPr lang="hr-HR" sz="2400" dirty="0" smtClean="0"/>
              <a:t>(izdaje</a:t>
            </a:r>
            <a:r>
              <a:rPr lang="hr-HR" sz="2400" dirty="0"/>
              <a:t>: Nadležni ured državne uprave u županiji odnosno nadležno </a:t>
            </a:r>
            <a:r>
              <a:rPr lang="hr-HR" sz="2400" dirty="0" smtClean="0"/>
              <a:t>upravno tijelo </a:t>
            </a:r>
            <a:r>
              <a:rPr lang="hr-HR" sz="2400" dirty="0"/>
              <a:t>Grada Zagreba) ili</a:t>
            </a:r>
          </a:p>
          <a:p>
            <a:pPr algn="just"/>
            <a:r>
              <a:rPr lang="hr-HR" sz="2400" b="1" dirty="0" smtClean="0"/>
              <a:t>potvrda </a:t>
            </a:r>
            <a:r>
              <a:rPr lang="hr-HR" sz="2400" b="1" dirty="0"/>
              <a:t>o statusu člana obitelji smrtno stradalog hrvatskog branitelja </a:t>
            </a:r>
            <a:r>
              <a:rPr lang="hr-HR" sz="2400" b="1" dirty="0" smtClean="0"/>
              <a:t>iz Domovinskog </a:t>
            </a:r>
            <a:r>
              <a:rPr lang="hr-HR" sz="2400" b="1" dirty="0"/>
              <a:t>rata</a:t>
            </a:r>
            <a:r>
              <a:rPr lang="hr-HR" sz="2400" dirty="0"/>
              <a:t> odnosno nestalog hrvatskog branitelja iz </a:t>
            </a:r>
            <a:r>
              <a:rPr lang="hr-HR" sz="2400" dirty="0" smtClean="0"/>
              <a:t>Domovinskog rata </a:t>
            </a:r>
            <a:r>
              <a:rPr lang="hr-HR" sz="2400" dirty="0"/>
              <a:t>(izdaje: Nadležni ured državne uprave u županiji odnosno </a:t>
            </a:r>
            <a:r>
              <a:rPr lang="hr-HR" sz="2400" dirty="0" smtClean="0"/>
              <a:t>nadležno upravno </a:t>
            </a:r>
            <a:r>
              <a:rPr lang="hr-HR" sz="2400" dirty="0"/>
              <a:t>tijelo Grada Zagreba</a:t>
            </a:r>
            <a:r>
              <a:rPr lang="hr-HR" sz="2400" dirty="0" smtClean="0"/>
              <a:t>)</a:t>
            </a:r>
          </a:p>
          <a:p>
            <a:pPr marL="0" indent="0" algn="just">
              <a:buNone/>
            </a:pPr>
            <a:endParaRPr lang="hr-HR" sz="2400" dirty="0" smtClean="0"/>
          </a:p>
          <a:p>
            <a:pPr marL="0" indent="0" algn="just">
              <a:buNone/>
            </a:pPr>
            <a:r>
              <a:rPr lang="hr-HR" sz="2400" b="1" u="sng" dirty="0" smtClean="0"/>
              <a:t>Članovi </a:t>
            </a:r>
            <a:r>
              <a:rPr lang="hr-HR" sz="2400" b="1" u="sng" dirty="0"/>
              <a:t>obitelji hrvatskog branitelja/stradalnika Domovinskog rata</a:t>
            </a:r>
            <a:r>
              <a:rPr lang="hr-HR" sz="2400" b="1" u="sng" dirty="0" smtClean="0"/>
              <a:t>:</a:t>
            </a:r>
            <a:endParaRPr lang="hr-HR" sz="2400" b="1" u="sng" dirty="0"/>
          </a:p>
          <a:p>
            <a:pPr marL="0" indent="0" algn="just">
              <a:buNone/>
            </a:pPr>
            <a:r>
              <a:rPr lang="hr-HR" sz="2400" b="1" u="sng" dirty="0"/>
              <a:t>Dijete/roditelj hrvatskog branitelja/stradalnika Domovinskog rata:</a:t>
            </a:r>
          </a:p>
          <a:p>
            <a:pPr algn="just"/>
            <a:r>
              <a:rPr lang="hr-HR" sz="2400" b="1" dirty="0" smtClean="0"/>
              <a:t>preslika </a:t>
            </a:r>
            <a:r>
              <a:rPr lang="hr-HR" sz="2400" b="1" dirty="0"/>
              <a:t>osobne iskaznice s vidljivim OIB-om/preslika drugog </a:t>
            </a:r>
            <a:r>
              <a:rPr lang="hr-HR" sz="2400" b="1" dirty="0" smtClean="0"/>
              <a:t>odgovarajućeg dokumenta</a:t>
            </a:r>
            <a:r>
              <a:rPr lang="hr-HR" sz="2400" dirty="0" smtClean="0"/>
              <a:t> </a:t>
            </a:r>
            <a:r>
              <a:rPr lang="hr-HR" sz="2400" dirty="0"/>
              <a:t>na kojem je vidljiv </a:t>
            </a:r>
            <a:r>
              <a:rPr lang="hr-HR" sz="2400" dirty="0" smtClean="0"/>
              <a:t>OIB/JMBG djeteta </a:t>
            </a:r>
            <a:r>
              <a:rPr lang="hr-HR" sz="2400" dirty="0"/>
              <a:t>ili roditelja </a:t>
            </a:r>
            <a:r>
              <a:rPr lang="hr-HR" sz="2400" dirty="0" smtClean="0"/>
              <a:t>hrvatskog branitelja </a:t>
            </a:r>
            <a:r>
              <a:rPr lang="hr-HR" sz="2400" dirty="0"/>
              <a:t>iz Domovinskog rata (provjera: Uvid u osobno stanje građana </a:t>
            </a:r>
            <a:r>
              <a:rPr lang="hr-HR" sz="2400" dirty="0" smtClean="0"/>
              <a:t>- elektronički </a:t>
            </a:r>
            <a:r>
              <a:rPr lang="hr-HR" sz="2400" dirty="0"/>
              <a:t>zapis za dijete/roditelja hrvatskog </a:t>
            </a:r>
            <a:r>
              <a:rPr lang="hr-HR" sz="2400" dirty="0" smtClean="0"/>
              <a:t>branitelja/stradalnika Domovinskog </a:t>
            </a:r>
            <a:r>
              <a:rPr lang="hr-HR" sz="2400" dirty="0"/>
              <a:t>rata – izvod iz matične knjige rođenih</a:t>
            </a:r>
            <a:r>
              <a:rPr lang="hr-HR" sz="2400" dirty="0" smtClean="0"/>
              <a:t>)</a:t>
            </a:r>
            <a:endParaRPr lang="hr-HR" sz="2400" dirty="0"/>
          </a:p>
          <a:p>
            <a:pPr marL="0" indent="0" algn="just">
              <a:buNone/>
            </a:pPr>
            <a:r>
              <a:rPr lang="hr-HR" sz="2400" b="1" u="sng" dirty="0"/>
              <a:t>Supružnik hrvatskog branitelja/stradalnika Domovinskog rata:</a:t>
            </a:r>
          </a:p>
          <a:p>
            <a:pPr algn="just"/>
            <a:r>
              <a:rPr lang="hr-HR" sz="2400" dirty="0"/>
              <a:t>u</a:t>
            </a:r>
            <a:r>
              <a:rPr lang="hr-HR" sz="2400" dirty="0" smtClean="0"/>
              <a:t>vid </a:t>
            </a:r>
            <a:r>
              <a:rPr lang="hr-HR" sz="2400" dirty="0"/>
              <a:t>u osobno stanje građana - </a:t>
            </a:r>
            <a:r>
              <a:rPr lang="hr-HR" sz="2400" b="1" dirty="0"/>
              <a:t>elektronički zapis za hrvatskog </a:t>
            </a:r>
            <a:r>
              <a:rPr lang="hr-HR" sz="2400" b="1" dirty="0" smtClean="0"/>
              <a:t>branitelja/stradalnika </a:t>
            </a:r>
            <a:r>
              <a:rPr lang="hr-HR" sz="2400" b="1" dirty="0"/>
              <a:t>Domovinskog rata</a:t>
            </a:r>
            <a:r>
              <a:rPr lang="hr-HR" sz="2400" dirty="0"/>
              <a:t> – </a:t>
            </a:r>
            <a:r>
              <a:rPr lang="hr-HR" sz="2400" b="1" dirty="0"/>
              <a:t>izvod iz matične knjige </a:t>
            </a:r>
            <a:r>
              <a:rPr lang="hr-HR" sz="2400" b="1" dirty="0" smtClean="0"/>
              <a:t>vjenčanih</a:t>
            </a:r>
            <a:r>
              <a:rPr lang="hr-HR" sz="2400" dirty="0" smtClean="0"/>
              <a:t> </a:t>
            </a:r>
            <a:r>
              <a:rPr lang="hr-HR" sz="2400" dirty="0"/>
              <a:t>ili</a:t>
            </a:r>
          </a:p>
          <a:p>
            <a:pPr algn="just"/>
            <a:r>
              <a:rPr lang="hr-HR" sz="2400" b="1" dirty="0"/>
              <a:t>s</a:t>
            </a:r>
            <a:r>
              <a:rPr lang="hr-HR" sz="2400" b="1" dirty="0" smtClean="0"/>
              <a:t>udsko </a:t>
            </a:r>
            <a:r>
              <a:rPr lang="hr-HR" sz="2400" b="1" dirty="0"/>
              <a:t>rješenje o postojanju izvanbračne zajednice</a:t>
            </a:r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2240326" y="6503372"/>
            <a:ext cx="7742590" cy="365125"/>
          </a:xfrm>
        </p:spPr>
        <p:txBody>
          <a:bodyPr/>
          <a:lstStyle/>
          <a:p>
            <a:r>
              <a:rPr lang="hr-HR" sz="800" b="1" dirty="0" smtClean="0"/>
              <a:t>Sadržaj prezentacije isključiva je odgovornost Ministarstva za demografiju, obitelj, mlade i socijalnu politiku. Organizacija info-radionice je sufinancirana u okviru Operativnog programa Učinkoviti ljudski potencijali 2014.-2020., iz Europskog socijalnog fonda.</a:t>
            </a:r>
            <a:endParaRPr lang="hr-HR" sz="800" b="1" dirty="0"/>
          </a:p>
        </p:txBody>
      </p:sp>
    </p:spTree>
    <p:extLst>
      <p:ext uri="{BB962C8B-B14F-4D97-AF65-F5344CB8AC3E}">
        <p14:creationId xmlns:p14="http://schemas.microsoft.com/office/powerpoint/2010/main" val="362194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1365</TotalTime>
  <Words>3222</Words>
  <Application>Microsoft Office PowerPoint</Application>
  <PresentationFormat>Široki zaslon</PresentationFormat>
  <Paragraphs>385</Paragraphs>
  <Slides>35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Wingdings</vt:lpstr>
      <vt:lpstr>Tema sustava Office</vt:lpstr>
      <vt:lpstr>INFO – RADIONICA  PREDSTAVLJANJE POZIVA:  „Razvoj i širenje mreže izvaninstitucionalnih usluga za hrvatske branitelje i stradalnike Domovinskog rata”</vt:lpstr>
      <vt:lpstr>ANALIZA POTREBA</vt:lpstr>
      <vt:lpstr>ANALIZA POTREBA</vt:lpstr>
      <vt:lpstr>INTERVENCIJE U PSP CENTRIMA</vt:lpstr>
      <vt:lpstr>ANALIZA POTREBA</vt:lpstr>
      <vt:lpstr>SVRHA POZIVA                          </vt:lpstr>
      <vt:lpstr> CILJEVI POZIVA</vt:lpstr>
      <vt:lpstr> CILJNE SKUPINE I VRSTE USLUGA </vt:lpstr>
      <vt:lpstr>DOKAZI ZA UTVRĐIVANJE PRIPADNOSTI  CILJNOJ SKUPINI</vt:lpstr>
      <vt:lpstr>DOKAZI ZA UTVRĐIVANJE PRIPADNOSTI  CILJNOJ SKUPINI</vt:lpstr>
      <vt:lpstr>POKAZATELJI                          </vt:lpstr>
      <vt:lpstr>POKAZATELJI                          </vt:lpstr>
      <vt:lpstr>UKUPNA BESPOVRATNA SREDSTVA POZIVA I IZNOS  BESPOVRATNIH SREDSTAVA PO POJEDINOM PROJEKTU                          </vt:lpstr>
      <vt:lpstr>UVJETI PRIHVATLJIVOSTI  PRIJAVITELJA/PARTNERA                         </vt:lpstr>
      <vt:lpstr>BROJ PROJEKTNIH PRIJEDLOGA  PO PRIJAVITELJU                         </vt:lpstr>
      <vt:lpstr>TRAJANJE PROJEKTA                         </vt:lpstr>
      <vt:lpstr>PRIHVATLJIVE AKTIVNOSTI                         </vt:lpstr>
      <vt:lpstr>PRIHVATLJIVE AKTIVNOSTI                         </vt:lpstr>
      <vt:lpstr>PRIHVATLJIVE AKTIVNOSTI                         </vt:lpstr>
      <vt:lpstr>PRIHVATLJIVE AKTIVNOSTI                         </vt:lpstr>
      <vt:lpstr>PRIHVATLJIVI IZDATCI                         </vt:lpstr>
      <vt:lpstr>PRIHVATLJIVI IZDATCI                         </vt:lpstr>
      <vt:lpstr>NEPRIHVATLJIVI IZDATCI - PRIMJERI                         </vt:lpstr>
      <vt:lpstr>POSTUPAK PRIJAVE                         </vt:lpstr>
      <vt:lpstr>NAČIN PODNOŠENJA PROJEKTNOG  PRIJEDLOGA                         </vt:lpstr>
      <vt:lpstr>POTPUNA PROJEKTNA PRIJAVA  </vt:lpstr>
      <vt:lpstr>ROK ZA PODNOŠENJE PROJEKTNIH  PRIJEDLOGA</vt:lpstr>
      <vt:lpstr>PITANJA I ODGOVORI</vt:lpstr>
      <vt:lpstr>POSTUPAK DODJELE BESPOVRATNIH  SREDSTAVA</vt:lpstr>
      <vt:lpstr>PROCJENA KVALITETE - BODOVANJE</vt:lpstr>
      <vt:lpstr>ODLUKA O FINANCIRANJU</vt:lpstr>
      <vt:lpstr>PRIGOVORI</vt:lpstr>
      <vt:lpstr>ZAHTJEVI ZA POJAŠNJENJEM</vt:lpstr>
      <vt:lpstr>UGOVOR O DODJELI BESPOVRATNIH  SREDSTAVA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Valentina Cesar</dc:creator>
  <cp:lastModifiedBy>Valentina Cesar</cp:lastModifiedBy>
  <cp:revision>215</cp:revision>
  <dcterms:created xsi:type="dcterms:W3CDTF">2018-06-15T08:18:57Z</dcterms:created>
  <dcterms:modified xsi:type="dcterms:W3CDTF">2018-08-23T11:49:23Z</dcterms:modified>
</cp:coreProperties>
</file>