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Lst>
  <p:notesMasterIdLst>
    <p:notesMasterId r:id="rId89"/>
  </p:notesMasterIdLst>
  <p:sldIdLst>
    <p:sldId id="256" r:id="rId2"/>
    <p:sldId id="268" r:id="rId3"/>
    <p:sldId id="259" r:id="rId4"/>
    <p:sldId id="267" r:id="rId5"/>
    <p:sldId id="269" r:id="rId6"/>
    <p:sldId id="270" r:id="rId7"/>
    <p:sldId id="271" r:id="rId8"/>
    <p:sldId id="272" r:id="rId9"/>
    <p:sldId id="273" r:id="rId10"/>
    <p:sldId id="308" r:id="rId11"/>
    <p:sldId id="309" r:id="rId12"/>
    <p:sldId id="310" r:id="rId13"/>
    <p:sldId id="266" r:id="rId14"/>
    <p:sldId id="311" r:id="rId15"/>
    <p:sldId id="276" r:id="rId16"/>
    <p:sldId id="277" r:id="rId17"/>
    <p:sldId id="278" r:id="rId18"/>
    <p:sldId id="279" r:id="rId19"/>
    <p:sldId id="280" r:id="rId20"/>
    <p:sldId id="281" r:id="rId21"/>
    <p:sldId id="282" r:id="rId22"/>
    <p:sldId id="286" r:id="rId23"/>
    <p:sldId id="290" r:id="rId24"/>
    <p:sldId id="291" r:id="rId25"/>
    <p:sldId id="342" r:id="rId26"/>
    <p:sldId id="292" r:id="rId27"/>
    <p:sldId id="343" r:id="rId28"/>
    <p:sldId id="369" r:id="rId29"/>
    <p:sldId id="293" r:id="rId30"/>
    <p:sldId id="344" r:id="rId31"/>
    <p:sldId id="294" r:id="rId32"/>
    <p:sldId id="296" r:id="rId33"/>
    <p:sldId id="303" r:id="rId34"/>
    <p:sldId id="304" r:id="rId35"/>
    <p:sldId id="305" r:id="rId36"/>
    <p:sldId id="306" r:id="rId37"/>
    <p:sldId id="307" r:id="rId38"/>
    <p:sldId id="345" r:id="rId39"/>
    <p:sldId id="312" r:id="rId40"/>
    <p:sldId id="346" r:id="rId41"/>
    <p:sldId id="313" r:id="rId42"/>
    <p:sldId id="314" r:id="rId43"/>
    <p:sldId id="315" r:id="rId44"/>
    <p:sldId id="316" r:id="rId45"/>
    <p:sldId id="317" r:id="rId46"/>
    <p:sldId id="347" r:id="rId47"/>
    <p:sldId id="318" r:id="rId48"/>
    <p:sldId id="348" r:id="rId49"/>
    <p:sldId id="319" r:id="rId50"/>
    <p:sldId id="321" r:id="rId51"/>
    <p:sldId id="322" r:id="rId52"/>
    <p:sldId id="323" r:id="rId53"/>
    <p:sldId id="324" r:id="rId54"/>
    <p:sldId id="326" r:id="rId55"/>
    <p:sldId id="327" r:id="rId56"/>
    <p:sldId id="349" r:id="rId57"/>
    <p:sldId id="328" r:id="rId58"/>
    <p:sldId id="329" r:id="rId59"/>
    <p:sldId id="330" r:id="rId60"/>
    <p:sldId id="350" r:id="rId61"/>
    <p:sldId id="331" r:id="rId62"/>
    <p:sldId id="351" r:id="rId63"/>
    <p:sldId id="352" r:id="rId64"/>
    <p:sldId id="353" r:id="rId65"/>
    <p:sldId id="333" r:id="rId66"/>
    <p:sldId id="334" r:id="rId67"/>
    <p:sldId id="335" r:id="rId68"/>
    <p:sldId id="365" r:id="rId69"/>
    <p:sldId id="336" r:id="rId70"/>
    <p:sldId id="366" r:id="rId71"/>
    <p:sldId id="337" r:id="rId72"/>
    <p:sldId id="338" r:id="rId73"/>
    <p:sldId id="339" r:id="rId74"/>
    <p:sldId id="340" r:id="rId75"/>
    <p:sldId id="341" r:id="rId76"/>
    <p:sldId id="354" r:id="rId77"/>
    <p:sldId id="355" r:id="rId78"/>
    <p:sldId id="357" r:id="rId79"/>
    <p:sldId id="358" r:id="rId80"/>
    <p:sldId id="367" r:id="rId81"/>
    <p:sldId id="359" r:id="rId82"/>
    <p:sldId id="360" r:id="rId83"/>
    <p:sldId id="361" r:id="rId84"/>
    <p:sldId id="362" r:id="rId85"/>
    <p:sldId id="363" r:id="rId86"/>
    <p:sldId id="364" r:id="rId87"/>
    <p:sldId id="368" r:id="rId8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877"/>
    <a:srgbClr val="E88E31"/>
    <a:srgbClr val="149A4B"/>
    <a:srgbClr val="A41568"/>
    <a:srgbClr val="2797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77" autoAdjust="0"/>
    <p:restoredTop sz="94660"/>
  </p:normalViewPr>
  <p:slideViewPr>
    <p:cSldViewPr snapToGrid="0" snapToObjects="1">
      <p:cViewPr varScale="1">
        <p:scale>
          <a:sx n="74" d="100"/>
          <a:sy n="74" d="100"/>
        </p:scale>
        <p:origin x="18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787E8-2D24-4575-9DCE-2AF66B6FBDB4}" type="datetimeFigureOut">
              <a:rPr lang="hr-HR" smtClean="0"/>
              <a:t>24.10.2017.</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2AF59-7469-42EC-866F-5C73A668AC85}" type="slidenum">
              <a:rPr lang="hr-HR" smtClean="0"/>
              <a:t>‹#›</a:t>
            </a:fld>
            <a:endParaRPr lang="hr-HR"/>
          </a:p>
        </p:txBody>
      </p:sp>
    </p:spTree>
    <p:extLst>
      <p:ext uri="{BB962C8B-B14F-4D97-AF65-F5344CB8AC3E}">
        <p14:creationId xmlns:p14="http://schemas.microsoft.com/office/powerpoint/2010/main" val="39109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22</a:t>
            </a:fld>
            <a:endParaRPr lang="hr-HR"/>
          </a:p>
        </p:txBody>
      </p:sp>
    </p:spTree>
    <p:extLst>
      <p:ext uri="{BB962C8B-B14F-4D97-AF65-F5344CB8AC3E}">
        <p14:creationId xmlns:p14="http://schemas.microsoft.com/office/powerpoint/2010/main" val="123877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31</a:t>
            </a:fld>
            <a:endParaRPr lang="hr-HR"/>
          </a:p>
        </p:txBody>
      </p:sp>
    </p:spTree>
    <p:extLst>
      <p:ext uri="{BB962C8B-B14F-4D97-AF65-F5344CB8AC3E}">
        <p14:creationId xmlns:p14="http://schemas.microsoft.com/office/powerpoint/2010/main" val="316855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32</a:t>
            </a:fld>
            <a:endParaRPr lang="hr-HR"/>
          </a:p>
        </p:txBody>
      </p:sp>
    </p:spTree>
    <p:extLst>
      <p:ext uri="{BB962C8B-B14F-4D97-AF65-F5344CB8AC3E}">
        <p14:creationId xmlns:p14="http://schemas.microsoft.com/office/powerpoint/2010/main" val="21975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33</a:t>
            </a:fld>
            <a:endParaRPr lang="hr-HR"/>
          </a:p>
        </p:txBody>
      </p:sp>
    </p:spTree>
    <p:extLst>
      <p:ext uri="{BB962C8B-B14F-4D97-AF65-F5344CB8AC3E}">
        <p14:creationId xmlns:p14="http://schemas.microsoft.com/office/powerpoint/2010/main" val="500636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34</a:t>
            </a:fld>
            <a:endParaRPr lang="hr-HR"/>
          </a:p>
        </p:txBody>
      </p:sp>
    </p:spTree>
    <p:extLst>
      <p:ext uri="{BB962C8B-B14F-4D97-AF65-F5344CB8AC3E}">
        <p14:creationId xmlns:p14="http://schemas.microsoft.com/office/powerpoint/2010/main" val="151760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35</a:t>
            </a:fld>
            <a:endParaRPr lang="hr-HR"/>
          </a:p>
        </p:txBody>
      </p:sp>
    </p:spTree>
    <p:extLst>
      <p:ext uri="{BB962C8B-B14F-4D97-AF65-F5344CB8AC3E}">
        <p14:creationId xmlns:p14="http://schemas.microsoft.com/office/powerpoint/2010/main" val="291780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36</a:t>
            </a:fld>
            <a:endParaRPr lang="hr-HR"/>
          </a:p>
        </p:txBody>
      </p:sp>
    </p:spTree>
    <p:extLst>
      <p:ext uri="{BB962C8B-B14F-4D97-AF65-F5344CB8AC3E}">
        <p14:creationId xmlns:p14="http://schemas.microsoft.com/office/powerpoint/2010/main" val="985670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37</a:t>
            </a:fld>
            <a:endParaRPr lang="hr-HR"/>
          </a:p>
        </p:txBody>
      </p:sp>
    </p:spTree>
    <p:extLst>
      <p:ext uri="{BB962C8B-B14F-4D97-AF65-F5344CB8AC3E}">
        <p14:creationId xmlns:p14="http://schemas.microsoft.com/office/powerpoint/2010/main" val="346845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38</a:t>
            </a:fld>
            <a:endParaRPr lang="hr-HR"/>
          </a:p>
        </p:txBody>
      </p:sp>
    </p:spTree>
    <p:extLst>
      <p:ext uri="{BB962C8B-B14F-4D97-AF65-F5344CB8AC3E}">
        <p14:creationId xmlns:p14="http://schemas.microsoft.com/office/powerpoint/2010/main" val="1453053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39</a:t>
            </a:fld>
            <a:endParaRPr lang="hr-HR"/>
          </a:p>
        </p:txBody>
      </p:sp>
    </p:spTree>
    <p:extLst>
      <p:ext uri="{BB962C8B-B14F-4D97-AF65-F5344CB8AC3E}">
        <p14:creationId xmlns:p14="http://schemas.microsoft.com/office/powerpoint/2010/main" val="82460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40</a:t>
            </a:fld>
            <a:endParaRPr lang="hr-HR"/>
          </a:p>
        </p:txBody>
      </p:sp>
    </p:spTree>
    <p:extLst>
      <p:ext uri="{BB962C8B-B14F-4D97-AF65-F5344CB8AC3E}">
        <p14:creationId xmlns:p14="http://schemas.microsoft.com/office/powerpoint/2010/main" val="134611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23</a:t>
            </a:fld>
            <a:endParaRPr lang="hr-HR"/>
          </a:p>
        </p:txBody>
      </p:sp>
    </p:spTree>
    <p:extLst>
      <p:ext uri="{BB962C8B-B14F-4D97-AF65-F5344CB8AC3E}">
        <p14:creationId xmlns:p14="http://schemas.microsoft.com/office/powerpoint/2010/main" val="3682276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41</a:t>
            </a:fld>
            <a:endParaRPr lang="hr-HR"/>
          </a:p>
        </p:txBody>
      </p:sp>
    </p:spTree>
    <p:extLst>
      <p:ext uri="{BB962C8B-B14F-4D97-AF65-F5344CB8AC3E}">
        <p14:creationId xmlns:p14="http://schemas.microsoft.com/office/powerpoint/2010/main" val="81833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42</a:t>
            </a:fld>
            <a:endParaRPr lang="hr-HR"/>
          </a:p>
        </p:txBody>
      </p:sp>
    </p:spTree>
    <p:extLst>
      <p:ext uri="{BB962C8B-B14F-4D97-AF65-F5344CB8AC3E}">
        <p14:creationId xmlns:p14="http://schemas.microsoft.com/office/powerpoint/2010/main" val="3329285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43</a:t>
            </a:fld>
            <a:endParaRPr lang="hr-HR"/>
          </a:p>
        </p:txBody>
      </p:sp>
    </p:spTree>
    <p:extLst>
      <p:ext uri="{BB962C8B-B14F-4D97-AF65-F5344CB8AC3E}">
        <p14:creationId xmlns:p14="http://schemas.microsoft.com/office/powerpoint/2010/main" val="633344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44</a:t>
            </a:fld>
            <a:endParaRPr lang="hr-HR"/>
          </a:p>
        </p:txBody>
      </p:sp>
    </p:spTree>
    <p:extLst>
      <p:ext uri="{BB962C8B-B14F-4D97-AF65-F5344CB8AC3E}">
        <p14:creationId xmlns:p14="http://schemas.microsoft.com/office/powerpoint/2010/main" val="4131730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45</a:t>
            </a:fld>
            <a:endParaRPr lang="hr-HR"/>
          </a:p>
        </p:txBody>
      </p:sp>
    </p:spTree>
    <p:extLst>
      <p:ext uri="{BB962C8B-B14F-4D97-AF65-F5344CB8AC3E}">
        <p14:creationId xmlns:p14="http://schemas.microsoft.com/office/powerpoint/2010/main" val="3310044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46</a:t>
            </a:fld>
            <a:endParaRPr lang="hr-HR"/>
          </a:p>
        </p:txBody>
      </p:sp>
    </p:spTree>
    <p:extLst>
      <p:ext uri="{BB962C8B-B14F-4D97-AF65-F5344CB8AC3E}">
        <p14:creationId xmlns:p14="http://schemas.microsoft.com/office/powerpoint/2010/main" val="332537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47</a:t>
            </a:fld>
            <a:endParaRPr lang="hr-HR"/>
          </a:p>
        </p:txBody>
      </p:sp>
    </p:spTree>
    <p:extLst>
      <p:ext uri="{BB962C8B-B14F-4D97-AF65-F5344CB8AC3E}">
        <p14:creationId xmlns:p14="http://schemas.microsoft.com/office/powerpoint/2010/main" val="3509548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49</a:t>
            </a:fld>
            <a:endParaRPr lang="hr-HR"/>
          </a:p>
        </p:txBody>
      </p:sp>
    </p:spTree>
    <p:extLst>
      <p:ext uri="{BB962C8B-B14F-4D97-AF65-F5344CB8AC3E}">
        <p14:creationId xmlns:p14="http://schemas.microsoft.com/office/powerpoint/2010/main" val="1950331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50</a:t>
            </a:fld>
            <a:endParaRPr lang="hr-HR"/>
          </a:p>
        </p:txBody>
      </p:sp>
    </p:spTree>
    <p:extLst>
      <p:ext uri="{BB962C8B-B14F-4D97-AF65-F5344CB8AC3E}">
        <p14:creationId xmlns:p14="http://schemas.microsoft.com/office/powerpoint/2010/main" val="3213059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51</a:t>
            </a:fld>
            <a:endParaRPr lang="hr-HR"/>
          </a:p>
        </p:txBody>
      </p:sp>
    </p:spTree>
    <p:extLst>
      <p:ext uri="{BB962C8B-B14F-4D97-AF65-F5344CB8AC3E}">
        <p14:creationId xmlns:p14="http://schemas.microsoft.com/office/powerpoint/2010/main" val="81433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24</a:t>
            </a:fld>
            <a:endParaRPr lang="hr-HR"/>
          </a:p>
        </p:txBody>
      </p:sp>
    </p:spTree>
    <p:extLst>
      <p:ext uri="{BB962C8B-B14F-4D97-AF65-F5344CB8AC3E}">
        <p14:creationId xmlns:p14="http://schemas.microsoft.com/office/powerpoint/2010/main" val="163620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52</a:t>
            </a:fld>
            <a:endParaRPr lang="hr-HR"/>
          </a:p>
        </p:txBody>
      </p:sp>
    </p:spTree>
    <p:extLst>
      <p:ext uri="{BB962C8B-B14F-4D97-AF65-F5344CB8AC3E}">
        <p14:creationId xmlns:p14="http://schemas.microsoft.com/office/powerpoint/2010/main" val="3126673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53</a:t>
            </a:fld>
            <a:endParaRPr lang="hr-HR"/>
          </a:p>
        </p:txBody>
      </p:sp>
    </p:spTree>
    <p:extLst>
      <p:ext uri="{BB962C8B-B14F-4D97-AF65-F5344CB8AC3E}">
        <p14:creationId xmlns:p14="http://schemas.microsoft.com/office/powerpoint/2010/main" val="678986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54</a:t>
            </a:fld>
            <a:endParaRPr lang="hr-HR"/>
          </a:p>
        </p:txBody>
      </p:sp>
    </p:spTree>
    <p:extLst>
      <p:ext uri="{BB962C8B-B14F-4D97-AF65-F5344CB8AC3E}">
        <p14:creationId xmlns:p14="http://schemas.microsoft.com/office/powerpoint/2010/main" val="3219958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55</a:t>
            </a:fld>
            <a:endParaRPr lang="hr-HR"/>
          </a:p>
        </p:txBody>
      </p:sp>
    </p:spTree>
    <p:extLst>
      <p:ext uri="{BB962C8B-B14F-4D97-AF65-F5344CB8AC3E}">
        <p14:creationId xmlns:p14="http://schemas.microsoft.com/office/powerpoint/2010/main" val="1148063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57</a:t>
            </a:fld>
            <a:endParaRPr lang="hr-HR"/>
          </a:p>
        </p:txBody>
      </p:sp>
    </p:spTree>
    <p:extLst>
      <p:ext uri="{BB962C8B-B14F-4D97-AF65-F5344CB8AC3E}">
        <p14:creationId xmlns:p14="http://schemas.microsoft.com/office/powerpoint/2010/main" val="3659000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58</a:t>
            </a:fld>
            <a:endParaRPr lang="hr-HR"/>
          </a:p>
        </p:txBody>
      </p:sp>
    </p:spTree>
    <p:extLst>
      <p:ext uri="{BB962C8B-B14F-4D97-AF65-F5344CB8AC3E}">
        <p14:creationId xmlns:p14="http://schemas.microsoft.com/office/powerpoint/2010/main" val="3513431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59</a:t>
            </a:fld>
            <a:endParaRPr lang="hr-HR"/>
          </a:p>
        </p:txBody>
      </p:sp>
    </p:spTree>
    <p:extLst>
      <p:ext uri="{BB962C8B-B14F-4D97-AF65-F5344CB8AC3E}">
        <p14:creationId xmlns:p14="http://schemas.microsoft.com/office/powerpoint/2010/main" val="3477741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61</a:t>
            </a:fld>
            <a:endParaRPr lang="hr-HR"/>
          </a:p>
        </p:txBody>
      </p:sp>
    </p:spTree>
    <p:extLst>
      <p:ext uri="{BB962C8B-B14F-4D97-AF65-F5344CB8AC3E}">
        <p14:creationId xmlns:p14="http://schemas.microsoft.com/office/powerpoint/2010/main" val="3747797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65</a:t>
            </a:fld>
            <a:endParaRPr lang="hr-HR"/>
          </a:p>
        </p:txBody>
      </p:sp>
    </p:spTree>
    <p:extLst>
      <p:ext uri="{BB962C8B-B14F-4D97-AF65-F5344CB8AC3E}">
        <p14:creationId xmlns:p14="http://schemas.microsoft.com/office/powerpoint/2010/main" val="121661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66</a:t>
            </a:fld>
            <a:endParaRPr lang="hr-HR"/>
          </a:p>
        </p:txBody>
      </p:sp>
    </p:spTree>
    <p:extLst>
      <p:ext uri="{BB962C8B-B14F-4D97-AF65-F5344CB8AC3E}">
        <p14:creationId xmlns:p14="http://schemas.microsoft.com/office/powerpoint/2010/main" val="67331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25</a:t>
            </a:fld>
            <a:endParaRPr lang="hr-HR"/>
          </a:p>
        </p:txBody>
      </p:sp>
    </p:spTree>
    <p:extLst>
      <p:ext uri="{BB962C8B-B14F-4D97-AF65-F5344CB8AC3E}">
        <p14:creationId xmlns:p14="http://schemas.microsoft.com/office/powerpoint/2010/main" val="2735225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67</a:t>
            </a:fld>
            <a:endParaRPr lang="hr-HR"/>
          </a:p>
        </p:txBody>
      </p:sp>
    </p:spTree>
    <p:extLst>
      <p:ext uri="{BB962C8B-B14F-4D97-AF65-F5344CB8AC3E}">
        <p14:creationId xmlns:p14="http://schemas.microsoft.com/office/powerpoint/2010/main" val="1811063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69</a:t>
            </a:fld>
            <a:endParaRPr lang="hr-HR"/>
          </a:p>
        </p:txBody>
      </p:sp>
    </p:spTree>
    <p:extLst>
      <p:ext uri="{BB962C8B-B14F-4D97-AF65-F5344CB8AC3E}">
        <p14:creationId xmlns:p14="http://schemas.microsoft.com/office/powerpoint/2010/main" val="2305401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71</a:t>
            </a:fld>
            <a:endParaRPr lang="hr-HR"/>
          </a:p>
        </p:txBody>
      </p:sp>
    </p:spTree>
    <p:extLst>
      <p:ext uri="{BB962C8B-B14F-4D97-AF65-F5344CB8AC3E}">
        <p14:creationId xmlns:p14="http://schemas.microsoft.com/office/powerpoint/2010/main" val="4219063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72</a:t>
            </a:fld>
            <a:endParaRPr lang="hr-HR"/>
          </a:p>
        </p:txBody>
      </p:sp>
    </p:spTree>
    <p:extLst>
      <p:ext uri="{BB962C8B-B14F-4D97-AF65-F5344CB8AC3E}">
        <p14:creationId xmlns:p14="http://schemas.microsoft.com/office/powerpoint/2010/main" val="3642828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73</a:t>
            </a:fld>
            <a:endParaRPr lang="hr-HR"/>
          </a:p>
        </p:txBody>
      </p:sp>
    </p:spTree>
    <p:extLst>
      <p:ext uri="{BB962C8B-B14F-4D97-AF65-F5344CB8AC3E}">
        <p14:creationId xmlns:p14="http://schemas.microsoft.com/office/powerpoint/2010/main" val="4793554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74</a:t>
            </a:fld>
            <a:endParaRPr lang="hr-HR"/>
          </a:p>
        </p:txBody>
      </p:sp>
    </p:spTree>
    <p:extLst>
      <p:ext uri="{BB962C8B-B14F-4D97-AF65-F5344CB8AC3E}">
        <p14:creationId xmlns:p14="http://schemas.microsoft.com/office/powerpoint/2010/main" val="1614381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75</a:t>
            </a:fld>
            <a:endParaRPr lang="hr-HR"/>
          </a:p>
        </p:txBody>
      </p:sp>
    </p:spTree>
    <p:extLst>
      <p:ext uri="{BB962C8B-B14F-4D97-AF65-F5344CB8AC3E}">
        <p14:creationId xmlns:p14="http://schemas.microsoft.com/office/powerpoint/2010/main" val="124435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26</a:t>
            </a:fld>
            <a:endParaRPr lang="hr-HR"/>
          </a:p>
        </p:txBody>
      </p:sp>
    </p:spTree>
    <p:extLst>
      <p:ext uri="{BB962C8B-B14F-4D97-AF65-F5344CB8AC3E}">
        <p14:creationId xmlns:p14="http://schemas.microsoft.com/office/powerpoint/2010/main" val="223701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27</a:t>
            </a:fld>
            <a:endParaRPr lang="hr-HR"/>
          </a:p>
        </p:txBody>
      </p:sp>
    </p:spTree>
    <p:extLst>
      <p:ext uri="{BB962C8B-B14F-4D97-AF65-F5344CB8AC3E}">
        <p14:creationId xmlns:p14="http://schemas.microsoft.com/office/powerpoint/2010/main" val="251074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28</a:t>
            </a:fld>
            <a:endParaRPr lang="hr-HR"/>
          </a:p>
        </p:txBody>
      </p:sp>
    </p:spTree>
    <p:extLst>
      <p:ext uri="{BB962C8B-B14F-4D97-AF65-F5344CB8AC3E}">
        <p14:creationId xmlns:p14="http://schemas.microsoft.com/office/powerpoint/2010/main" val="286689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29</a:t>
            </a:fld>
            <a:endParaRPr lang="hr-HR"/>
          </a:p>
        </p:txBody>
      </p:sp>
    </p:spTree>
    <p:extLst>
      <p:ext uri="{BB962C8B-B14F-4D97-AF65-F5344CB8AC3E}">
        <p14:creationId xmlns:p14="http://schemas.microsoft.com/office/powerpoint/2010/main" val="321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A92AF59-7469-42EC-866F-5C73A668AC85}" type="slidenum">
              <a:rPr lang="hr-HR" smtClean="0"/>
              <a:t>30</a:t>
            </a:fld>
            <a:endParaRPr lang="hr-HR"/>
          </a:p>
        </p:txBody>
      </p:sp>
    </p:spTree>
    <p:extLst>
      <p:ext uri="{BB962C8B-B14F-4D97-AF65-F5344CB8AC3E}">
        <p14:creationId xmlns:p14="http://schemas.microsoft.com/office/powerpoint/2010/main" val="32901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107113"/>
            <a:ext cx="2133600" cy="365125"/>
          </a:xfrm>
        </p:spPr>
        <p:txBody>
          <a:bodyPr/>
          <a:lstStyle>
            <a:lvl1pPr>
              <a:defRPr/>
            </a:lvl1pPr>
          </a:lstStyle>
          <a:p>
            <a:pPr>
              <a:defRPr/>
            </a:pPr>
            <a:fld id="{1E06F505-945E-1340-8C6E-075965925092}" type="datetimeFigureOut">
              <a:rPr lang="en-US"/>
              <a:pPr>
                <a:defRPr/>
              </a:pPr>
              <a:t>10/24/2017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3189FE-4D72-B14D-B108-82D2BC9F056A}" type="slidenum">
              <a:rPr lang="en-US"/>
              <a:pPr>
                <a:defRPr/>
              </a:pPr>
              <a:t>‹#›</a:t>
            </a:fld>
            <a:endParaRPr lang="en-US"/>
          </a:p>
        </p:txBody>
      </p:sp>
    </p:spTree>
    <p:extLst>
      <p:ext uri="{BB962C8B-B14F-4D97-AF65-F5344CB8AC3E}">
        <p14:creationId xmlns:p14="http://schemas.microsoft.com/office/powerpoint/2010/main" val="120177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C90B84-9B9A-E444-A55F-3692B6194E41}" type="datetimeFigureOut">
              <a:rPr lang="en-US"/>
              <a:pPr>
                <a:defRPr/>
              </a:pPr>
              <a:t>10/24/2017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4D5C58-1EE0-AF42-8F42-66B6CA9F4404}" type="slidenum">
              <a:rPr lang="en-US"/>
              <a:pPr>
                <a:defRPr/>
              </a:pPr>
              <a:t>‹#›</a:t>
            </a:fld>
            <a:endParaRPr lang="en-US"/>
          </a:p>
        </p:txBody>
      </p:sp>
    </p:spTree>
    <p:extLst>
      <p:ext uri="{BB962C8B-B14F-4D97-AF65-F5344CB8AC3E}">
        <p14:creationId xmlns:p14="http://schemas.microsoft.com/office/powerpoint/2010/main" val="369949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75FF04-3375-6248-BCCA-DC50FA269FDC}" type="datetimeFigureOut">
              <a:rPr lang="en-US"/>
              <a:pPr>
                <a:defRPr/>
              </a:pPr>
              <a:t>10/24/2017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B28F80-A2C5-6444-8C20-3416AE241474}" type="slidenum">
              <a:rPr lang="en-US"/>
              <a:pPr>
                <a:defRPr/>
              </a:pPr>
              <a:t>‹#›</a:t>
            </a:fld>
            <a:endParaRPr lang="en-US"/>
          </a:p>
        </p:txBody>
      </p:sp>
    </p:spTree>
    <p:extLst>
      <p:ext uri="{BB962C8B-B14F-4D97-AF65-F5344CB8AC3E}">
        <p14:creationId xmlns:p14="http://schemas.microsoft.com/office/powerpoint/2010/main" val="294195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705D4-9437-6C4E-B0E7-4BEC39E6AE7B}" type="datetimeFigureOut">
              <a:rPr lang="en-US"/>
              <a:pPr>
                <a:defRPr/>
              </a:pPr>
              <a:t>10/24/2017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60FB7-28DF-BD40-8AA6-BA2DC5A8A075}" type="slidenum">
              <a:rPr lang="en-US"/>
              <a:pPr>
                <a:defRPr/>
              </a:pPr>
              <a:t>‹#›</a:t>
            </a:fld>
            <a:endParaRPr lang="en-US"/>
          </a:p>
        </p:txBody>
      </p:sp>
    </p:spTree>
    <p:extLst>
      <p:ext uri="{BB962C8B-B14F-4D97-AF65-F5344CB8AC3E}">
        <p14:creationId xmlns:p14="http://schemas.microsoft.com/office/powerpoint/2010/main" val="14366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3938C8-44A3-E044-A417-FA1DE24B5A1B}" type="datetimeFigureOut">
              <a:rPr lang="en-US"/>
              <a:pPr>
                <a:defRPr/>
              </a:pPr>
              <a:t>10/24/2017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766A8A-0715-664A-A9E8-E9BD2B9FE8D2}" type="slidenum">
              <a:rPr lang="en-US"/>
              <a:pPr>
                <a:defRPr/>
              </a:pPr>
              <a:t>‹#›</a:t>
            </a:fld>
            <a:endParaRPr lang="en-US"/>
          </a:p>
        </p:txBody>
      </p:sp>
    </p:spTree>
    <p:extLst>
      <p:ext uri="{BB962C8B-B14F-4D97-AF65-F5344CB8AC3E}">
        <p14:creationId xmlns:p14="http://schemas.microsoft.com/office/powerpoint/2010/main" val="299805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6AC4D6-16C1-CB44-9A13-5C12B890ED59}" type="datetimeFigureOut">
              <a:rPr lang="en-US"/>
              <a:pPr>
                <a:defRPr/>
              </a:pPr>
              <a:t>10/24/2017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131CC9-1563-1E4A-B7DF-AD4D962400AD}" type="slidenum">
              <a:rPr lang="en-US"/>
              <a:pPr>
                <a:defRPr/>
              </a:pPr>
              <a:t>‹#›</a:t>
            </a:fld>
            <a:endParaRPr lang="en-US"/>
          </a:p>
        </p:txBody>
      </p:sp>
    </p:spTree>
    <p:extLst>
      <p:ext uri="{BB962C8B-B14F-4D97-AF65-F5344CB8AC3E}">
        <p14:creationId xmlns:p14="http://schemas.microsoft.com/office/powerpoint/2010/main" val="289495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6D20B4-8306-E84F-B9E9-B0079BD50CC9}" type="datetimeFigureOut">
              <a:rPr lang="en-US"/>
              <a:pPr>
                <a:defRPr/>
              </a:pPr>
              <a:t>10/24/2017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89B8E4-9785-5542-A2CC-E3EFD9AF074D}" type="slidenum">
              <a:rPr lang="en-US"/>
              <a:pPr>
                <a:defRPr/>
              </a:pPr>
              <a:t>‹#›</a:t>
            </a:fld>
            <a:endParaRPr lang="en-US"/>
          </a:p>
        </p:txBody>
      </p:sp>
    </p:spTree>
    <p:extLst>
      <p:ext uri="{BB962C8B-B14F-4D97-AF65-F5344CB8AC3E}">
        <p14:creationId xmlns:p14="http://schemas.microsoft.com/office/powerpoint/2010/main" val="36616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2DFEE9-576F-5E45-8621-364A5537E477}" type="datetimeFigureOut">
              <a:rPr lang="en-US"/>
              <a:pPr>
                <a:defRPr/>
              </a:pPr>
              <a:t>10/24/2017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63ED7B-F1CE-404E-B6C6-A6F40C47A9C7}" type="slidenum">
              <a:rPr lang="en-US"/>
              <a:pPr>
                <a:defRPr/>
              </a:pPr>
              <a:t>‹#›</a:t>
            </a:fld>
            <a:endParaRPr lang="en-US"/>
          </a:p>
        </p:txBody>
      </p:sp>
    </p:spTree>
    <p:extLst>
      <p:ext uri="{BB962C8B-B14F-4D97-AF65-F5344CB8AC3E}">
        <p14:creationId xmlns:p14="http://schemas.microsoft.com/office/powerpoint/2010/main" val="37209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DC6922-B274-1743-A281-13DD15E8BB52}" type="datetimeFigureOut">
              <a:rPr lang="en-US"/>
              <a:pPr>
                <a:defRPr/>
              </a:pPr>
              <a:t>10/24/2017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94F2D7-2B5A-E84B-ACF2-17EC346B5B23}" type="slidenum">
              <a:rPr lang="en-US"/>
              <a:pPr>
                <a:defRPr/>
              </a:pPr>
              <a:t>‹#›</a:t>
            </a:fld>
            <a:endParaRPr lang="en-US"/>
          </a:p>
        </p:txBody>
      </p:sp>
    </p:spTree>
    <p:extLst>
      <p:ext uri="{BB962C8B-B14F-4D97-AF65-F5344CB8AC3E}">
        <p14:creationId xmlns:p14="http://schemas.microsoft.com/office/powerpoint/2010/main" val="390449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85CF65-2596-834F-A5D8-67057DBC0AA1}" type="datetimeFigureOut">
              <a:rPr lang="en-US"/>
              <a:pPr>
                <a:defRPr/>
              </a:pPr>
              <a:t>10/24/2017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26BB5F-A257-FC43-92A4-C378033C3B9A}" type="slidenum">
              <a:rPr lang="en-US"/>
              <a:pPr>
                <a:defRPr/>
              </a:pPr>
              <a:t>‹#›</a:t>
            </a:fld>
            <a:endParaRPr lang="en-US"/>
          </a:p>
        </p:txBody>
      </p:sp>
    </p:spTree>
    <p:extLst>
      <p:ext uri="{BB962C8B-B14F-4D97-AF65-F5344CB8AC3E}">
        <p14:creationId xmlns:p14="http://schemas.microsoft.com/office/powerpoint/2010/main" val="131745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3FB7FD-D324-5D49-9915-200C3D5C7D72}" type="datetimeFigureOut">
              <a:rPr lang="en-US"/>
              <a:pPr>
                <a:defRPr/>
              </a:pPr>
              <a:t>10/24/2017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214F0B-DC76-F446-AE64-469189A38A8E}" type="slidenum">
              <a:rPr lang="en-US"/>
              <a:pPr>
                <a:defRPr/>
              </a:pPr>
              <a:t>‹#›</a:t>
            </a:fld>
            <a:endParaRPr lang="en-US"/>
          </a:p>
        </p:txBody>
      </p:sp>
    </p:spTree>
    <p:extLst>
      <p:ext uri="{BB962C8B-B14F-4D97-AF65-F5344CB8AC3E}">
        <p14:creationId xmlns:p14="http://schemas.microsoft.com/office/powerpoint/2010/main" val="251851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8FDD4EA0-941F-274C-B2B2-AF78876049DE}" type="datetimeFigureOut">
              <a:rPr lang="en-US"/>
              <a:pPr>
                <a:defRPr/>
              </a:pPr>
              <a:t>10/24/2017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296F69E-54AF-244F-916A-3E30C0821918}" type="slidenum">
              <a:rPr lang="en-US"/>
              <a:pPr>
                <a:defRPr/>
              </a:pPr>
              <a:t>‹#›</a:t>
            </a:fld>
            <a:endParaRPr lang="en-US"/>
          </a:p>
        </p:txBody>
      </p:sp>
      <p:pic>
        <p:nvPicPr>
          <p:cNvPr id="1031" name="Picture 11" descr="unutarnja.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913" y="-7938"/>
            <a:ext cx="9217026" cy="691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Date Placeholder 3"/>
          <p:cNvSpPr txBox="1">
            <a:spLocks/>
          </p:cNvSpPr>
          <p:nvPr/>
        </p:nvSpPr>
        <p:spPr>
          <a:xfrm>
            <a:off x="457200" y="638492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7CF87D7-4170-F241-849B-560067D2E352}" type="datetimeFigureOut">
              <a:rPr lang="en-US" sz="1200" smtClean="0">
                <a:solidFill>
                  <a:srgbClr val="777877"/>
                </a:solidFill>
                <a:latin typeface="Myriad Pro Bold SemiCond"/>
                <a:cs typeface="Myriad Pro Bold SemiCond"/>
              </a:rPr>
              <a:pPr fontAlgn="auto">
                <a:spcBef>
                  <a:spcPts val="0"/>
                </a:spcBef>
                <a:spcAft>
                  <a:spcPts val="0"/>
                </a:spcAft>
                <a:defRPr/>
              </a:pPr>
              <a:t>10/24/2017</a:t>
            </a:fld>
            <a:endParaRPr lang="en-US" sz="1200" dirty="0">
              <a:solidFill>
                <a:srgbClr val="777877"/>
              </a:solidFill>
              <a:latin typeface="Myriad Pro Bold SemiCond"/>
              <a:cs typeface="Myriad Pro Bold SemiCond"/>
            </a:endParaRP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esf.h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www.strukturnifondovi.hr/"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strukturnifondovi.hr/" TargetMode="External"/><Relationship Id="rId2" Type="http://schemas.openxmlformats.org/officeDocument/2006/relationships/hyperlink" Target="http://www.esf.hr/"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naslov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8" y="-9525"/>
            <a:ext cx="9209088" cy="690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4" name="Title 7"/>
          <p:cNvSpPr>
            <a:spLocks noGrp="1"/>
          </p:cNvSpPr>
          <p:nvPr>
            <p:ph type="ctrTitle" idx="4294967295"/>
          </p:nvPr>
        </p:nvSpPr>
        <p:spPr>
          <a:xfrm>
            <a:off x="302578" y="664433"/>
            <a:ext cx="2747963" cy="641859"/>
          </a:xfrm>
        </p:spPr>
        <p:txBody>
          <a:bodyPr/>
          <a:lstStyle/>
          <a:p>
            <a:pPr algn="l"/>
            <a:r>
              <a:rPr lang="hr-HR" sz="1100" b="1" dirty="0">
                <a:latin typeface="Times New Roman" panose="02020603050405020304" pitchFamily="18" charset="0"/>
                <a:cs typeface="Times New Roman" panose="02020603050405020304" pitchFamily="18" charset="0"/>
              </a:rPr>
              <a:t>Ministarstvo za demografiju, obitelj, mlade i socijalnu </a:t>
            </a:r>
            <a:r>
              <a:rPr lang="hr-HR" sz="1100" b="1" dirty="0" smtClean="0">
                <a:latin typeface="Times New Roman" panose="02020603050405020304" pitchFamily="18" charset="0"/>
                <a:cs typeface="Times New Roman" panose="02020603050405020304" pitchFamily="18" charset="0"/>
              </a:rPr>
              <a:t>politiku</a:t>
            </a:r>
            <a:r>
              <a:rPr lang="en-GB" sz="1100" b="1" dirty="0" smtClean="0">
                <a:latin typeface="Times New Roman" panose="02020603050405020304" pitchFamily="18" charset="0"/>
                <a:cs typeface="Times New Roman" panose="02020603050405020304" pitchFamily="18" charset="0"/>
              </a:rPr>
              <a:t/>
            </a:r>
            <a:br>
              <a:rPr lang="en-GB" sz="1100" b="1" dirty="0" smtClean="0">
                <a:latin typeface="Times New Roman" panose="02020603050405020304" pitchFamily="18" charset="0"/>
                <a:cs typeface="Times New Roman" panose="02020603050405020304" pitchFamily="18" charset="0"/>
              </a:rPr>
            </a:br>
            <a:endParaRPr lang="en-US" sz="1100" b="1" dirty="0">
              <a:solidFill>
                <a:srgbClr val="777877"/>
              </a:solidFill>
              <a:latin typeface="Times New Roman" panose="02020603050405020304" pitchFamily="18" charset="0"/>
              <a:cs typeface="Times New Roman" panose="02020603050405020304" pitchFamily="18" charset="0"/>
            </a:endParaRPr>
          </a:p>
        </p:txBody>
      </p:sp>
      <p:sp>
        <p:nvSpPr>
          <p:cNvPr id="13315" name="Title 7"/>
          <p:cNvSpPr txBox="1">
            <a:spLocks/>
          </p:cNvSpPr>
          <p:nvPr/>
        </p:nvSpPr>
        <p:spPr bwMode="auto">
          <a:xfrm>
            <a:off x="325438" y="3283488"/>
            <a:ext cx="4877498" cy="155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hr-HR" sz="1800" b="1" dirty="0" smtClean="0"/>
          </a:p>
          <a:p>
            <a:endParaRPr lang="hr-HR" sz="2200" b="1" dirty="0" smtClean="0">
              <a:solidFill>
                <a:srgbClr val="002060"/>
              </a:solidFill>
            </a:endParaRPr>
          </a:p>
          <a:p>
            <a:r>
              <a:rPr lang="hr-HR" b="1" dirty="0" smtClean="0">
                <a:solidFill>
                  <a:srgbClr val="002060"/>
                </a:solidFill>
              </a:rPr>
              <a:t>INFO-RADIONICA</a:t>
            </a:r>
          </a:p>
          <a:p>
            <a:endParaRPr lang="en-GB" sz="1200" dirty="0">
              <a:solidFill>
                <a:srgbClr val="002060"/>
              </a:solidFill>
            </a:endParaRPr>
          </a:p>
          <a:p>
            <a:r>
              <a:rPr lang="hr-HR" b="1" dirty="0">
                <a:solidFill>
                  <a:srgbClr val="002060"/>
                </a:solidFill>
              </a:rPr>
              <a:t>Predstavljanje Poziva </a:t>
            </a:r>
            <a:r>
              <a:rPr lang="hr-HR" dirty="0">
                <a:solidFill>
                  <a:srgbClr val="002060"/>
                </a:solidFill>
              </a:rPr>
              <a:t>„</a:t>
            </a:r>
            <a:r>
              <a:rPr lang="hr-HR" b="1" dirty="0">
                <a:solidFill>
                  <a:srgbClr val="002060"/>
                </a:solidFill>
              </a:rPr>
              <a:t>Podrška socijalnom uključivanju i </a:t>
            </a:r>
          </a:p>
          <a:p>
            <a:r>
              <a:rPr lang="hr-HR" b="1" dirty="0">
                <a:solidFill>
                  <a:srgbClr val="002060"/>
                </a:solidFill>
              </a:rPr>
              <a:t>zapošljavanju marginaliziranih </a:t>
            </a:r>
            <a:r>
              <a:rPr lang="hr-HR" b="1" dirty="0" smtClean="0">
                <a:solidFill>
                  <a:srgbClr val="002060"/>
                </a:solidFill>
              </a:rPr>
              <a:t>skupina”  </a:t>
            </a:r>
          </a:p>
          <a:p>
            <a:endParaRPr lang="hr-HR" sz="1800" dirty="0" smtClean="0"/>
          </a:p>
          <a:p>
            <a:endParaRPr lang="hr-HR" sz="1800" dirty="0"/>
          </a:p>
          <a:p>
            <a:endParaRPr lang="hr-HR" sz="1800" dirty="0" smtClean="0"/>
          </a:p>
          <a:p>
            <a:endParaRPr lang="en-GB" sz="1800" dirty="0"/>
          </a:p>
          <a:p>
            <a:pPr eaLnBrk="1" hangingPunct="1"/>
            <a:endParaRPr lang="en-US" sz="1000" dirty="0">
              <a:latin typeface="Myriad Pro Light SemiExt" charset="0"/>
              <a:cs typeface="Myriad Pro Light SemiExt" charset="0"/>
            </a:endParaRPr>
          </a:p>
        </p:txBody>
      </p:sp>
      <p:sp>
        <p:nvSpPr>
          <p:cNvPr id="21" name="Title 7"/>
          <p:cNvSpPr txBox="1">
            <a:spLocks/>
          </p:cNvSpPr>
          <p:nvPr/>
        </p:nvSpPr>
        <p:spPr>
          <a:xfrm>
            <a:off x="314325" y="3878263"/>
            <a:ext cx="2747963" cy="1446212"/>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600" dirty="0">
              <a:solidFill>
                <a:srgbClr val="2797C9"/>
              </a:solidFill>
              <a:latin typeface="Myriad Pro Light SemiExt"/>
              <a:cs typeface="Myriad Pro Light SemiExt"/>
            </a:endParaRPr>
          </a:p>
        </p:txBody>
      </p:sp>
      <p:pic>
        <p:nvPicPr>
          <p:cNvPr id="8" name="Picture 7" descr="Opis: C:\Users\diana.mededovic\AppData\Local\Microsoft\Windows\Temporary Internet Files\Low\Content.IE5\O129MYIM\tmp_20100114155715_0[1].jpg"/>
          <p:cNvPicPr/>
          <p:nvPr/>
        </p:nvPicPr>
        <p:blipFill>
          <a:blip r:embed="rId3">
            <a:extLst>
              <a:ext uri="{28A0092B-C50C-407E-A947-70E740481C1C}">
                <a14:useLocalDpi xmlns:a14="http://schemas.microsoft.com/office/drawing/2010/main" val="0"/>
              </a:ext>
            </a:extLst>
          </a:blip>
          <a:srcRect/>
          <a:stretch>
            <a:fillRect/>
          </a:stretch>
        </p:blipFill>
        <p:spPr bwMode="auto">
          <a:xfrm>
            <a:off x="374714" y="131128"/>
            <a:ext cx="826770" cy="580390"/>
          </a:xfrm>
          <a:prstGeom prst="rect">
            <a:avLst/>
          </a:prstGeom>
          <a:noFill/>
          <a:ln>
            <a:noFill/>
          </a:ln>
        </p:spPr>
      </p:pic>
      <p:pic>
        <p:nvPicPr>
          <p:cNvPr id="9" name="Picture 8" descr="HZZlogo"/>
          <p:cNvPicPr/>
          <p:nvPr/>
        </p:nvPicPr>
        <p:blipFill>
          <a:blip r:embed="rId4"/>
          <a:srcRect/>
          <a:stretch>
            <a:fillRect/>
          </a:stretch>
        </p:blipFill>
        <p:spPr bwMode="auto">
          <a:xfrm>
            <a:off x="374714" y="1202694"/>
            <a:ext cx="764540" cy="647700"/>
          </a:xfrm>
          <a:prstGeom prst="rect">
            <a:avLst/>
          </a:prstGeom>
          <a:noFill/>
        </p:spPr>
      </p:pic>
      <p:sp>
        <p:nvSpPr>
          <p:cNvPr id="2" name="TextBox 1"/>
          <p:cNvSpPr txBox="1"/>
          <p:nvPr/>
        </p:nvSpPr>
        <p:spPr>
          <a:xfrm>
            <a:off x="374714" y="1980250"/>
            <a:ext cx="2953702" cy="430887"/>
          </a:xfrm>
          <a:prstGeom prst="rect">
            <a:avLst/>
          </a:prstGeom>
          <a:noFill/>
        </p:spPr>
        <p:txBody>
          <a:bodyPr wrap="square" rtlCol="0">
            <a:spAutoFit/>
          </a:bodyPr>
          <a:lstStyle/>
          <a:p>
            <a:r>
              <a:rPr lang="en-GB" sz="1100" b="1" dirty="0" err="1"/>
              <a:t>Hrvatski</a:t>
            </a:r>
            <a:r>
              <a:rPr lang="en-GB" sz="1100" b="1" dirty="0"/>
              <a:t> </a:t>
            </a:r>
            <a:r>
              <a:rPr lang="en-GB" sz="1100" b="1" dirty="0" err="1"/>
              <a:t>zavod</a:t>
            </a:r>
            <a:r>
              <a:rPr lang="en-GB" sz="1100" b="1" dirty="0"/>
              <a:t> za </a:t>
            </a:r>
            <a:r>
              <a:rPr lang="en-GB" sz="1100" b="1" dirty="0" err="1"/>
              <a:t>zapošljavanje</a:t>
            </a:r>
            <a:endParaRPr lang="en-GB" sz="1100" b="1" dirty="0"/>
          </a:p>
          <a:p>
            <a:r>
              <a:rPr lang="en-GB" sz="1100" dirty="0" err="1"/>
              <a:t>Ured</a:t>
            </a:r>
            <a:r>
              <a:rPr lang="en-GB" sz="1100" dirty="0"/>
              <a:t> za </a:t>
            </a:r>
            <a:r>
              <a:rPr lang="en-GB" sz="1100" dirty="0" err="1"/>
              <a:t>financiranje</a:t>
            </a:r>
            <a:r>
              <a:rPr lang="en-GB" sz="1100" dirty="0"/>
              <a:t> i </a:t>
            </a:r>
            <a:r>
              <a:rPr lang="en-GB" sz="1100" dirty="0" err="1"/>
              <a:t>ugovaranje</a:t>
            </a:r>
            <a:r>
              <a:rPr lang="en-GB" sz="1100" dirty="0"/>
              <a:t> </a:t>
            </a:r>
            <a:r>
              <a:rPr lang="en-GB" sz="1100" dirty="0" err="1" smtClean="0"/>
              <a:t>projekata</a:t>
            </a:r>
            <a:r>
              <a:rPr lang="hr-HR" sz="1100" dirty="0" smtClean="0"/>
              <a:t> EU</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98475"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r>
              <a:rPr lang="hr-HR" sz="1400" b="1" i="1" dirty="0">
                <a:latin typeface="Myriad Pro Light SemiExt" charset="0"/>
                <a:cs typeface="Myriad Pro Light SemiExt" charset="0"/>
              </a:rPr>
              <a:t>Za podskupinu ciljne skupine 1 – migranti;</a:t>
            </a:r>
          </a:p>
          <a:p>
            <a:pPr marL="0" lvl="1" eaLnBrk="0" hangingPunct="0">
              <a:spcBef>
                <a:spcPct val="20000"/>
              </a:spcBef>
            </a:pPr>
            <a:r>
              <a:rPr lang="hr-HR" sz="1400" b="1" i="1" dirty="0">
                <a:solidFill>
                  <a:srgbClr val="777877"/>
                </a:solidFill>
                <a:latin typeface="Myriad Pro Light SemiExt" charset="0"/>
                <a:cs typeface="Myriad Pro Light SemiExt" charset="0"/>
              </a:rPr>
              <a:t>o	potvrda o vođenju u evidenciji HZZ-a ili, ukoliko osoba nije u evidenciji HZZ-a, Izjava osobe da nije redovit učenik ili student te da nema posao, raspoloživa je za posao i aktivno traži posao, i </a:t>
            </a:r>
          </a:p>
          <a:p>
            <a:pPr marL="0" lvl="1" eaLnBrk="0" hangingPunct="0">
              <a:spcBef>
                <a:spcPct val="20000"/>
              </a:spcBef>
            </a:pPr>
            <a:r>
              <a:rPr lang="hr-HR" sz="1400" b="1" i="1" dirty="0">
                <a:solidFill>
                  <a:srgbClr val="777877"/>
                </a:solidFill>
                <a:latin typeface="Myriad Pro Light SemiExt" charset="0"/>
                <a:cs typeface="Myriad Pro Light SemiExt" charset="0"/>
              </a:rPr>
              <a:t>o	Odluka o odobrenoj međunarodnoj zaštiti ili Iskaznica stranca pod privremenom zaštitom ili Iskaznica tražitelja međunarodne zaštite ili drugi relevantni dokument kojim se utvrđuje pripadnost ciljnoj skupini (npr. potvrda o odobrenoj međunarodnoj zaštiti ili dozvola boravka). </a:t>
            </a:r>
          </a:p>
          <a:p>
            <a:pPr marL="0" lvl="1" eaLnBrk="0" hangingPunct="0">
              <a:spcBef>
                <a:spcPct val="20000"/>
              </a:spcBef>
            </a:pPr>
            <a:endParaRPr lang="hr-HR" sz="1400" b="1" i="1" dirty="0" smtClean="0">
              <a:solidFill>
                <a:srgbClr val="777877"/>
              </a:solidFill>
              <a:latin typeface="Myriad Pro Light SemiExt" charset="0"/>
              <a:cs typeface="Myriad Pro Light SemiExt" charset="0"/>
            </a:endParaRPr>
          </a:p>
          <a:p>
            <a:pPr marL="0" lvl="1" eaLnBrk="0" hangingPunct="0">
              <a:spcBef>
                <a:spcPct val="20000"/>
              </a:spcBef>
            </a:pPr>
            <a:r>
              <a:rPr lang="hr-HR" sz="1400" b="1" i="1" dirty="0" smtClean="0">
                <a:latin typeface="Myriad Pro Light SemiExt" charset="0"/>
                <a:cs typeface="Myriad Pro Light SemiExt" charset="0"/>
              </a:rPr>
              <a:t>Za podskupinu ciljne skupine 1 - mlade osobe bez odgovarajuće roditeljske skrbi</a:t>
            </a:r>
          </a:p>
          <a:p>
            <a:pPr marL="0" lvl="1" eaLnBrk="0" hangingPunct="0">
              <a:spcBef>
                <a:spcPct val="20000"/>
              </a:spcBef>
            </a:pPr>
            <a:r>
              <a:rPr lang="hr-HR" sz="1400" b="1" i="1" dirty="0" smtClean="0">
                <a:solidFill>
                  <a:srgbClr val="777877"/>
                </a:solidFill>
                <a:latin typeface="Myriad Pro Light SemiExt" charset="0"/>
                <a:cs typeface="Myriad Pro Light SemiExt" charset="0"/>
              </a:rPr>
              <a:t>o</a:t>
            </a:r>
            <a:r>
              <a:rPr lang="hr-HR" sz="1400" b="1" i="1" dirty="0">
                <a:solidFill>
                  <a:srgbClr val="777877"/>
                </a:solidFill>
                <a:latin typeface="Myriad Pro Light SemiExt" charset="0"/>
                <a:cs typeface="Myriad Pro Light SemiExt" charset="0"/>
              </a:rPr>
              <a:t>	potvrda o vođenju u evidenciji HZZ-a ili, ukoliko osoba nije u evidenciji HZZ-a, Izjava osobe da nije redovit učenik ili student te da nema posao, raspoloživa je za posao i aktivno traži posao i</a:t>
            </a:r>
          </a:p>
          <a:p>
            <a:pPr marL="0" lvl="1" eaLnBrk="0" hangingPunct="0">
              <a:spcBef>
                <a:spcPct val="20000"/>
              </a:spcBef>
            </a:pPr>
            <a:r>
              <a:rPr lang="hr-HR" sz="1400" b="1" i="1" dirty="0">
                <a:solidFill>
                  <a:srgbClr val="777877"/>
                </a:solidFill>
                <a:latin typeface="Myriad Pro Light SemiExt" charset="0"/>
                <a:cs typeface="Myriad Pro Light SemiExt" charset="0"/>
              </a:rPr>
              <a:t>o	Uvjerenje centra za socijalnu skrb da je mlada osoba bez odgovarajuće roditeljske skrbi i/ili članovi njegove obitelji  (biološke ili udomiteljske ) u tretmanu centra za socijalnu skrb i da su korisnici prava, usluga, mjera i aktivnosti</a:t>
            </a:r>
          </a:p>
          <a:p>
            <a:pPr marL="0" lvl="1" eaLnBrk="0" hangingPunct="0">
              <a:spcBef>
                <a:spcPct val="20000"/>
              </a:spcBef>
            </a:pPr>
            <a:endParaRPr lang="hr-HR" sz="1600" b="1" i="1" dirty="0" smtClean="0">
              <a:solidFill>
                <a:srgbClr val="777877"/>
              </a:solidFill>
              <a:latin typeface="Myriad Pro Light SemiExt" charset="0"/>
              <a:cs typeface="Myriad Pro Light SemiExt" charset="0"/>
            </a:endParaRPr>
          </a:p>
          <a:p>
            <a:pPr marL="0" lvl="1" eaLnBrk="0" hangingPunct="0">
              <a:spcBef>
                <a:spcPct val="20000"/>
              </a:spcBef>
            </a:pPr>
            <a:endParaRPr lang="ta-IN"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54120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smtClean="0">
                <a:solidFill>
                  <a:schemeClr val="accent6"/>
                </a:solidFill>
                <a:latin typeface="Myriad Pro Light SemiExt" charset="0"/>
                <a:cs typeface="Myriad Pro Light SemiExt" charset="0"/>
              </a:rPr>
              <a:t>Ciljne skupine-dokazi za pripadnost</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368300" y="676275"/>
            <a:ext cx="7237413" cy="1143000"/>
          </a:xfrm>
        </p:spPr>
        <p:txBody>
          <a:bodyPr/>
          <a:lstStyle/>
          <a:p>
            <a:pPr algn="l"/>
            <a:r>
              <a:rPr lang="hr-HR" sz="2800" b="1" dirty="0">
                <a:latin typeface="Myriad Pro Light SemiExt" charset="0"/>
                <a:cs typeface="Myriad Pro Light SemiExt" charset="0"/>
              </a:rPr>
              <a:t>„Podrška socijalnom uključivanju i </a:t>
            </a:r>
            <a:br>
              <a:rPr lang="hr-HR" sz="2800" b="1" dirty="0">
                <a:latin typeface="Myriad Pro Light SemiExt" charset="0"/>
                <a:cs typeface="Myriad Pro Light SemiExt" charset="0"/>
              </a:rPr>
            </a:br>
            <a:r>
              <a:rPr lang="hr-HR" sz="2800" b="1" dirty="0">
                <a:latin typeface="Myriad Pro Light SemiExt" charset="0"/>
                <a:cs typeface="Myriad Pro Light SemiExt" charset="0"/>
              </a:rPr>
              <a:t>zapošljavanju marginaliziranih skupina”</a:t>
            </a:r>
            <a:endParaRPr lang="en-US" sz="2800" b="1" dirty="0">
              <a:latin typeface="Myriad Pro Bold SemiExt" charset="0"/>
              <a:cs typeface="Myriad Pro Bold SemiExt" charset="0"/>
            </a:endParaRPr>
          </a:p>
        </p:txBody>
      </p:sp>
    </p:spTree>
    <p:extLst>
      <p:ext uri="{BB962C8B-B14F-4D97-AF65-F5344CB8AC3E}">
        <p14:creationId xmlns:p14="http://schemas.microsoft.com/office/powerpoint/2010/main" val="259937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98475"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r>
              <a:rPr lang="hr-HR" sz="1400" b="1" i="1" dirty="0">
                <a:latin typeface="Myriad Pro Light SemiExt" charset="0"/>
                <a:cs typeface="Myriad Pro Light SemiExt" charset="0"/>
              </a:rPr>
              <a:t>Za podskupinu ciljne skupine 1 - mlade osobe  nakon izlaska iz alternativne </a:t>
            </a:r>
            <a:r>
              <a:rPr lang="hr-HR" sz="1400" b="1" i="1" dirty="0">
                <a:solidFill>
                  <a:srgbClr val="777877"/>
                </a:solidFill>
                <a:latin typeface="Myriad Pro Light SemiExt" charset="0"/>
                <a:cs typeface="Myriad Pro Light SemiExt" charset="0"/>
              </a:rPr>
              <a:t>skrbi</a:t>
            </a:r>
          </a:p>
          <a:p>
            <a:pPr marL="0" lvl="1" eaLnBrk="0" hangingPunct="0">
              <a:spcBef>
                <a:spcPct val="20000"/>
              </a:spcBef>
            </a:pPr>
            <a:r>
              <a:rPr lang="hr-HR" sz="1400" b="1" i="1" dirty="0">
                <a:solidFill>
                  <a:srgbClr val="777877"/>
                </a:solidFill>
                <a:latin typeface="Myriad Pro Light SemiExt" charset="0"/>
                <a:cs typeface="Myriad Pro Light SemiExt" charset="0"/>
              </a:rPr>
              <a:t>o	potvrda o vođenju u evidenciji HZZ-a ili, ukoliko osoba nije u evidenciji HZZ-a, Izjava osobe da nije redovit učenik ili student te da nema posao, raspoloživa je za posao i aktivno traži posao i</a:t>
            </a:r>
          </a:p>
          <a:p>
            <a:pPr marL="0" lvl="1" eaLnBrk="0" hangingPunct="0">
              <a:spcBef>
                <a:spcPct val="20000"/>
              </a:spcBef>
            </a:pPr>
            <a:r>
              <a:rPr lang="hr-HR" sz="1400" b="1" i="1" dirty="0">
                <a:solidFill>
                  <a:srgbClr val="777877"/>
                </a:solidFill>
                <a:latin typeface="Myriad Pro Light SemiExt" charset="0"/>
                <a:cs typeface="Myriad Pro Light SemiExt" charset="0"/>
              </a:rPr>
              <a:t>o	Rješenje/uvjerenje centra za socijalnu skrb o prekidu prava na smještaj  kao oblika skrbi izvan vlastite obitelji.</a:t>
            </a:r>
          </a:p>
          <a:p>
            <a:pPr marL="0" lvl="1" eaLnBrk="0" hangingPunct="0">
              <a:spcBef>
                <a:spcPct val="20000"/>
              </a:spcBef>
            </a:pPr>
            <a:endParaRPr lang="hr-HR" sz="1400" b="1" i="1" dirty="0">
              <a:solidFill>
                <a:srgbClr val="777877"/>
              </a:solidFill>
              <a:latin typeface="Myriad Pro Light SemiExt" charset="0"/>
              <a:cs typeface="Myriad Pro Light SemiExt" charset="0"/>
            </a:endParaRPr>
          </a:p>
          <a:p>
            <a:pPr marL="0" lvl="1" eaLnBrk="0" hangingPunct="0">
              <a:spcBef>
                <a:spcPct val="20000"/>
              </a:spcBef>
            </a:pPr>
            <a:r>
              <a:rPr lang="hr-HR" sz="1400" b="1" i="1" dirty="0">
                <a:latin typeface="Myriad Pro Light SemiExt" charset="0"/>
                <a:cs typeface="Myriad Pro Light SemiExt" charset="0"/>
              </a:rPr>
              <a:t>Za podskupinu ciljne skupine 1 - nezaposlene osobe korisnici prava na zajamčenu minimalnu naknadu</a:t>
            </a:r>
          </a:p>
          <a:p>
            <a:pPr marL="0" lvl="1" eaLnBrk="0" hangingPunct="0">
              <a:spcBef>
                <a:spcPct val="20000"/>
              </a:spcBef>
            </a:pPr>
            <a:r>
              <a:rPr lang="hr-HR" sz="1400" b="1" i="1" dirty="0">
                <a:solidFill>
                  <a:srgbClr val="777877"/>
                </a:solidFill>
                <a:latin typeface="Myriad Pro Light SemiExt" charset="0"/>
                <a:cs typeface="Myriad Pro Light SemiExt" charset="0"/>
              </a:rPr>
              <a:t>o	potvrda o vođenju u evidenciji HZZ-a ili, ukoliko osoba nije u evidenciji HZZ-a, Izjava osobe da nije redovit učenik ili student te da nema posao, raspoloživa je za posao i aktivno traži posao i </a:t>
            </a:r>
          </a:p>
          <a:p>
            <a:pPr marL="0" lvl="1" eaLnBrk="0" hangingPunct="0">
              <a:spcBef>
                <a:spcPct val="20000"/>
              </a:spcBef>
            </a:pPr>
            <a:r>
              <a:rPr lang="hr-HR" sz="1400" b="1" i="1" dirty="0">
                <a:solidFill>
                  <a:srgbClr val="777877"/>
                </a:solidFill>
                <a:latin typeface="Myriad Pro Light SemiExt" charset="0"/>
                <a:cs typeface="Myriad Pro Light SemiExt" charset="0"/>
              </a:rPr>
              <a:t>o	uvjerenje nadležnog centra za socijalnu skrb da je sudionik u projektnim aktivnostima primatelj zajamčene minimalne naknade u trenutku ulaska u projektne aktivnosti</a:t>
            </a:r>
          </a:p>
          <a:p>
            <a:pPr marL="0" lvl="1" eaLnBrk="0" hangingPunct="0">
              <a:spcBef>
                <a:spcPct val="20000"/>
              </a:spcBef>
            </a:pPr>
            <a:endParaRPr lang="hr-HR" sz="1600" b="1" i="1" dirty="0" smtClean="0">
              <a:solidFill>
                <a:srgbClr val="777877"/>
              </a:solidFill>
              <a:latin typeface="Myriad Pro Light SemiExt" charset="0"/>
              <a:cs typeface="Myriad Pro Light SemiExt" charset="0"/>
            </a:endParaRPr>
          </a:p>
          <a:p>
            <a:pPr marL="0" lvl="1" eaLnBrk="0" hangingPunct="0">
              <a:spcBef>
                <a:spcPct val="20000"/>
              </a:spcBef>
            </a:pPr>
            <a:endParaRPr lang="ta-IN"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54120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smtClean="0">
                <a:solidFill>
                  <a:schemeClr val="accent6"/>
                </a:solidFill>
                <a:latin typeface="Myriad Pro Light SemiExt" charset="0"/>
                <a:cs typeface="Myriad Pro Light SemiExt" charset="0"/>
              </a:rPr>
              <a:t>Ciljne skupine-dokazi za pripadnost</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368300" y="676275"/>
            <a:ext cx="7237413" cy="1143000"/>
          </a:xfrm>
        </p:spPr>
        <p:txBody>
          <a:bodyPr/>
          <a:lstStyle/>
          <a:p>
            <a:pPr algn="l"/>
            <a:r>
              <a:rPr lang="hr-HR" sz="2800" b="1" dirty="0">
                <a:latin typeface="Myriad Pro Light SemiExt" charset="0"/>
                <a:cs typeface="Myriad Pro Light SemiExt" charset="0"/>
              </a:rPr>
              <a:t>„Podrška socijalnom uključivanju i </a:t>
            </a:r>
            <a:br>
              <a:rPr lang="hr-HR" sz="2800" b="1" dirty="0">
                <a:latin typeface="Myriad Pro Light SemiExt" charset="0"/>
                <a:cs typeface="Myriad Pro Light SemiExt" charset="0"/>
              </a:rPr>
            </a:br>
            <a:r>
              <a:rPr lang="hr-HR" sz="2800" b="1" dirty="0">
                <a:latin typeface="Myriad Pro Light SemiExt" charset="0"/>
                <a:cs typeface="Myriad Pro Light SemiExt" charset="0"/>
              </a:rPr>
              <a:t>zapošljavanju marginaliziranih skupina”</a:t>
            </a:r>
            <a:endParaRPr lang="en-US" sz="2800" b="1" dirty="0">
              <a:latin typeface="Myriad Pro Bold SemiExt" charset="0"/>
              <a:cs typeface="Myriad Pro Bold SemiExt" charset="0"/>
            </a:endParaRPr>
          </a:p>
        </p:txBody>
      </p:sp>
    </p:spTree>
    <p:extLst>
      <p:ext uri="{BB962C8B-B14F-4D97-AF65-F5344CB8AC3E}">
        <p14:creationId xmlns:p14="http://schemas.microsoft.com/office/powerpoint/2010/main" val="192851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98475"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r>
              <a:rPr lang="hr-HR" sz="1600" b="1" i="1" dirty="0">
                <a:latin typeface="Myriad Pro Light SemiExt" charset="0"/>
                <a:cs typeface="Myriad Pro Light SemiExt" charset="0"/>
              </a:rPr>
              <a:t>Za ciljnu skupinu 2 - stručnjaci  koji rade s nezaposlenim osobama pripadnicima marginaliziranih skupina </a:t>
            </a:r>
          </a:p>
          <a:p>
            <a:pPr marL="285750" lvl="1" indent="-285750" eaLnBrk="0" hangingPunct="0">
              <a:spcBef>
                <a:spcPct val="20000"/>
              </a:spcBef>
              <a:buFont typeface="Arial" panose="020B0604020202020204" pitchFamily="34" charset="0"/>
              <a:buChar char="•"/>
            </a:pPr>
            <a:r>
              <a:rPr lang="hr-HR" sz="1600" b="1" i="1" dirty="0">
                <a:solidFill>
                  <a:srgbClr val="777877"/>
                </a:solidFill>
                <a:latin typeface="Myriad Pro Light SemiExt" charset="0"/>
                <a:cs typeface="Myriad Pro Light SemiExt" charset="0"/>
              </a:rPr>
              <a:t>Izjava institucije/poslodavca ili druge pravne osobe iz koje je vidljivo da osoba radi s nezaposlenim osobama pripadnicima marginaliziranih skupina na područjima povećanja </a:t>
            </a:r>
            <a:r>
              <a:rPr lang="hr-HR" sz="1600" b="1" i="1" dirty="0" err="1">
                <a:solidFill>
                  <a:srgbClr val="777877"/>
                </a:solidFill>
                <a:latin typeface="Myriad Pro Light SemiExt" charset="0"/>
                <a:cs typeface="Myriad Pro Light SemiExt" charset="0"/>
              </a:rPr>
              <a:t>zapošljivosti</a:t>
            </a:r>
            <a:r>
              <a:rPr lang="hr-HR" sz="1600" b="1" i="1" dirty="0">
                <a:solidFill>
                  <a:srgbClr val="777877"/>
                </a:solidFill>
                <a:latin typeface="Myriad Pro Light SemiExt" charset="0"/>
                <a:cs typeface="Myriad Pro Light SemiExt" charset="0"/>
              </a:rPr>
              <a:t>  i socijalnog uključivanja.</a:t>
            </a:r>
          </a:p>
          <a:p>
            <a:pPr marL="0" lvl="1" eaLnBrk="0" hangingPunct="0">
              <a:spcBef>
                <a:spcPct val="20000"/>
              </a:spcBef>
            </a:pPr>
            <a:endParaRPr lang="hr-HR" sz="1600" b="1" i="1" dirty="0" smtClean="0">
              <a:solidFill>
                <a:srgbClr val="777877"/>
              </a:solidFill>
              <a:latin typeface="Myriad Pro Light SemiExt" charset="0"/>
              <a:cs typeface="Myriad Pro Light SemiExt" charset="0"/>
            </a:endParaRPr>
          </a:p>
          <a:p>
            <a:pPr marL="0" lvl="1" eaLnBrk="0" hangingPunct="0">
              <a:spcBef>
                <a:spcPct val="20000"/>
              </a:spcBef>
            </a:pPr>
            <a:endParaRPr lang="ta-IN"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54120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smtClean="0">
                <a:solidFill>
                  <a:schemeClr val="accent6"/>
                </a:solidFill>
                <a:latin typeface="Myriad Pro Light SemiExt" charset="0"/>
                <a:cs typeface="Myriad Pro Light SemiExt" charset="0"/>
              </a:rPr>
              <a:t>Ciljne skupine-dokazi za pripadnost</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368300" y="676275"/>
            <a:ext cx="7237413" cy="1143000"/>
          </a:xfrm>
        </p:spPr>
        <p:txBody>
          <a:bodyPr/>
          <a:lstStyle/>
          <a:p>
            <a:pPr algn="l"/>
            <a:r>
              <a:rPr lang="hr-HR" sz="2800" b="1" dirty="0">
                <a:latin typeface="Myriad Pro Light SemiExt" charset="0"/>
                <a:cs typeface="Myriad Pro Light SemiExt" charset="0"/>
              </a:rPr>
              <a:t>„Podrška socijalnom uključivanju i </a:t>
            </a:r>
            <a:br>
              <a:rPr lang="hr-HR" sz="2800" b="1" dirty="0">
                <a:latin typeface="Myriad Pro Light SemiExt" charset="0"/>
                <a:cs typeface="Myriad Pro Light SemiExt" charset="0"/>
              </a:rPr>
            </a:br>
            <a:r>
              <a:rPr lang="hr-HR" sz="2800" b="1" dirty="0">
                <a:latin typeface="Myriad Pro Light SemiExt" charset="0"/>
                <a:cs typeface="Myriad Pro Light SemiExt" charset="0"/>
              </a:rPr>
              <a:t>zapošljavanju marginaliziranih skupina”</a:t>
            </a:r>
            <a:endParaRPr lang="en-US" sz="2800" b="1" dirty="0">
              <a:latin typeface="Myriad Pro Bold SemiExt" charset="0"/>
              <a:cs typeface="Myriad Pro Bold SemiExt" charset="0"/>
            </a:endParaRPr>
          </a:p>
        </p:txBody>
      </p:sp>
    </p:spTree>
    <p:extLst>
      <p:ext uri="{BB962C8B-B14F-4D97-AF65-F5344CB8AC3E}">
        <p14:creationId xmlns:p14="http://schemas.microsoft.com/office/powerpoint/2010/main" val="53977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nvSpPr>
        <p:spPr bwMode="auto">
          <a:xfrm>
            <a:off x="498475" y="2794000"/>
            <a:ext cx="7107238" cy="324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63525" indent="-263525" eaLnBrk="0" fontAlgn="auto" hangingPunct="0">
              <a:spcBef>
                <a:spcPct val="20000"/>
              </a:spcBef>
              <a:spcAft>
                <a:spcPts val="0"/>
              </a:spcAft>
              <a:buFont typeface="Arial" charset="0"/>
              <a:buChar char="•"/>
              <a:defRPr/>
            </a:pPr>
            <a:endParaRPr lang="ta-IN" sz="3200" dirty="0">
              <a:solidFill>
                <a:schemeClr val="accent6"/>
              </a:solidFill>
              <a:latin typeface="Myriad Pro Light SemiExt"/>
              <a:ea typeface="+mn-ea"/>
              <a:cs typeface="Myriad Pro Light SemiExt"/>
            </a:endParaRPr>
          </a:p>
        </p:txBody>
      </p:sp>
      <p:sp>
        <p:nvSpPr>
          <p:cNvPr id="16388" name="Title 9"/>
          <p:cNvSpPr>
            <a:spLocks noGrp="1"/>
          </p:cNvSpPr>
          <p:nvPr>
            <p:ph type="title"/>
          </p:nvPr>
        </p:nvSpPr>
        <p:spPr>
          <a:xfrm>
            <a:off x="368300" y="676275"/>
            <a:ext cx="7237413" cy="1143000"/>
          </a:xfrm>
        </p:spPr>
        <p:txBody>
          <a:bodyPr/>
          <a:lstStyle/>
          <a:p>
            <a:r>
              <a:rPr lang="hr-HR" sz="2400" b="1" dirty="0">
                <a:latin typeface="Myriad Pro Bold SemiExt" charset="0"/>
                <a:cs typeface="Myriad Pro Bold SemiExt" charset="0"/>
              </a:rPr>
              <a:t>„Podrška socijalnom uključivanju i </a:t>
            </a:r>
            <a:br>
              <a:rPr lang="hr-HR" sz="2400" b="1" dirty="0">
                <a:latin typeface="Myriad Pro Bold SemiExt" charset="0"/>
                <a:cs typeface="Myriad Pro Bold SemiExt" charset="0"/>
              </a:rPr>
            </a:br>
            <a:r>
              <a:rPr lang="hr-HR" sz="2400" b="1" dirty="0">
                <a:latin typeface="Myriad Pro Bold SemiExt" charset="0"/>
                <a:cs typeface="Myriad Pro Bold SemiExt" charset="0"/>
              </a:rPr>
              <a:t>zapošljavanju marginaliziranih skupina</a:t>
            </a:r>
            <a:r>
              <a:rPr lang="hr-HR" sz="2400" b="1" dirty="0" smtClean="0">
                <a:latin typeface="Myriad Pro Bold SemiExt" charset="0"/>
                <a:cs typeface="Myriad Pro Bold SemiExt" charset="0"/>
              </a:rPr>
              <a:t>”</a:t>
            </a:r>
            <a:br>
              <a:rPr lang="hr-HR" sz="2400" b="1" dirty="0" smtClean="0">
                <a:latin typeface="Myriad Pro Bold SemiExt" charset="0"/>
                <a:cs typeface="Myriad Pro Bold SemiExt" charset="0"/>
              </a:rPr>
            </a:br>
            <a:r>
              <a:rPr lang="hr-HR" sz="2400" dirty="0" smtClean="0">
                <a:solidFill>
                  <a:schemeClr val="accent6"/>
                </a:solidFill>
                <a:latin typeface="Myriad Pro Bold SemiExt" charset="0"/>
                <a:cs typeface="Myriad Pro Bold SemiExt" charset="0"/>
              </a:rPr>
              <a:t>POKAZATELJI</a:t>
            </a:r>
            <a:endParaRPr lang="en-US" sz="2400" dirty="0">
              <a:solidFill>
                <a:schemeClr val="accent6"/>
              </a:solidFill>
              <a:latin typeface="Myriad Pro Bold SemiExt" charset="0"/>
              <a:cs typeface="Myriad Pro Bold SemiExt"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10816393"/>
              </p:ext>
            </p:extLst>
          </p:nvPr>
        </p:nvGraphicFramePr>
        <p:xfrm>
          <a:off x="586597" y="2092850"/>
          <a:ext cx="7832784" cy="4124838"/>
        </p:xfrm>
        <a:graphic>
          <a:graphicData uri="http://schemas.openxmlformats.org/drawingml/2006/table">
            <a:tbl>
              <a:tblPr firstRow="1" bandRow="1">
                <a:tableStyleId>{5C22544A-7EE6-4342-B048-85BDC9FD1C3A}</a:tableStyleId>
              </a:tblPr>
              <a:tblGrid>
                <a:gridCol w="1468647"/>
                <a:gridCol w="2845504"/>
                <a:gridCol w="3518633"/>
              </a:tblGrid>
              <a:tr h="544962">
                <a:tc>
                  <a:txBody>
                    <a:bodyPr/>
                    <a:lstStyle/>
                    <a:p>
                      <a:pPr algn="ctr"/>
                      <a:r>
                        <a:rPr lang="hr-HR" sz="1400" dirty="0" smtClean="0"/>
                        <a:t>ŠIFRA</a:t>
                      </a:r>
                      <a:endParaRPr lang="hr-HR" sz="1400" dirty="0"/>
                    </a:p>
                  </a:txBody>
                  <a:tcPr/>
                </a:tc>
                <a:tc>
                  <a:txBody>
                    <a:bodyPr/>
                    <a:lstStyle/>
                    <a:p>
                      <a:pPr algn="ctr"/>
                      <a:r>
                        <a:rPr lang="hr-HR" sz="1400" dirty="0" smtClean="0"/>
                        <a:t>NAZIV</a:t>
                      </a:r>
                      <a:endParaRPr lang="hr-HR" sz="1400" dirty="0"/>
                    </a:p>
                  </a:txBody>
                  <a:tcPr/>
                </a:tc>
                <a:tc>
                  <a:txBody>
                    <a:bodyPr/>
                    <a:lstStyle/>
                    <a:p>
                      <a:pPr algn="ctr"/>
                      <a:r>
                        <a:rPr lang="hr-HR" sz="1400" dirty="0" smtClean="0"/>
                        <a:t>OPIS </a:t>
                      </a:r>
                      <a:endParaRPr lang="hr-HR" sz="1400" dirty="0"/>
                    </a:p>
                  </a:txBody>
                  <a:tcPr/>
                </a:tc>
              </a:tr>
              <a:tr h="935520">
                <a:tc>
                  <a:txBody>
                    <a:bodyPr/>
                    <a:lstStyle/>
                    <a:p>
                      <a:r>
                        <a:rPr lang="hr-HR" sz="1400" dirty="0" smtClean="0">
                          <a:solidFill>
                            <a:srgbClr val="FF0000"/>
                          </a:solidFill>
                        </a:rPr>
                        <a:t>(CO01)</a:t>
                      </a:r>
                      <a:endParaRPr lang="hr-HR" sz="1400" dirty="0">
                        <a:solidFill>
                          <a:srgbClr val="FF0000"/>
                        </a:solidFill>
                      </a:endParaRPr>
                    </a:p>
                  </a:txBody>
                  <a:tcPr/>
                </a:tc>
                <a:tc>
                  <a:txBody>
                    <a:bodyPr/>
                    <a:lstStyle/>
                    <a:p>
                      <a:r>
                        <a:rPr lang="hr-HR" sz="1400" dirty="0" smtClean="0">
                          <a:solidFill>
                            <a:srgbClr val="FF0000"/>
                          </a:solidFill>
                        </a:rPr>
                        <a:t>Nezaposleni, uključujući dugotrajno</a:t>
                      </a:r>
                      <a:r>
                        <a:rPr lang="hr-HR" sz="1400" baseline="0" dirty="0" smtClean="0">
                          <a:solidFill>
                            <a:srgbClr val="FF0000"/>
                          </a:solidFill>
                        </a:rPr>
                        <a:t> nezaposlene</a:t>
                      </a:r>
                      <a:endParaRPr lang="hr-HR" sz="1400" dirty="0">
                        <a:solidFill>
                          <a:srgbClr val="FF0000"/>
                        </a:solidFill>
                      </a:endParaRPr>
                    </a:p>
                  </a:txBody>
                  <a:tcPr/>
                </a:tc>
                <a:tc>
                  <a:txBody>
                    <a:bodyPr/>
                    <a:lstStyle/>
                    <a:p>
                      <a:r>
                        <a:rPr lang="hr-HR" sz="1400" dirty="0" smtClean="0">
                          <a:solidFill>
                            <a:srgbClr val="FF0000"/>
                          </a:solidFill>
                        </a:rPr>
                        <a:t>Obvezan pokazatelj</a:t>
                      </a:r>
                    </a:p>
                    <a:p>
                      <a:r>
                        <a:rPr lang="hr-HR" sz="1400" dirty="0" smtClean="0">
                          <a:solidFill>
                            <a:srgbClr val="FF0000"/>
                          </a:solidFill>
                        </a:rPr>
                        <a:t>Svi sudionici ciljne skupine broj </a:t>
                      </a:r>
                    </a:p>
                    <a:p>
                      <a:r>
                        <a:rPr lang="hr-HR" sz="1400" dirty="0" smtClean="0">
                          <a:solidFill>
                            <a:srgbClr val="FF0000"/>
                          </a:solidFill>
                        </a:rPr>
                        <a:t>1. Nezaposlene osobe pripadnici marginaliziranih skupina  uključuju se u ovaj pokazatelj.</a:t>
                      </a:r>
                    </a:p>
                    <a:p>
                      <a:endParaRPr lang="hr-HR" sz="1400" dirty="0">
                        <a:solidFill>
                          <a:srgbClr val="FF0000"/>
                        </a:solidFill>
                      </a:endParaRPr>
                    </a:p>
                  </a:txBody>
                  <a:tcPr/>
                </a:tc>
              </a:tr>
              <a:tr h="853374">
                <a:tc>
                  <a:txBody>
                    <a:bodyPr/>
                    <a:lstStyle/>
                    <a:p>
                      <a:pPr algn="just">
                        <a:lnSpc>
                          <a:spcPct val="115000"/>
                        </a:lnSpc>
                        <a:spcAft>
                          <a:spcPts val="0"/>
                        </a:spcAft>
                      </a:pPr>
                      <a:r>
                        <a:rPr lang="hr-HR" sz="1400" dirty="0">
                          <a:solidFill>
                            <a:srgbClr val="00000A"/>
                          </a:solidFill>
                          <a:effectLst/>
                          <a:latin typeface="+mn-lt"/>
                          <a:ea typeface="Calibri" panose="020F0502020204030204" pitchFamily="34" charset="0"/>
                          <a:cs typeface="Lucida Sans Unicode" panose="020B0602030504020204" pitchFamily="34" charset="0"/>
                        </a:rPr>
                        <a:t>(SO202)</a:t>
                      </a:r>
                      <a:endParaRPr lang="hr-HR" sz="1400" dirty="0">
                        <a:solidFill>
                          <a:srgbClr val="00000A"/>
                        </a:solidFill>
                        <a:effectLst/>
                        <a:latin typeface="+mn-lt"/>
                        <a:ea typeface="Droid Sans Fallback"/>
                        <a:cs typeface="Times New Roman" panose="02020603050405020304" pitchFamily="18" charset="0"/>
                      </a:endParaRPr>
                    </a:p>
                  </a:txBody>
                  <a:tcPr marL="68580" marR="68580" marT="0" marB="0"/>
                </a:tc>
                <a:tc>
                  <a:txBody>
                    <a:bodyPr/>
                    <a:lstStyle/>
                    <a:p>
                      <a:pPr>
                        <a:lnSpc>
                          <a:spcPct val="115000"/>
                        </a:lnSpc>
                        <a:spcAft>
                          <a:spcPts val="0"/>
                        </a:spcAft>
                      </a:pPr>
                      <a:r>
                        <a:rPr lang="hr-HR" sz="1400" dirty="0">
                          <a:solidFill>
                            <a:srgbClr val="00000A"/>
                          </a:solidFill>
                          <a:effectLst/>
                          <a:latin typeface="+mn-lt"/>
                          <a:ea typeface="Calibri" panose="020F0502020204030204" pitchFamily="34" charset="0"/>
                          <a:cs typeface="Lucida Sans Unicode" panose="020B0602030504020204" pitchFamily="34" charset="0"/>
                        </a:rPr>
                        <a:t>Nezaposleni koji sudjeluju u osposobljavanju</a:t>
                      </a:r>
                      <a:endParaRPr lang="hr-HR" sz="1400" dirty="0">
                        <a:solidFill>
                          <a:srgbClr val="00000A"/>
                        </a:solidFill>
                        <a:effectLst/>
                        <a:latin typeface="+mn-lt"/>
                        <a:ea typeface="Droid Sans Fallback"/>
                        <a:cs typeface="Times New Roman" panose="02020603050405020304" pitchFamily="18" charset="0"/>
                      </a:endParaRPr>
                    </a:p>
                  </a:txBody>
                  <a:tcPr marL="68580" marR="68580" marT="0" marB="0"/>
                </a:tc>
                <a:tc>
                  <a:txBody>
                    <a:bodyPr/>
                    <a:lstStyle/>
                    <a:p>
                      <a:pPr algn="just">
                        <a:lnSpc>
                          <a:spcPct val="115000"/>
                        </a:lnSpc>
                        <a:spcAft>
                          <a:spcPts val="0"/>
                        </a:spcAft>
                      </a:pPr>
                      <a:r>
                        <a:rPr lang="hr-HR" sz="1400">
                          <a:solidFill>
                            <a:srgbClr val="00000A"/>
                          </a:solidFill>
                          <a:effectLst/>
                          <a:latin typeface="+mn-lt"/>
                          <a:ea typeface="Droid Sans Fallback"/>
                          <a:cs typeface="Times New Roman" panose="02020603050405020304" pitchFamily="18" charset="0"/>
                        </a:rPr>
                        <a:t>Osobe navedene pod pokazateljem CO01 a koje sudjeluju u programima obrazovanja odraslih navedenih u elementu br 1. prihvatljivih aktivnosti, financiranih iz projekta.</a:t>
                      </a:r>
                    </a:p>
                  </a:txBody>
                  <a:tcPr marL="68580" marR="68580" marT="0" marB="0"/>
                </a:tc>
              </a:tr>
              <a:tr h="1054710">
                <a:tc>
                  <a:txBody>
                    <a:bodyPr/>
                    <a:lstStyle/>
                    <a:p>
                      <a:pPr algn="just">
                        <a:lnSpc>
                          <a:spcPct val="115000"/>
                        </a:lnSpc>
                        <a:spcAft>
                          <a:spcPts val="0"/>
                        </a:spcAft>
                      </a:pPr>
                      <a:r>
                        <a:rPr lang="hr-HR" sz="1400">
                          <a:solidFill>
                            <a:srgbClr val="00000A"/>
                          </a:solidFill>
                          <a:effectLst/>
                          <a:latin typeface="+mn-lt"/>
                          <a:ea typeface="Calibri" panose="020F0502020204030204" pitchFamily="34" charset="0"/>
                          <a:cs typeface="Times New Roman" panose="02020603050405020304" pitchFamily="18" charset="0"/>
                        </a:rPr>
                        <a:t>(SO203) </a:t>
                      </a:r>
                      <a:endParaRPr lang="hr-HR" sz="1400">
                        <a:solidFill>
                          <a:srgbClr val="00000A"/>
                        </a:solidFill>
                        <a:effectLst/>
                        <a:latin typeface="+mn-lt"/>
                        <a:ea typeface="Droid Sans Fallback"/>
                        <a:cs typeface="Times New Roman" panose="02020603050405020304" pitchFamily="18" charset="0"/>
                      </a:endParaRPr>
                    </a:p>
                  </a:txBody>
                  <a:tcPr marL="68580" marR="68580" marT="0" marB="0"/>
                </a:tc>
                <a:tc>
                  <a:txBody>
                    <a:bodyPr/>
                    <a:lstStyle/>
                    <a:p>
                      <a:pPr>
                        <a:lnSpc>
                          <a:spcPct val="115000"/>
                        </a:lnSpc>
                        <a:spcAft>
                          <a:spcPts val="0"/>
                        </a:spcAft>
                      </a:pPr>
                      <a:r>
                        <a:rPr lang="hr-HR" sz="1400" dirty="0">
                          <a:solidFill>
                            <a:srgbClr val="00000A"/>
                          </a:solidFill>
                          <a:effectLst/>
                          <a:latin typeface="+mn-lt"/>
                          <a:ea typeface="Calibri" panose="020F0502020204030204" pitchFamily="34" charset="0"/>
                          <a:cs typeface="Lucida Sans Unicode" panose="020B0602030504020204" pitchFamily="34" charset="0"/>
                        </a:rPr>
                        <a:t>Stručnjaci koji sudjeluju u osposobljavanju</a:t>
                      </a:r>
                      <a:endParaRPr lang="hr-HR" sz="1400" dirty="0">
                        <a:solidFill>
                          <a:srgbClr val="00000A"/>
                        </a:solidFill>
                        <a:effectLst/>
                        <a:latin typeface="+mn-lt"/>
                        <a:ea typeface="Droid Sans Fallback"/>
                        <a:cs typeface="Times New Roman" panose="02020603050405020304" pitchFamily="18" charset="0"/>
                      </a:endParaRPr>
                    </a:p>
                  </a:txBody>
                  <a:tcPr marL="68580" marR="68580" marT="0" marB="0"/>
                </a:tc>
                <a:tc>
                  <a:txBody>
                    <a:bodyPr/>
                    <a:lstStyle/>
                    <a:p>
                      <a:pPr algn="just">
                        <a:lnSpc>
                          <a:spcPct val="115000"/>
                        </a:lnSpc>
                        <a:spcAft>
                          <a:spcPts val="0"/>
                        </a:spcAft>
                      </a:pPr>
                      <a:r>
                        <a:rPr lang="hr-HR" sz="1400" dirty="0">
                          <a:solidFill>
                            <a:srgbClr val="00000A"/>
                          </a:solidFill>
                          <a:effectLst/>
                          <a:latin typeface="+mn-lt"/>
                          <a:ea typeface="Times New Roman" panose="02020603050405020304" pitchFamily="18" charset="0"/>
                          <a:cs typeface="Times New Roman" panose="02020603050405020304" pitchFamily="18" charset="0"/>
                        </a:rPr>
                        <a:t>Stručnjaci koji rade s nezaposlenim osobama pripadnicima marginaliziranih skupina, a koji su sudjelovali na treningu, edukaciji ili  radionici u cilju stjecanja znanja i/ili vještina (kroz aktivnosti Elementa 3)</a:t>
                      </a:r>
                      <a:endParaRPr lang="hr-HR" sz="1400" dirty="0">
                        <a:solidFill>
                          <a:srgbClr val="00000A"/>
                        </a:solidFill>
                        <a:effectLst/>
                        <a:latin typeface="+mn-lt"/>
                        <a:ea typeface="Droid Sans Fallback"/>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34921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nvSpPr>
        <p:spPr bwMode="auto">
          <a:xfrm>
            <a:off x="498475" y="2794000"/>
            <a:ext cx="7107238" cy="324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63525" indent="-263525" eaLnBrk="0" fontAlgn="auto" hangingPunct="0">
              <a:spcBef>
                <a:spcPct val="20000"/>
              </a:spcBef>
              <a:spcAft>
                <a:spcPts val="0"/>
              </a:spcAft>
              <a:buFont typeface="Arial" charset="0"/>
              <a:buChar char="•"/>
              <a:defRPr/>
            </a:pPr>
            <a:endParaRPr lang="ta-IN" sz="3200" dirty="0">
              <a:solidFill>
                <a:schemeClr val="accent6"/>
              </a:solidFill>
              <a:latin typeface="Myriad Pro Light SemiExt"/>
              <a:ea typeface="+mn-ea"/>
              <a:cs typeface="Myriad Pro Light SemiExt"/>
            </a:endParaRPr>
          </a:p>
        </p:txBody>
      </p:sp>
      <p:sp>
        <p:nvSpPr>
          <p:cNvPr id="16388" name="Title 9"/>
          <p:cNvSpPr>
            <a:spLocks noGrp="1"/>
          </p:cNvSpPr>
          <p:nvPr>
            <p:ph type="title"/>
          </p:nvPr>
        </p:nvSpPr>
        <p:spPr>
          <a:xfrm>
            <a:off x="368300" y="676275"/>
            <a:ext cx="7237413" cy="1143000"/>
          </a:xfrm>
        </p:spPr>
        <p:txBody>
          <a:bodyPr/>
          <a:lstStyle/>
          <a:p>
            <a:r>
              <a:rPr lang="hr-HR" sz="2400" b="1" dirty="0">
                <a:solidFill>
                  <a:prstClr val="black"/>
                </a:solidFill>
                <a:latin typeface="Myriad Pro Bold SemiExt" charset="0"/>
                <a:cs typeface="Myriad Pro Bold SemiExt" charset="0"/>
              </a:rPr>
              <a:t>„Podrška socijalnom uključivanju i </a:t>
            </a:r>
            <a:br>
              <a:rPr lang="hr-HR" sz="2400" b="1" dirty="0">
                <a:solidFill>
                  <a:prstClr val="black"/>
                </a:solidFill>
                <a:latin typeface="Myriad Pro Bold SemiExt" charset="0"/>
                <a:cs typeface="Myriad Pro Bold SemiExt" charset="0"/>
              </a:rPr>
            </a:br>
            <a:r>
              <a:rPr lang="hr-HR" sz="2400" b="1" dirty="0">
                <a:solidFill>
                  <a:prstClr val="black"/>
                </a:solidFill>
                <a:latin typeface="Myriad Pro Bold SemiExt" charset="0"/>
                <a:cs typeface="Myriad Pro Bold SemiExt" charset="0"/>
              </a:rPr>
              <a:t>zapošljavanju marginaliziranih skupina”</a:t>
            </a:r>
            <a:br>
              <a:rPr lang="hr-HR" sz="2400" b="1" dirty="0">
                <a:solidFill>
                  <a:prstClr val="black"/>
                </a:solidFill>
                <a:latin typeface="Myriad Pro Bold SemiExt" charset="0"/>
                <a:cs typeface="Myriad Pro Bold SemiExt" charset="0"/>
              </a:rPr>
            </a:br>
            <a:r>
              <a:rPr lang="hr-HR" sz="2400" dirty="0">
                <a:solidFill>
                  <a:srgbClr val="F79646"/>
                </a:solidFill>
                <a:latin typeface="Myriad Pro Bold SemiExt" charset="0"/>
                <a:cs typeface="Myriad Pro Bold SemiExt" charset="0"/>
              </a:rPr>
              <a:t>POKAZATELJI</a:t>
            </a:r>
            <a:endParaRPr lang="en-US" sz="3200" dirty="0">
              <a:latin typeface="Myriad Pro Bold SemiExt" charset="0"/>
              <a:cs typeface="Myriad Pro Bold SemiExt"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42735832"/>
              </p:ext>
            </p:extLst>
          </p:nvPr>
        </p:nvGraphicFramePr>
        <p:xfrm>
          <a:off x="498475" y="2087826"/>
          <a:ext cx="7821973" cy="3705102"/>
        </p:xfrm>
        <a:graphic>
          <a:graphicData uri="http://schemas.openxmlformats.org/drawingml/2006/table">
            <a:tbl>
              <a:tblPr firstRow="1" bandRow="1">
                <a:tableStyleId>{5C22544A-7EE6-4342-B048-85BDC9FD1C3A}</a:tableStyleId>
              </a:tblPr>
              <a:tblGrid>
                <a:gridCol w="1466620"/>
                <a:gridCol w="2841577"/>
                <a:gridCol w="3513776"/>
              </a:tblGrid>
              <a:tr h="541278">
                <a:tc>
                  <a:txBody>
                    <a:bodyPr/>
                    <a:lstStyle/>
                    <a:p>
                      <a:pPr algn="ctr"/>
                      <a:r>
                        <a:rPr lang="hr-HR" dirty="0" smtClean="0"/>
                        <a:t>ŠIFRA</a:t>
                      </a:r>
                      <a:endParaRPr lang="hr-HR" dirty="0"/>
                    </a:p>
                  </a:txBody>
                  <a:tcPr/>
                </a:tc>
                <a:tc>
                  <a:txBody>
                    <a:bodyPr/>
                    <a:lstStyle/>
                    <a:p>
                      <a:pPr algn="ctr"/>
                      <a:r>
                        <a:rPr lang="hr-HR" dirty="0" smtClean="0"/>
                        <a:t>NAZIV</a:t>
                      </a:r>
                      <a:endParaRPr lang="hr-HR" dirty="0"/>
                    </a:p>
                  </a:txBody>
                  <a:tcPr/>
                </a:tc>
                <a:tc>
                  <a:txBody>
                    <a:bodyPr/>
                    <a:lstStyle/>
                    <a:p>
                      <a:pPr algn="ctr"/>
                      <a:r>
                        <a:rPr lang="hr-HR" dirty="0" smtClean="0"/>
                        <a:t>OPIS </a:t>
                      </a:r>
                      <a:endParaRPr lang="hr-HR" dirty="0"/>
                    </a:p>
                  </a:txBody>
                  <a:tcPr/>
                </a:tc>
              </a:tr>
              <a:tr h="1392601">
                <a:tc>
                  <a:txBody>
                    <a:bodyPr/>
                    <a:lstStyle/>
                    <a:p>
                      <a:pPr algn="just">
                        <a:lnSpc>
                          <a:spcPct val="115000"/>
                        </a:lnSpc>
                        <a:spcAft>
                          <a:spcPts val="0"/>
                        </a:spcAft>
                      </a:pPr>
                      <a:r>
                        <a:rPr lang="hr-HR" sz="1600" dirty="0">
                          <a:solidFill>
                            <a:srgbClr val="00000A"/>
                          </a:solidFill>
                          <a:effectLst/>
                          <a:latin typeface="Calibri" panose="020F0502020204030204" pitchFamily="34" charset="0"/>
                          <a:ea typeface="Calibri" panose="020F0502020204030204" pitchFamily="34" charset="0"/>
                          <a:cs typeface="Lucida Sans Unicode" panose="020B0602030504020204" pitchFamily="34" charset="0"/>
                        </a:rPr>
                        <a:t>(SR201)</a:t>
                      </a:r>
                      <a:endParaRPr lang="hr-HR" sz="16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nSpc>
                          <a:spcPct val="115000"/>
                        </a:lnSpc>
                        <a:spcAft>
                          <a:spcPts val="0"/>
                        </a:spcAft>
                      </a:pPr>
                      <a:r>
                        <a:rPr lang="hr-HR" sz="1600">
                          <a:solidFill>
                            <a:srgbClr val="00000A"/>
                          </a:solidFill>
                          <a:effectLst/>
                          <a:latin typeface="Calibri" panose="020F0502020204030204" pitchFamily="34" charset="0"/>
                          <a:ea typeface="Calibri" panose="020F0502020204030204" pitchFamily="34" charset="0"/>
                          <a:cs typeface="Lucida Sans Unicode" panose="020B0602030504020204" pitchFamily="34" charset="0"/>
                        </a:rPr>
                        <a:t>Broj nezaposlenih sudionika koji su završili program osposobljavanja</a:t>
                      </a:r>
                      <a:endParaRPr lang="hr-HR" sz="16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just">
                        <a:lnSpc>
                          <a:spcPct val="115000"/>
                        </a:lnSpc>
                        <a:spcAft>
                          <a:spcPts val="0"/>
                        </a:spcAft>
                      </a:pPr>
                      <a:r>
                        <a:rPr lang="hr-HR" sz="1600">
                          <a:solidFill>
                            <a:srgbClr val="00000A"/>
                          </a:solidFill>
                          <a:effectLst/>
                          <a:latin typeface="Calibri" panose="020F0502020204030204" pitchFamily="34" charset="0"/>
                          <a:ea typeface="Droid Sans Fallback"/>
                          <a:cs typeface="Times New Roman" panose="02020603050405020304" pitchFamily="18" charset="0"/>
                        </a:rPr>
                        <a:t>Osobe navedene pod pokazateljem SO202, koje su završile program obrazovanja odraslih financiran iz projekta te su dobile potvrdu o završetku istog. </a:t>
                      </a:r>
                    </a:p>
                  </a:txBody>
                  <a:tcPr marL="68580" marR="68580" marT="0" marB="0"/>
                </a:tc>
              </a:tr>
              <a:tr h="1114081">
                <a:tc>
                  <a:txBody>
                    <a:bodyPr/>
                    <a:lstStyle/>
                    <a:p>
                      <a:pPr algn="just">
                        <a:lnSpc>
                          <a:spcPct val="115000"/>
                        </a:lnSpc>
                        <a:spcAft>
                          <a:spcPts val="0"/>
                        </a:spcAft>
                      </a:pPr>
                      <a:r>
                        <a:rPr lang="hr-HR" sz="1600" dirty="0" smtClean="0">
                          <a:solidFill>
                            <a:srgbClr val="00000A"/>
                          </a:solidFill>
                          <a:effectLst/>
                          <a:latin typeface="Calibri" panose="020F0502020204030204" pitchFamily="34" charset="0"/>
                          <a:ea typeface="Calibri" panose="020F0502020204030204" pitchFamily="34" charset="0"/>
                          <a:cs typeface="Lucida Sans Unicode" panose="020B0602030504020204" pitchFamily="34" charset="0"/>
                        </a:rPr>
                        <a:t>UP.02.1.1.06-01</a:t>
                      </a:r>
                      <a:endParaRPr lang="hr-HR" sz="16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nSpc>
                          <a:spcPct val="115000"/>
                        </a:lnSpc>
                        <a:spcAft>
                          <a:spcPts val="0"/>
                        </a:spcAft>
                      </a:pPr>
                      <a:r>
                        <a:rPr lang="hr-HR" sz="1600">
                          <a:solidFill>
                            <a:srgbClr val="00000A"/>
                          </a:solidFill>
                          <a:effectLst/>
                          <a:latin typeface="Calibri" panose="020F0502020204030204" pitchFamily="34" charset="0"/>
                          <a:ea typeface="Calibri" panose="020F0502020204030204" pitchFamily="34" charset="0"/>
                          <a:cs typeface="Lucida Sans Unicode" panose="020B0602030504020204" pitchFamily="34" charset="0"/>
                        </a:rPr>
                        <a:t>Broj sudionika korisnika zajamčene minimalne naknade </a:t>
                      </a:r>
                      <a:endParaRPr lang="hr-HR" sz="16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just">
                        <a:lnSpc>
                          <a:spcPct val="115000"/>
                        </a:lnSpc>
                        <a:spcAft>
                          <a:spcPts val="0"/>
                        </a:spcAft>
                      </a:pPr>
                      <a:r>
                        <a:rPr lang="hr-HR" sz="1600" dirty="0">
                          <a:solidFill>
                            <a:srgbClr val="00000A"/>
                          </a:solidFill>
                          <a:effectLst/>
                          <a:latin typeface="Calibri" panose="020F0502020204030204" pitchFamily="34" charset="0"/>
                          <a:ea typeface="Droid Sans Fallback"/>
                          <a:cs typeface="Times New Roman" panose="02020603050405020304" pitchFamily="18" charset="0"/>
                        </a:rPr>
                        <a:t>Broj nezaposlenih osoba korisnika prava na zajamčenu minimalnu naknadu iz sustava socijalne skrbi, </a:t>
                      </a:r>
                      <a:r>
                        <a:rPr lang="en-GB" sz="1600" dirty="0" err="1">
                          <a:solidFill>
                            <a:srgbClr val="00000A"/>
                          </a:solidFill>
                          <a:effectLst/>
                          <a:latin typeface="Calibri" panose="020F0502020204030204" pitchFamily="34" charset="0"/>
                          <a:ea typeface="Droid Sans Fallback"/>
                          <a:cs typeface="Times New Roman" panose="02020603050405020304" pitchFamily="18" charset="0"/>
                        </a:rPr>
                        <a:t>kojima</a:t>
                      </a:r>
                      <a:r>
                        <a:rPr lang="en-GB" sz="1600" dirty="0">
                          <a:solidFill>
                            <a:srgbClr val="00000A"/>
                          </a:solidFill>
                          <a:effectLst/>
                          <a:latin typeface="Calibri" panose="020F0502020204030204" pitchFamily="34" charset="0"/>
                          <a:ea typeface="Droid Sans Fallback"/>
                          <a:cs typeface="Times New Roman" panose="02020603050405020304" pitchFamily="18" charset="0"/>
                        </a:rPr>
                        <a:t> se u </a:t>
                      </a:r>
                      <a:r>
                        <a:rPr lang="en-GB" sz="1600" dirty="0" err="1">
                          <a:solidFill>
                            <a:srgbClr val="00000A"/>
                          </a:solidFill>
                          <a:effectLst/>
                          <a:latin typeface="Calibri" panose="020F0502020204030204" pitchFamily="34" charset="0"/>
                          <a:ea typeface="Droid Sans Fallback"/>
                          <a:cs typeface="Times New Roman" panose="02020603050405020304" pitchFamily="18" charset="0"/>
                        </a:rPr>
                        <a:t>okviru</a:t>
                      </a:r>
                      <a:r>
                        <a:rPr lang="en-GB" sz="1600" dirty="0">
                          <a:solidFill>
                            <a:srgbClr val="00000A"/>
                          </a:solidFill>
                          <a:effectLst/>
                          <a:latin typeface="Calibri" panose="020F0502020204030204" pitchFamily="34" charset="0"/>
                          <a:ea typeface="Droid Sans Fallback"/>
                          <a:cs typeface="Times New Roman" panose="02020603050405020304" pitchFamily="18" charset="0"/>
                        </a:rPr>
                        <a:t> </a:t>
                      </a:r>
                      <a:r>
                        <a:rPr lang="en-GB" sz="1600" dirty="0" err="1">
                          <a:solidFill>
                            <a:srgbClr val="00000A"/>
                          </a:solidFill>
                          <a:effectLst/>
                          <a:latin typeface="Calibri" panose="020F0502020204030204" pitchFamily="34" charset="0"/>
                          <a:ea typeface="Droid Sans Fallback"/>
                          <a:cs typeface="Times New Roman" panose="02020603050405020304" pitchFamily="18" charset="0"/>
                        </a:rPr>
                        <a:t>projekta</a:t>
                      </a:r>
                      <a:r>
                        <a:rPr lang="en-GB" sz="1600" dirty="0">
                          <a:solidFill>
                            <a:srgbClr val="00000A"/>
                          </a:solidFill>
                          <a:effectLst/>
                          <a:latin typeface="Calibri" panose="020F0502020204030204" pitchFamily="34" charset="0"/>
                          <a:ea typeface="Droid Sans Fallback"/>
                          <a:cs typeface="Times New Roman" panose="02020603050405020304" pitchFamily="18" charset="0"/>
                        </a:rPr>
                        <a:t> </a:t>
                      </a:r>
                      <a:r>
                        <a:rPr lang="en-GB" sz="1600" dirty="0" err="1">
                          <a:solidFill>
                            <a:srgbClr val="00000A"/>
                          </a:solidFill>
                          <a:effectLst/>
                          <a:latin typeface="Calibri" panose="020F0502020204030204" pitchFamily="34" charset="0"/>
                          <a:ea typeface="Droid Sans Fallback"/>
                          <a:cs typeface="Times New Roman" panose="02020603050405020304" pitchFamily="18" charset="0"/>
                        </a:rPr>
                        <a:t>pruža</a:t>
                      </a:r>
                      <a:r>
                        <a:rPr lang="en-GB" sz="1600" dirty="0">
                          <a:solidFill>
                            <a:srgbClr val="00000A"/>
                          </a:solidFill>
                          <a:effectLst/>
                          <a:latin typeface="Calibri" panose="020F0502020204030204" pitchFamily="34" charset="0"/>
                          <a:ea typeface="Droid Sans Fallback"/>
                          <a:cs typeface="Times New Roman" panose="02020603050405020304" pitchFamily="18" charset="0"/>
                        </a:rPr>
                        <a:t> </a:t>
                      </a:r>
                      <a:r>
                        <a:rPr lang="en-GB" sz="1600" dirty="0" err="1">
                          <a:solidFill>
                            <a:srgbClr val="00000A"/>
                          </a:solidFill>
                          <a:effectLst/>
                          <a:latin typeface="Calibri" panose="020F0502020204030204" pitchFamily="34" charset="0"/>
                          <a:ea typeface="Droid Sans Fallback"/>
                          <a:cs typeface="Times New Roman" panose="02020603050405020304" pitchFamily="18" charset="0"/>
                        </a:rPr>
                        <a:t>usluga</a:t>
                      </a:r>
                      <a:r>
                        <a:rPr lang="en-GB" sz="1600" dirty="0">
                          <a:solidFill>
                            <a:srgbClr val="00000A"/>
                          </a:solidFill>
                          <a:effectLst/>
                          <a:latin typeface="Calibri" panose="020F0502020204030204" pitchFamily="34" charset="0"/>
                          <a:ea typeface="Droid Sans Fallback"/>
                          <a:cs typeface="Times New Roman" panose="02020603050405020304" pitchFamily="18" charset="0"/>
                        </a:rPr>
                        <a:t> </a:t>
                      </a:r>
                      <a:r>
                        <a:rPr lang="en-GB" sz="1600" dirty="0" err="1">
                          <a:solidFill>
                            <a:srgbClr val="00000A"/>
                          </a:solidFill>
                          <a:effectLst/>
                          <a:latin typeface="Calibri" panose="020F0502020204030204" pitchFamily="34" charset="0"/>
                          <a:ea typeface="Droid Sans Fallback"/>
                          <a:cs typeface="Times New Roman" panose="02020603050405020304" pitchFamily="18" charset="0"/>
                        </a:rPr>
                        <a:t>mentorstva</a:t>
                      </a:r>
                      <a:r>
                        <a:rPr lang="en-GB" sz="1600" dirty="0">
                          <a:solidFill>
                            <a:srgbClr val="00000A"/>
                          </a:solidFill>
                          <a:effectLst/>
                          <a:latin typeface="Calibri" panose="020F0502020204030204" pitchFamily="34" charset="0"/>
                          <a:ea typeface="Droid Sans Fallback"/>
                          <a:cs typeface="Times New Roman" panose="02020603050405020304" pitchFamily="18" charset="0"/>
                        </a:rPr>
                        <a:t>.</a:t>
                      </a:r>
                      <a:endParaRPr lang="hr-HR" sz="16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r>
              <a:tr h="635753">
                <a:tc gridSpan="3">
                  <a:txBody>
                    <a:bodyPr/>
                    <a:lstStyle/>
                    <a:p>
                      <a:r>
                        <a:rPr lang="hr-HR" i="1" baseline="0" dirty="0" smtClean="0"/>
                        <a:t>Dob sudionika računa se od datuma rođenja te utvrđuje na dan ulaska u projekt!</a:t>
                      </a:r>
                    </a:p>
                    <a:p>
                      <a:r>
                        <a:rPr lang="hr-HR" i="1" baseline="0" dirty="0" smtClean="0"/>
                        <a:t>            Status na tržištu rada određuje se na datum ulaska u projektnu aktivnost! </a:t>
                      </a:r>
                      <a:endParaRPr lang="hr-HR" i="1" dirty="0"/>
                    </a:p>
                  </a:txBody>
                  <a:tcPr/>
                </a:tc>
                <a:tc hMerge="1">
                  <a:txBody>
                    <a:bodyPr/>
                    <a:lstStyle/>
                    <a:p>
                      <a:endParaRPr lang="hr-HR" dirty="0"/>
                    </a:p>
                  </a:txBody>
                  <a:tcPr/>
                </a:tc>
                <a:tc hMerge="1">
                  <a:txBody>
                    <a:bodyPr/>
                    <a:lstStyle/>
                    <a:p>
                      <a:endParaRPr lang="hr-HR" dirty="0"/>
                    </a:p>
                  </a:txBody>
                  <a:tcPr/>
                </a:tc>
              </a:tr>
            </a:tbl>
          </a:graphicData>
        </a:graphic>
      </p:graphicFrame>
    </p:spTree>
    <p:extLst>
      <p:ext uri="{BB962C8B-B14F-4D97-AF65-F5344CB8AC3E}">
        <p14:creationId xmlns:p14="http://schemas.microsoft.com/office/powerpoint/2010/main" val="3968573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49263" y="2685197"/>
            <a:ext cx="8024812" cy="3612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endParaRPr lang="hr-HR" sz="1600" b="1" i="1" dirty="0" smtClean="0">
              <a:solidFill>
                <a:srgbClr val="777877"/>
              </a:solidFill>
              <a:latin typeface="Myriad Pro Light SemiExt" charset="0"/>
              <a:cs typeface="Myriad Pro Light SemiExt" charset="0"/>
            </a:endParaRPr>
          </a:p>
          <a:p>
            <a:pPr marL="0" lvl="1" eaLnBrk="0" hangingPunct="0">
              <a:spcBef>
                <a:spcPct val="20000"/>
              </a:spcBef>
            </a:pPr>
            <a:endParaRPr lang="ta-IN"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229864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smtClean="0">
                <a:solidFill>
                  <a:schemeClr val="accent6"/>
                </a:solidFill>
                <a:latin typeface="Myriad Pro Light SemiExt" charset="0"/>
                <a:cs typeface="Myriad Pro Light SemiExt" charset="0"/>
              </a:rPr>
              <a:t>POKAZATELJI</a:t>
            </a:r>
            <a:endParaRPr lang="hr-HR" sz="2400" b="1" dirty="0">
              <a:solidFill>
                <a:schemeClr val="accent6"/>
              </a:solidFill>
              <a:latin typeface="Myriad Pro Light SemiExt" charset="0"/>
              <a:cs typeface="Myriad Pro Light SemiExt" charset="0"/>
            </a:endParaRPr>
          </a:p>
        </p:txBody>
      </p:sp>
      <p:sp>
        <p:nvSpPr>
          <p:cNvPr id="15364" name="Title 9"/>
          <p:cNvSpPr>
            <a:spLocks noGrp="1"/>
          </p:cNvSpPr>
          <p:nvPr>
            <p:ph type="title"/>
          </p:nvPr>
        </p:nvSpPr>
        <p:spPr>
          <a:xfrm>
            <a:off x="368300" y="676275"/>
            <a:ext cx="7237413" cy="1143000"/>
          </a:xfrm>
        </p:spPr>
        <p:txBody>
          <a:bodyPr/>
          <a:lstStyle/>
          <a:p>
            <a:pPr algn="l"/>
            <a:r>
              <a:rPr lang="en-US" sz="2800" b="1" dirty="0">
                <a:latin typeface="Myriad Pro Bold SemiExt" charset="0"/>
                <a:cs typeface="Myriad Pro Bold SemiExt" charset="0"/>
              </a:rPr>
              <a:t>„</a:t>
            </a:r>
            <a:r>
              <a:rPr lang="en-US" sz="2800" b="1" dirty="0" err="1">
                <a:latin typeface="Myriad Pro Bold SemiExt" charset="0"/>
                <a:cs typeface="Myriad Pro Bold SemiExt" charset="0"/>
              </a:rPr>
              <a:t>Podrška</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socijalnom</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uključivanju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i</a:t>
            </a:r>
            <a:r>
              <a:rPr lang="en-US" sz="2800" b="1" dirty="0">
                <a:latin typeface="Myriad Pro Bold SemiExt" charset="0"/>
                <a:cs typeface="Myriad Pro Bold SemiExt" charset="0"/>
              </a:rPr>
              <a:t> </a:t>
            </a:r>
            <a:br>
              <a:rPr lang="en-US" sz="2800" b="1" dirty="0">
                <a:latin typeface="Myriad Pro Bold SemiExt" charset="0"/>
                <a:cs typeface="Myriad Pro Bold SemiExt" charset="0"/>
              </a:rPr>
            </a:br>
            <a:r>
              <a:rPr lang="en-US" sz="2800" b="1" dirty="0" err="1">
                <a:latin typeface="Myriad Pro Bold SemiExt" charset="0"/>
                <a:cs typeface="Myriad Pro Bold SemiExt" charset="0"/>
              </a:rPr>
              <a:t>zapošljavanju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marginaliziranih</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skupina</a:t>
            </a:r>
            <a:r>
              <a:rPr lang="en-US" sz="2800" b="1" dirty="0">
                <a:latin typeface="Myriad Pro Bold SemiExt" charset="0"/>
                <a:cs typeface="Myriad Pro Bold SemiExt" charset="0"/>
              </a:rPr>
              <a:t>”</a:t>
            </a:r>
          </a:p>
        </p:txBody>
      </p:sp>
      <p:sp>
        <p:nvSpPr>
          <p:cNvPr id="4" name="Rectangle 3"/>
          <p:cNvSpPr/>
          <p:nvPr/>
        </p:nvSpPr>
        <p:spPr>
          <a:xfrm>
            <a:off x="653750" y="2821690"/>
            <a:ext cx="6359525" cy="499367"/>
          </a:xfrm>
          <a:prstGeom prst="rect">
            <a:avLst/>
          </a:prstGeom>
        </p:spPr>
        <p:txBody>
          <a:bodyPr wrap="square">
            <a:spAutoFit/>
          </a:bodyPr>
          <a:lstStyle/>
          <a:p>
            <a:pPr marL="171450" indent="-171450" algn="just">
              <a:lnSpc>
                <a:spcPct val="115000"/>
              </a:lnSpc>
              <a:spcAft>
                <a:spcPts val="0"/>
              </a:spcAft>
              <a:buFontTx/>
              <a:buChar char="-"/>
            </a:pP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p>
            <a:pPr algn="just">
              <a:lnSpc>
                <a:spcPct val="115000"/>
              </a:lnSpc>
              <a:spcAft>
                <a:spcPts val="0"/>
              </a:spcAft>
            </a:pPr>
            <a:endParaRPr lang="hr-HR" sz="1100" dirty="0">
              <a:solidFill>
                <a:srgbClr val="00000A"/>
              </a:solidFill>
              <a:effectLst/>
              <a:latin typeface="Calibri" panose="020F0502020204030204" pitchFamily="34" charset="0"/>
              <a:ea typeface="Droid Sans Fallback"/>
              <a:cs typeface="Times New Roman" panose="02020603050405020304" pitchFamily="18" charset="0"/>
            </a:endParaRPr>
          </a:p>
        </p:txBody>
      </p:sp>
      <p:sp>
        <p:nvSpPr>
          <p:cNvPr id="2" name="Rectangle 1"/>
          <p:cNvSpPr/>
          <p:nvPr/>
        </p:nvSpPr>
        <p:spPr>
          <a:xfrm>
            <a:off x="358648" y="2500130"/>
            <a:ext cx="8105775" cy="3970318"/>
          </a:xfrm>
          <a:prstGeom prst="rect">
            <a:avLst/>
          </a:prstGeom>
        </p:spPr>
        <p:txBody>
          <a:bodyPr wrap="square">
            <a:spAutoFit/>
          </a:bodyPr>
          <a:lstStyle/>
          <a:p>
            <a:pPr marL="285750" indent="-285750">
              <a:buFont typeface="Arial" panose="020B0604020202020204" pitchFamily="34" charset="0"/>
              <a:buChar char="•"/>
            </a:pPr>
            <a:r>
              <a:rPr lang="hr-HR" dirty="0" smtClean="0"/>
              <a:t>projekti </a:t>
            </a:r>
            <a:r>
              <a:rPr lang="hr-HR" dirty="0"/>
              <a:t>koji izravno</a:t>
            </a:r>
            <a:r>
              <a:rPr lang="hr-HR" b="1" dirty="0"/>
              <a:t> ne</a:t>
            </a:r>
            <a:r>
              <a:rPr lang="hr-HR" dirty="0"/>
              <a:t> doprinose pokazatelju </a:t>
            </a:r>
            <a:r>
              <a:rPr lang="hr-HR" b="1" dirty="0"/>
              <a:t>CO01 Nezaposleni, uključujući dugotrajno nezaposlene </a:t>
            </a:r>
            <a:r>
              <a:rPr lang="hr-HR" dirty="0"/>
              <a:t>koji je ujedno i pokazatelj Operativnog programa </a:t>
            </a:r>
            <a:r>
              <a:rPr lang="hr-HR" b="1" dirty="0" smtClean="0"/>
              <a:t>neće </a:t>
            </a:r>
            <a:r>
              <a:rPr lang="hr-HR" b="1" dirty="0"/>
              <a:t>se smatrati prihvatljivima za financiranje</a:t>
            </a:r>
            <a:r>
              <a:rPr lang="hr-HR" dirty="0"/>
              <a:t>. </a:t>
            </a:r>
          </a:p>
          <a:p>
            <a:r>
              <a:rPr lang="hr-HR" dirty="0"/>
              <a:t> </a:t>
            </a:r>
          </a:p>
          <a:p>
            <a:pPr marL="285750" indent="-285750">
              <a:buFont typeface="Arial" panose="020B0604020202020204" pitchFamily="34" charset="0"/>
              <a:buChar char="•"/>
            </a:pPr>
            <a:r>
              <a:rPr lang="hr-HR" dirty="0"/>
              <a:t>p</a:t>
            </a:r>
            <a:r>
              <a:rPr lang="hr-HR" dirty="0" smtClean="0"/>
              <a:t>rojekti </a:t>
            </a:r>
            <a:r>
              <a:rPr lang="hr-HR" dirty="0"/>
              <a:t>koji uključuju aktivnosti pružanja </a:t>
            </a:r>
            <a:r>
              <a:rPr lang="hr-HR" b="1" dirty="0"/>
              <a:t>usluga mentorstva </a:t>
            </a:r>
            <a:r>
              <a:rPr lang="hr-HR" dirty="0"/>
              <a:t>(vidi točku 3.3. Prihvatljive aktivnosti), a koji izravno ne doprinose pokazatelju operacije Broj sudionika korisnika zajamčene minimalne naknade </a:t>
            </a:r>
            <a:r>
              <a:rPr lang="hr-HR" b="1" dirty="0"/>
              <a:t>neće se smatrati prihvatljivim za financiranje.</a:t>
            </a:r>
            <a:r>
              <a:rPr lang="hr-HR" dirty="0"/>
              <a:t> </a:t>
            </a:r>
            <a:endParaRPr lang="hr-HR" dirty="0" smtClean="0"/>
          </a:p>
          <a:p>
            <a:endParaRPr lang="hr-HR" dirty="0"/>
          </a:p>
          <a:p>
            <a:pPr marL="285750" indent="-285750">
              <a:buFont typeface="Arial" panose="020B0604020202020204" pitchFamily="34" charset="0"/>
              <a:buChar char="•"/>
            </a:pPr>
            <a:r>
              <a:rPr lang="hr-HR" dirty="0" smtClean="0"/>
              <a:t>Pokazatelje </a:t>
            </a:r>
            <a:r>
              <a:rPr lang="hr-HR" dirty="0"/>
              <a:t>je potrebno </a:t>
            </a:r>
            <a:r>
              <a:rPr lang="hr-HR" b="1" dirty="0"/>
              <a:t>realno kvantificirati</a:t>
            </a:r>
            <a:r>
              <a:rPr lang="hr-HR" dirty="0"/>
              <a:t>, odnosno potrebno je utvrditi polazišnu i ciljnu vrijednost koja će se postići projektom. Za sve pokazatelje polazišna vrijednost je 0. Iznimno je važno realno planirati ciljne vrijednosti obzirom da neostvarivanje istih može imati za posljedicu </a:t>
            </a:r>
            <a:r>
              <a:rPr lang="hr-HR" b="1" dirty="0"/>
              <a:t>financijske korekcije</a:t>
            </a:r>
            <a:r>
              <a:rPr lang="hr-HR" dirty="0"/>
              <a:t>, sukladno točki 8.6 Ugovora o dodjeli </a:t>
            </a:r>
            <a:r>
              <a:rPr lang="hr-HR" dirty="0" smtClean="0"/>
              <a:t>bespovratnih sredstava</a:t>
            </a:r>
            <a:endParaRPr lang="hr-HR" b="1" dirty="0"/>
          </a:p>
        </p:txBody>
      </p:sp>
    </p:spTree>
    <p:extLst>
      <p:ext uri="{BB962C8B-B14F-4D97-AF65-F5344CB8AC3E}">
        <p14:creationId xmlns:p14="http://schemas.microsoft.com/office/powerpoint/2010/main" val="1722969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dirty="0"/>
              <a:t>Financijska alokacija i iznos bespovratnih sredstava</a:t>
            </a:r>
          </a:p>
        </p:txBody>
      </p:sp>
      <p:graphicFrame>
        <p:nvGraphicFramePr>
          <p:cNvPr id="5" name="Rezervirano mjesto sadržaja 4"/>
          <p:cNvGraphicFramePr>
            <a:graphicFrameLocks noGrp="1"/>
          </p:cNvGraphicFramePr>
          <p:nvPr>
            <p:ph sz="half" idx="1"/>
            <p:extLst>
              <p:ext uri="{D42A27DB-BD31-4B8C-83A1-F6EECF244321}">
                <p14:modId xmlns:p14="http://schemas.microsoft.com/office/powerpoint/2010/main" val="2080217382"/>
              </p:ext>
            </p:extLst>
          </p:nvPr>
        </p:nvGraphicFramePr>
        <p:xfrm>
          <a:off x="780288" y="1852644"/>
          <a:ext cx="6559295" cy="1682496"/>
        </p:xfrm>
        <a:graphic>
          <a:graphicData uri="http://schemas.openxmlformats.org/drawingml/2006/table">
            <a:tbl>
              <a:tblPr firstRow="1" firstCol="1" bandRow="1"/>
              <a:tblGrid>
                <a:gridCol w="3376618"/>
                <a:gridCol w="3182677"/>
              </a:tblGrid>
              <a:tr h="344805">
                <a:tc>
                  <a:txBody>
                    <a:bodyPr/>
                    <a:lstStyle/>
                    <a:p>
                      <a:pPr marL="342900" lvl="0" indent="-342900" algn="just">
                        <a:lnSpc>
                          <a:spcPct val="115000"/>
                        </a:lnSpc>
                        <a:spcAft>
                          <a:spcPts val="0"/>
                        </a:spcAft>
                        <a:buFont typeface="+mj-lt"/>
                        <a:buAutoNum type="arabicPeriod"/>
                      </a:pPr>
                      <a:r>
                        <a:rPr lang="hr-HR" sz="1600" b="1" dirty="0">
                          <a:solidFill>
                            <a:srgbClr val="00000A"/>
                          </a:solidFill>
                          <a:effectLst/>
                          <a:latin typeface="Calibri" panose="020F0502020204030204" pitchFamily="34" charset="0"/>
                          <a:ea typeface="Droid Sans Fallback"/>
                          <a:cs typeface="Times New Roman" panose="02020603050405020304" pitchFamily="18" charset="0"/>
                        </a:rPr>
                        <a:t>(Ukupna) Bespovratna sredstva 100 %</a:t>
                      </a:r>
                      <a:endParaRPr lang="hr-HR" sz="1600" dirty="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600" b="1" dirty="0">
                          <a:solidFill>
                            <a:srgbClr val="00000A"/>
                          </a:solidFill>
                          <a:effectLst/>
                          <a:latin typeface="Calibri" panose="020F0502020204030204" pitchFamily="34" charset="0"/>
                          <a:ea typeface="Droid Sans Fallback"/>
                          <a:cs typeface="Times New Roman" panose="02020603050405020304" pitchFamily="18" charset="0"/>
                        </a:rPr>
                        <a:t>99.918.750,00 kn</a:t>
                      </a:r>
                      <a:endParaRPr lang="hr-HR" sz="1600" dirty="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358775">
                <a:tc>
                  <a:txBody>
                    <a:bodyPr/>
                    <a:lstStyle/>
                    <a:p>
                      <a:pPr marL="457200" lvl="1" indent="0" algn="just">
                        <a:lnSpc>
                          <a:spcPct val="115000"/>
                        </a:lnSpc>
                        <a:spcAft>
                          <a:spcPts val="0"/>
                        </a:spcAft>
                        <a:buFont typeface="+mj-lt"/>
                        <a:buNone/>
                      </a:pPr>
                      <a:r>
                        <a:rPr lang="hr-HR" sz="1600" dirty="0" smtClean="0">
                          <a:solidFill>
                            <a:srgbClr val="00000A"/>
                          </a:solidFill>
                          <a:effectLst/>
                          <a:latin typeface="Calibri" panose="020F0502020204030204" pitchFamily="34" charset="0"/>
                          <a:ea typeface="Droid Sans Fallback"/>
                          <a:cs typeface="Times New Roman" panose="02020603050405020304" pitchFamily="18" charset="0"/>
                        </a:rPr>
                        <a:t>1.1.</a:t>
                      </a:r>
                      <a:r>
                        <a:rPr lang="hr-HR" sz="1600" baseline="0" dirty="0" smtClean="0">
                          <a:solidFill>
                            <a:srgbClr val="00000A"/>
                          </a:solidFill>
                          <a:effectLst/>
                          <a:latin typeface="Calibri" panose="020F0502020204030204" pitchFamily="34" charset="0"/>
                          <a:ea typeface="Droid Sans Fallback"/>
                          <a:cs typeface="Times New Roman" panose="02020603050405020304" pitchFamily="18" charset="0"/>
                        </a:rPr>
                        <a:t> </a:t>
                      </a:r>
                      <a:r>
                        <a:rPr lang="hr-HR" sz="1600" dirty="0" smtClean="0">
                          <a:solidFill>
                            <a:srgbClr val="00000A"/>
                          </a:solidFill>
                          <a:effectLst/>
                          <a:latin typeface="Calibri" panose="020F0502020204030204" pitchFamily="34" charset="0"/>
                          <a:ea typeface="Droid Sans Fallback"/>
                          <a:cs typeface="Times New Roman" panose="02020603050405020304" pitchFamily="18" charset="0"/>
                        </a:rPr>
                        <a:t>Sredstva </a:t>
                      </a:r>
                      <a:r>
                        <a:rPr lang="hr-HR" sz="1600" dirty="0">
                          <a:solidFill>
                            <a:srgbClr val="00000A"/>
                          </a:solidFill>
                          <a:effectLst/>
                          <a:latin typeface="Calibri" panose="020F0502020204030204" pitchFamily="34" charset="0"/>
                          <a:ea typeface="Droid Sans Fallback"/>
                          <a:cs typeface="Times New Roman" panose="02020603050405020304" pitchFamily="18" charset="0"/>
                        </a:rPr>
                        <a:t>Europske unije (85 %)</a:t>
                      </a: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600" dirty="0">
                          <a:solidFill>
                            <a:srgbClr val="00000A"/>
                          </a:solidFill>
                          <a:effectLst/>
                          <a:latin typeface="Calibri" panose="020F0502020204030204" pitchFamily="34" charset="0"/>
                          <a:ea typeface="Droid Sans Fallback"/>
                          <a:cs typeface="Times New Roman" panose="02020603050405020304" pitchFamily="18" charset="0"/>
                        </a:rPr>
                        <a:t>84.930.937,50 kn</a:t>
                      </a: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88950">
                <a:tc>
                  <a:txBody>
                    <a:bodyPr/>
                    <a:lstStyle/>
                    <a:p>
                      <a:pPr marL="457200" lvl="1" indent="0" algn="just">
                        <a:lnSpc>
                          <a:spcPct val="115000"/>
                        </a:lnSpc>
                        <a:spcAft>
                          <a:spcPts val="0"/>
                        </a:spcAft>
                        <a:buFont typeface="+mj-lt"/>
                        <a:buNone/>
                      </a:pPr>
                      <a:r>
                        <a:rPr lang="hr-HR" sz="1600" dirty="0" smtClean="0">
                          <a:solidFill>
                            <a:srgbClr val="00000A"/>
                          </a:solidFill>
                          <a:effectLst/>
                          <a:latin typeface="Calibri" panose="020F0502020204030204" pitchFamily="34" charset="0"/>
                          <a:ea typeface="Droid Sans Fallback"/>
                          <a:cs typeface="Times New Roman" panose="02020603050405020304" pitchFamily="18" charset="0"/>
                        </a:rPr>
                        <a:t>1.2. Sredstva </a:t>
                      </a:r>
                      <a:r>
                        <a:rPr lang="hr-HR" sz="1600" dirty="0">
                          <a:solidFill>
                            <a:srgbClr val="00000A"/>
                          </a:solidFill>
                          <a:effectLst/>
                          <a:latin typeface="Calibri" panose="020F0502020204030204" pitchFamily="34" charset="0"/>
                          <a:ea typeface="Droid Sans Fallback"/>
                          <a:cs typeface="Times New Roman" panose="02020603050405020304" pitchFamily="18" charset="0"/>
                        </a:rPr>
                        <a:t>Državnog proračuna (15 %) </a:t>
                      </a: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600" dirty="0">
                          <a:solidFill>
                            <a:srgbClr val="00000A"/>
                          </a:solidFill>
                          <a:effectLst/>
                          <a:latin typeface="Calibri" panose="020F0502020204030204" pitchFamily="34" charset="0"/>
                          <a:ea typeface="Droid Sans Fallback"/>
                          <a:cs typeface="Times New Roman" panose="02020603050405020304" pitchFamily="18" charset="0"/>
                        </a:rPr>
                        <a:t>14.987.812,50 kn</a:t>
                      </a: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bl>
          </a:graphicData>
        </a:graphic>
      </p:graphicFrame>
      <p:graphicFrame>
        <p:nvGraphicFramePr>
          <p:cNvPr id="7" name="Tablica 6"/>
          <p:cNvGraphicFramePr>
            <a:graphicFrameLocks noGrp="1"/>
          </p:cNvGraphicFramePr>
          <p:nvPr>
            <p:extLst>
              <p:ext uri="{D42A27DB-BD31-4B8C-83A1-F6EECF244321}">
                <p14:modId xmlns:p14="http://schemas.microsoft.com/office/powerpoint/2010/main" val="4154264475"/>
              </p:ext>
            </p:extLst>
          </p:nvPr>
        </p:nvGraphicFramePr>
        <p:xfrm>
          <a:off x="780288" y="4059936"/>
          <a:ext cx="6559294" cy="1121664"/>
        </p:xfrm>
        <a:graphic>
          <a:graphicData uri="http://schemas.openxmlformats.org/drawingml/2006/table">
            <a:tbl>
              <a:tblPr firstRow="1" firstCol="1" bandRow="1"/>
              <a:tblGrid>
                <a:gridCol w="2186204"/>
                <a:gridCol w="2186204"/>
                <a:gridCol w="2186886"/>
              </a:tblGrid>
              <a:tr h="178149">
                <a:tc gridSpan="3">
                  <a:txBody>
                    <a:bodyPr/>
                    <a:lstStyle/>
                    <a:p>
                      <a:pPr algn="ctr">
                        <a:lnSpc>
                          <a:spcPct val="115000"/>
                        </a:lnSpc>
                        <a:spcAft>
                          <a:spcPts val="0"/>
                        </a:spcAft>
                      </a:pPr>
                      <a:r>
                        <a:rPr lang="en-GB" sz="1600" b="1" dirty="0">
                          <a:solidFill>
                            <a:srgbClr val="00000A"/>
                          </a:solidFill>
                          <a:effectLst/>
                          <a:latin typeface="Calibri" panose="020F0502020204030204" pitchFamily="34" charset="0"/>
                          <a:ea typeface="Droid Sans Fallback"/>
                          <a:cs typeface="Times New Roman" panose="02020603050405020304" pitchFamily="18" charset="0"/>
                        </a:rPr>
                        <a:t>IZNOS BESPOVRATNIH SREDSTAVA</a:t>
                      </a:r>
                      <a:endParaRPr lang="hr-HR" sz="16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r>
              <a:tr h="0">
                <a:tc>
                  <a:txBody>
                    <a:bodyPr/>
                    <a:lstStyle/>
                    <a:p>
                      <a:pPr algn="ctr">
                        <a:lnSpc>
                          <a:spcPct val="115000"/>
                        </a:lnSpc>
                        <a:spcAft>
                          <a:spcPts val="0"/>
                        </a:spcAft>
                      </a:pPr>
                      <a:r>
                        <a:rPr lang="en-GB" sz="1600" b="1">
                          <a:solidFill>
                            <a:srgbClr val="00000A"/>
                          </a:solidFill>
                          <a:effectLst/>
                          <a:latin typeface="Calibri" panose="020F0502020204030204" pitchFamily="34" charset="0"/>
                          <a:ea typeface="Droid Sans Fallback"/>
                          <a:cs typeface="Times New Roman" panose="02020603050405020304" pitchFamily="18" charset="0"/>
                        </a:rPr>
                        <a:t>Najniži iznos bespovratnih sredstava</a:t>
                      </a:r>
                      <a:endParaRPr lang="hr-HR" sz="16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err="1">
                          <a:solidFill>
                            <a:srgbClr val="00000A"/>
                          </a:solidFill>
                          <a:effectLst/>
                          <a:latin typeface="Calibri" panose="020F0502020204030204" pitchFamily="34" charset="0"/>
                          <a:ea typeface="Droid Sans Fallback"/>
                          <a:cs typeface="Times New Roman" panose="02020603050405020304" pitchFamily="18" charset="0"/>
                        </a:rPr>
                        <a:t>Najviši</a:t>
                      </a:r>
                      <a:r>
                        <a:rPr lang="en-GB" sz="1600" b="1" dirty="0">
                          <a:solidFill>
                            <a:srgbClr val="00000A"/>
                          </a:solidFill>
                          <a:effectLst/>
                          <a:latin typeface="Calibri" panose="020F0502020204030204" pitchFamily="34" charset="0"/>
                          <a:ea typeface="Droid Sans Fallback"/>
                          <a:cs typeface="Times New Roman" panose="02020603050405020304" pitchFamily="18" charset="0"/>
                        </a:rPr>
                        <a:t> </a:t>
                      </a:r>
                      <a:r>
                        <a:rPr lang="en-GB" sz="1600" b="1" dirty="0" err="1">
                          <a:solidFill>
                            <a:srgbClr val="00000A"/>
                          </a:solidFill>
                          <a:effectLst/>
                          <a:latin typeface="Calibri" panose="020F0502020204030204" pitchFamily="34" charset="0"/>
                          <a:ea typeface="Droid Sans Fallback"/>
                          <a:cs typeface="Times New Roman" panose="02020603050405020304" pitchFamily="18" charset="0"/>
                        </a:rPr>
                        <a:t>iznos</a:t>
                      </a:r>
                      <a:r>
                        <a:rPr lang="en-GB" sz="1600" b="1" dirty="0">
                          <a:solidFill>
                            <a:srgbClr val="00000A"/>
                          </a:solidFill>
                          <a:effectLst/>
                          <a:latin typeface="Calibri" panose="020F0502020204030204" pitchFamily="34" charset="0"/>
                          <a:ea typeface="Droid Sans Fallback"/>
                          <a:cs typeface="Times New Roman" panose="02020603050405020304" pitchFamily="18" charset="0"/>
                        </a:rPr>
                        <a:t> </a:t>
                      </a:r>
                      <a:r>
                        <a:rPr lang="en-GB" sz="1600" b="1" dirty="0" err="1">
                          <a:solidFill>
                            <a:srgbClr val="00000A"/>
                          </a:solidFill>
                          <a:effectLst/>
                          <a:latin typeface="Calibri" panose="020F0502020204030204" pitchFamily="34" charset="0"/>
                          <a:ea typeface="Droid Sans Fallback"/>
                          <a:cs typeface="Times New Roman" panose="02020603050405020304" pitchFamily="18" charset="0"/>
                        </a:rPr>
                        <a:t>bespovratnih</a:t>
                      </a:r>
                      <a:r>
                        <a:rPr lang="en-GB" sz="1600" b="1" dirty="0">
                          <a:solidFill>
                            <a:srgbClr val="00000A"/>
                          </a:solidFill>
                          <a:effectLst/>
                          <a:latin typeface="Calibri" panose="020F0502020204030204" pitchFamily="34" charset="0"/>
                          <a:ea typeface="Droid Sans Fallback"/>
                          <a:cs typeface="Times New Roman" panose="02020603050405020304" pitchFamily="18" charset="0"/>
                        </a:rPr>
                        <a:t> </a:t>
                      </a:r>
                      <a:r>
                        <a:rPr lang="en-GB" sz="1600" b="1" dirty="0" err="1">
                          <a:solidFill>
                            <a:srgbClr val="00000A"/>
                          </a:solidFill>
                          <a:effectLst/>
                          <a:latin typeface="Calibri" panose="020F0502020204030204" pitchFamily="34" charset="0"/>
                          <a:ea typeface="Droid Sans Fallback"/>
                          <a:cs typeface="Times New Roman" panose="02020603050405020304" pitchFamily="18" charset="0"/>
                        </a:rPr>
                        <a:t>sredstava</a:t>
                      </a:r>
                      <a:endParaRPr lang="hr-HR" sz="16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err="1">
                          <a:solidFill>
                            <a:srgbClr val="00000A"/>
                          </a:solidFill>
                          <a:effectLst/>
                          <a:latin typeface="Calibri" panose="020F0502020204030204" pitchFamily="34" charset="0"/>
                          <a:ea typeface="Droid Sans Fallback"/>
                          <a:cs typeface="Times New Roman" panose="02020603050405020304" pitchFamily="18" charset="0"/>
                        </a:rPr>
                        <a:t>Intenzitet</a:t>
                      </a:r>
                      <a:r>
                        <a:rPr lang="en-GB" sz="1600" b="1" dirty="0">
                          <a:solidFill>
                            <a:srgbClr val="00000A"/>
                          </a:solidFill>
                          <a:effectLst/>
                          <a:latin typeface="Calibri" panose="020F0502020204030204" pitchFamily="34" charset="0"/>
                          <a:ea typeface="Droid Sans Fallback"/>
                          <a:cs typeface="Times New Roman" panose="02020603050405020304" pitchFamily="18" charset="0"/>
                        </a:rPr>
                        <a:t> </a:t>
                      </a:r>
                      <a:r>
                        <a:rPr lang="en-GB" sz="1600" b="1" dirty="0" err="1">
                          <a:solidFill>
                            <a:srgbClr val="00000A"/>
                          </a:solidFill>
                          <a:effectLst/>
                          <a:latin typeface="Calibri" panose="020F0502020204030204" pitchFamily="34" charset="0"/>
                          <a:ea typeface="Droid Sans Fallback"/>
                          <a:cs typeface="Times New Roman" panose="02020603050405020304" pitchFamily="18" charset="0"/>
                        </a:rPr>
                        <a:t>potpore</a:t>
                      </a:r>
                      <a:endParaRPr lang="hr-HR" sz="16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600">
                          <a:solidFill>
                            <a:srgbClr val="00000A"/>
                          </a:solidFill>
                          <a:effectLst/>
                          <a:latin typeface="Calibri" panose="020F0502020204030204" pitchFamily="34" charset="0"/>
                          <a:ea typeface="Droid Sans Fallback"/>
                          <a:cs typeface="Times New Roman" panose="02020603050405020304" pitchFamily="18" charset="0"/>
                        </a:rPr>
                        <a:t>350.000,00 kn</a:t>
                      </a:r>
                      <a:endParaRPr lang="hr-HR" sz="16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solidFill>
                            <a:srgbClr val="00000A"/>
                          </a:solidFill>
                          <a:effectLst/>
                          <a:latin typeface="Calibri" panose="020F0502020204030204" pitchFamily="34" charset="0"/>
                          <a:ea typeface="Droid Sans Fallback"/>
                          <a:cs typeface="Times New Roman" panose="02020603050405020304" pitchFamily="18" charset="0"/>
                        </a:rPr>
                        <a:t>1.500.000,00 kn</a:t>
                      </a:r>
                      <a:endParaRPr lang="hr-HR" sz="16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00000A"/>
                          </a:solidFill>
                          <a:effectLst/>
                          <a:latin typeface="Calibri" panose="020F0502020204030204" pitchFamily="34" charset="0"/>
                          <a:ea typeface="Droid Sans Fallback"/>
                          <a:cs typeface="Times New Roman" panose="02020603050405020304" pitchFamily="18" charset="0"/>
                        </a:rPr>
                        <a:t>100%</a:t>
                      </a:r>
                      <a:endParaRPr lang="hr-HR" sz="16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101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UVJETI ZA PRIJAVITELJE</a:t>
            </a:r>
            <a:endParaRPr lang="hr-HR" sz="4800" dirty="0"/>
          </a:p>
        </p:txBody>
      </p:sp>
      <p:sp>
        <p:nvSpPr>
          <p:cNvPr id="3" name="Content Placeholder 2"/>
          <p:cNvSpPr>
            <a:spLocks noGrp="1"/>
          </p:cNvSpPr>
          <p:nvPr>
            <p:ph sz="half" idx="1"/>
          </p:nvPr>
        </p:nvSpPr>
        <p:spPr>
          <a:xfrm>
            <a:off x="457199" y="1600200"/>
            <a:ext cx="7617125" cy="4525963"/>
          </a:xfrm>
        </p:spPr>
        <p:txBody>
          <a:bodyPr/>
          <a:lstStyle/>
          <a:p>
            <a:r>
              <a:rPr lang="hr-HR" sz="2000" dirty="0" smtClean="0"/>
              <a:t>Mogućnost prijave samostalno ili u partnerstvu (</a:t>
            </a:r>
            <a:r>
              <a:rPr lang="hr-HR" sz="2000" dirty="0" err="1" smtClean="0"/>
              <a:t>max</a:t>
            </a:r>
            <a:r>
              <a:rPr lang="hr-HR" sz="2000" dirty="0" smtClean="0"/>
              <a:t>. broj partnera 4)</a:t>
            </a:r>
          </a:p>
          <a:p>
            <a:r>
              <a:rPr lang="hr-HR" sz="2000" dirty="0" smtClean="0"/>
              <a:t>Za prijavitelja i partnera vrijede jednaki uvjeti prihvatljivosti</a:t>
            </a:r>
          </a:p>
          <a:p>
            <a:pPr marL="0" indent="0">
              <a:buNone/>
            </a:pPr>
            <a:endParaRPr lang="hr-HR" sz="2000" dirty="0" smtClean="0"/>
          </a:p>
          <a:p>
            <a:pPr marL="0" indent="0">
              <a:buNone/>
            </a:pPr>
            <a:r>
              <a:rPr lang="hr-HR" sz="2000" dirty="0" smtClean="0"/>
              <a:t>1. Prijavitelj/partner mora biti pravna osoba sa sljedećim pravnim statusom:</a:t>
            </a:r>
          </a:p>
          <a:p>
            <a:pPr>
              <a:buFontTx/>
              <a:buChar char="-"/>
            </a:pPr>
            <a:r>
              <a:rPr lang="hr-HR" sz="2000" b="1" i="1" dirty="0"/>
              <a:t>u</a:t>
            </a:r>
            <a:r>
              <a:rPr lang="hr-HR" sz="2000" b="1" i="1" dirty="0" smtClean="0"/>
              <a:t>druga</a:t>
            </a:r>
          </a:p>
          <a:p>
            <a:pPr>
              <a:buFontTx/>
              <a:buChar char="-"/>
            </a:pPr>
            <a:r>
              <a:rPr lang="hr-HR" sz="2000" b="1" i="1" dirty="0"/>
              <a:t>j</a:t>
            </a:r>
            <a:r>
              <a:rPr lang="hr-HR" sz="2000" b="1" i="1" dirty="0" smtClean="0"/>
              <a:t>avna ustanova</a:t>
            </a:r>
          </a:p>
          <a:p>
            <a:pPr>
              <a:buFontTx/>
              <a:buChar char="-"/>
            </a:pPr>
            <a:r>
              <a:rPr lang="hr-HR" sz="2000" b="1" i="1" dirty="0"/>
              <a:t>z</a:t>
            </a:r>
            <a:r>
              <a:rPr lang="hr-HR" sz="2000" b="1" i="1" dirty="0" smtClean="0"/>
              <a:t>aklada</a:t>
            </a:r>
          </a:p>
          <a:p>
            <a:pPr>
              <a:buFontTx/>
              <a:buChar char="-"/>
            </a:pPr>
            <a:r>
              <a:rPr lang="hr-HR" sz="2000" b="1" i="1" dirty="0"/>
              <a:t>j</a:t>
            </a:r>
            <a:r>
              <a:rPr lang="hr-HR" sz="2000" b="1" i="1" dirty="0" smtClean="0"/>
              <a:t>edinica lokalne i regionalne samouprave</a:t>
            </a:r>
          </a:p>
          <a:p>
            <a:pPr>
              <a:buFontTx/>
              <a:buChar char="-"/>
            </a:pPr>
            <a:endParaRPr lang="hr-HR" sz="2000" b="1" i="1" dirty="0"/>
          </a:p>
          <a:p>
            <a:pPr marL="0" indent="0">
              <a:buNone/>
            </a:pPr>
            <a:r>
              <a:rPr lang="hr-HR" sz="2000" i="1" dirty="0"/>
              <a:t> b)	registriran u Republici Hrvatskoj. </a:t>
            </a:r>
            <a:endParaRPr lang="hr-HR" sz="2000" dirty="0"/>
          </a:p>
        </p:txBody>
      </p:sp>
    </p:spTree>
    <p:extLst>
      <p:ext uri="{BB962C8B-B14F-4D97-AF65-F5344CB8AC3E}">
        <p14:creationId xmlns:p14="http://schemas.microsoft.com/office/powerpoint/2010/main" val="257737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UVJETI ZA PRIJAVITELJE</a:t>
            </a:r>
            <a:endParaRPr lang="hr-HR" sz="4800" dirty="0"/>
          </a:p>
        </p:txBody>
      </p:sp>
      <p:sp>
        <p:nvSpPr>
          <p:cNvPr id="3" name="Content Placeholder 2"/>
          <p:cNvSpPr>
            <a:spLocks noGrp="1"/>
          </p:cNvSpPr>
          <p:nvPr>
            <p:ph sz="half" idx="1"/>
          </p:nvPr>
        </p:nvSpPr>
        <p:spPr>
          <a:xfrm>
            <a:off x="457199" y="1600200"/>
            <a:ext cx="7617125" cy="4525963"/>
          </a:xfrm>
        </p:spPr>
        <p:txBody>
          <a:bodyPr/>
          <a:lstStyle/>
          <a:p>
            <a:pPr marL="114300" indent="0" algn="just">
              <a:lnSpc>
                <a:spcPct val="115000"/>
              </a:lnSpc>
              <a:spcAft>
                <a:spcPts val="0"/>
              </a:spcAft>
              <a:buNone/>
            </a:pPr>
            <a:r>
              <a:rPr lang="hr-HR" b="1" dirty="0">
                <a:solidFill>
                  <a:srgbClr val="00000A"/>
                </a:solidFill>
                <a:latin typeface="Calibri" panose="020F0502020204030204" pitchFamily="34" charset="0"/>
                <a:ea typeface="Droid Sans Fallback"/>
                <a:cs typeface="Times New Roman" panose="02020603050405020304" pitchFamily="18" charset="0"/>
              </a:rPr>
              <a:t>Prijavitelji moraju također ispunjavati sljedeće uvjete</a:t>
            </a:r>
            <a:r>
              <a:rPr lang="hr-HR" b="1" dirty="0" smtClean="0">
                <a:solidFill>
                  <a:srgbClr val="00000A"/>
                </a:solidFill>
                <a:latin typeface="Calibri" panose="020F0502020204030204" pitchFamily="34" charset="0"/>
                <a:ea typeface="Droid Sans Fallback"/>
                <a:cs typeface="Times New Roman" panose="02020603050405020304" pitchFamily="18" charset="0"/>
              </a:rPr>
              <a:t>:</a:t>
            </a:r>
            <a:r>
              <a:rPr lang="hr-HR" dirty="0">
                <a:solidFill>
                  <a:srgbClr val="00000A"/>
                </a:solidFill>
                <a:latin typeface="Calibri" panose="020F0502020204030204" pitchFamily="34" charset="0"/>
                <a:ea typeface="Droid Sans Fallback"/>
                <a:cs typeface="Times New Roman" panose="02020603050405020304" pitchFamily="18" charset="0"/>
              </a:rPr>
              <a:t> </a:t>
            </a:r>
            <a:endParaRPr lang="hr-HR" sz="2400" dirty="0">
              <a:solidFill>
                <a:srgbClr val="00000A"/>
              </a:solidFill>
              <a:latin typeface="Calibri" panose="020F0502020204030204" pitchFamily="34" charset="0"/>
              <a:ea typeface="Droid Sans Fallback"/>
              <a:cs typeface="Times New Roman" panose="02020603050405020304" pitchFamily="18" charset="0"/>
            </a:endParaRPr>
          </a:p>
          <a:p>
            <a:pPr marL="0" lvl="0" indent="0" algn="just">
              <a:lnSpc>
                <a:spcPct val="115000"/>
              </a:lnSpc>
              <a:spcAft>
                <a:spcPts val="0"/>
              </a:spcAft>
              <a:buNone/>
            </a:pPr>
            <a:r>
              <a:rPr lang="hr-HR" sz="2000" dirty="0" smtClean="0">
                <a:solidFill>
                  <a:srgbClr val="00000A"/>
                </a:solidFill>
                <a:latin typeface="Calibri" panose="020F0502020204030204" pitchFamily="34" charset="0"/>
                <a:ea typeface="Droid Sans Fallback"/>
                <a:cs typeface="Times New Roman" panose="02020603050405020304" pitchFamily="18" charset="0"/>
              </a:rPr>
              <a:t>2. </a:t>
            </a:r>
            <a:r>
              <a:rPr lang="hr-HR" sz="1800" dirty="0">
                <a:solidFill>
                  <a:srgbClr val="00000A"/>
                </a:solidFill>
                <a:latin typeface="Calibri" panose="020F0502020204030204" pitchFamily="34" charset="0"/>
                <a:ea typeface="Droid Sans Fallback"/>
                <a:cs typeface="Times New Roman" panose="02020603050405020304" pitchFamily="18" charset="0"/>
              </a:rPr>
              <a:t>raspolagati dostatnim ljudskim, financijskim, pravnim i operativnim kapacitetima za provedbu projekta samostalno ili u suradnji s partnerima;</a:t>
            </a:r>
          </a:p>
          <a:p>
            <a:pPr marL="0" lvl="0" indent="0" algn="just">
              <a:lnSpc>
                <a:spcPct val="115000"/>
              </a:lnSpc>
              <a:spcAft>
                <a:spcPts val="0"/>
              </a:spcAft>
              <a:buNone/>
            </a:pPr>
            <a:r>
              <a:rPr lang="hr-HR" sz="1800" dirty="0" smtClean="0">
                <a:solidFill>
                  <a:srgbClr val="00000A"/>
                </a:solidFill>
                <a:latin typeface="Calibri" panose="020F0502020204030204" pitchFamily="34" charset="0"/>
                <a:ea typeface="Droid Sans Fallback"/>
                <a:cs typeface="Times New Roman" panose="02020603050405020304" pitchFamily="18" charset="0"/>
              </a:rPr>
              <a:t>3. nije </a:t>
            </a:r>
            <a:r>
              <a:rPr lang="hr-HR" sz="1800" dirty="0">
                <a:solidFill>
                  <a:srgbClr val="00000A"/>
                </a:solidFill>
                <a:latin typeface="Calibri" panose="020F0502020204030204" pitchFamily="34" charset="0"/>
                <a:ea typeface="Droid Sans Fallback"/>
                <a:cs typeface="Times New Roman" panose="02020603050405020304" pitchFamily="18" charset="0"/>
              </a:rPr>
              <a:t>u postupku </a:t>
            </a:r>
            <a:r>
              <a:rPr lang="hr-HR" sz="1800" dirty="0" err="1">
                <a:solidFill>
                  <a:srgbClr val="00000A"/>
                </a:solidFill>
                <a:latin typeface="Calibri" panose="020F0502020204030204" pitchFamily="34" charset="0"/>
                <a:ea typeface="Droid Sans Fallback"/>
                <a:cs typeface="Times New Roman" panose="02020603050405020304" pitchFamily="18" charset="0"/>
              </a:rPr>
              <a:t>predstečajne</a:t>
            </a:r>
            <a:r>
              <a:rPr lang="hr-HR" sz="1800" dirty="0">
                <a:solidFill>
                  <a:srgbClr val="00000A"/>
                </a:solidFill>
                <a:latin typeface="Calibri" panose="020F0502020204030204" pitchFamily="34" charset="0"/>
                <a:ea typeface="Droid Sans Fallback"/>
                <a:cs typeface="Times New Roman" panose="02020603050405020304" pitchFamily="18" charset="0"/>
              </a:rPr>
              <a:t> nagodbe, stečajnom postupku, postupku gašenja, postupku prisilne naplate ili u postupku </a:t>
            </a:r>
            <a:r>
              <a:rPr lang="hr-HR" sz="1800" dirty="0" smtClean="0">
                <a:solidFill>
                  <a:srgbClr val="00000A"/>
                </a:solidFill>
                <a:latin typeface="Calibri" panose="020F0502020204030204" pitchFamily="34" charset="0"/>
                <a:ea typeface="Droid Sans Fallback"/>
                <a:cs typeface="Times New Roman" panose="02020603050405020304" pitchFamily="18" charset="0"/>
              </a:rPr>
              <a:t>likvidacije;</a:t>
            </a:r>
          </a:p>
          <a:p>
            <a:pPr lvl="0" algn="just">
              <a:lnSpc>
                <a:spcPct val="115000"/>
              </a:lnSpc>
              <a:spcAft>
                <a:spcPts val="0"/>
              </a:spcAft>
              <a:buAutoNum type="arabicPeriod" startAt="4"/>
            </a:pPr>
            <a:r>
              <a:rPr lang="hr-HR" sz="1800" dirty="0" smtClean="0">
                <a:solidFill>
                  <a:srgbClr val="00000A"/>
                </a:solidFill>
                <a:latin typeface="Calibri" panose="020F0502020204030204" pitchFamily="34" charset="0"/>
                <a:ea typeface="Droid Sans Fallback"/>
                <a:cs typeface="Times New Roman" panose="02020603050405020304" pitchFamily="18" charset="0"/>
              </a:rPr>
              <a:t>nije </a:t>
            </a:r>
            <a:r>
              <a:rPr lang="hr-HR" sz="1800" dirty="0">
                <a:solidFill>
                  <a:srgbClr val="00000A"/>
                </a:solidFill>
                <a:latin typeface="Calibri" panose="020F0502020204030204" pitchFamily="34" charset="0"/>
                <a:ea typeface="Droid Sans Fallback"/>
                <a:cs typeface="Times New Roman" panose="02020603050405020304" pitchFamily="18" charset="0"/>
              </a:rPr>
              <a:t>prekršio odredbe o namjenskom korištenju sredstava iz Europskog socijalnog fonda i drugih javnih izvora</a:t>
            </a:r>
            <a:r>
              <a:rPr lang="hr-HR" sz="1800" dirty="0" smtClean="0">
                <a:solidFill>
                  <a:srgbClr val="00000A"/>
                </a:solidFill>
                <a:latin typeface="Calibri" panose="020F0502020204030204" pitchFamily="34" charset="0"/>
                <a:ea typeface="Droid Sans Fallback"/>
                <a:cs typeface="Times New Roman" panose="02020603050405020304" pitchFamily="18" charset="0"/>
              </a:rPr>
              <a:t>;</a:t>
            </a:r>
          </a:p>
          <a:p>
            <a:pPr lvl="0" algn="just">
              <a:lnSpc>
                <a:spcPct val="115000"/>
              </a:lnSpc>
              <a:spcAft>
                <a:spcPts val="0"/>
              </a:spcAft>
              <a:buAutoNum type="arabicPeriod" startAt="4"/>
            </a:pPr>
            <a:r>
              <a:rPr lang="hr-HR" sz="1800" dirty="0" smtClean="0">
                <a:solidFill>
                  <a:srgbClr val="00000A"/>
                </a:solidFill>
                <a:latin typeface="Calibri" panose="020F0502020204030204" pitchFamily="34" charset="0"/>
                <a:ea typeface="Droid Sans Fallback"/>
                <a:cs typeface="Times New Roman" panose="02020603050405020304" pitchFamily="18" charset="0"/>
              </a:rPr>
              <a:t>nema </a:t>
            </a:r>
            <a:r>
              <a:rPr lang="hr-HR" sz="1800" dirty="0">
                <a:solidFill>
                  <a:srgbClr val="00000A"/>
                </a:solidFill>
                <a:latin typeface="Calibri" panose="020F0502020204030204" pitchFamily="34" charset="0"/>
                <a:ea typeface="Droid Sans Fallback"/>
                <a:cs typeface="Times New Roman" panose="02020603050405020304" pitchFamily="18" charset="0"/>
              </a:rPr>
              <a:t>duga po osnovi javnih davanja o kojima Porezna uprava vodi službenu evidenciju ili mu je odobrena  odgoda  plaćanja  dospjelih  poreznih  obveza  i  obveza  za  mirovinsko  i  zdravstveno osiguranje. </a:t>
            </a:r>
          </a:p>
          <a:p>
            <a:pPr marL="155575" indent="0" algn="just">
              <a:lnSpc>
                <a:spcPct val="115000"/>
              </a:lnSpc>
              <a:spcAft>
                <a:spcPts val="0"/>
              </a:spcAft>
              <a:buNone/>
            </a:pPr>
            <a:endParaRPr lang="hr-HR" sz="2400" dirty="0">
              <a:solidFill>
                <a:srgbClr val="00000A"/>
              </a:solidFill>
              <a:latin typeface="Calibri" panose="020F0502020204030204" pitchFamily="34" charset="0"/>
              <a:ea typeface="Droid Sans Fallback"/>
              <a:cs typeface="Times New Roman" panose="02020603050405020304" pitchFamily="18" charset="0"/>
            </a:endParaRPr>
          </a:p>
          <a:p>
            <a:pPr marL="0" indent="0">
              <a:buNone/>
            </a:pPr>
            <a:endParaRPr lang="hr-HR" i="1" dirty="0" smtClean="0"/>
          </a:p>
          <a:p>
            <a:pPr>
              <a:buFontTx/>
              <a:buChar char="-"/>
            </a:pPr>
            <a:endParaRPr lang="hr-HR" dirty="0"/>
          </a:p>
        </p:txBody>
      </p:sp>
    </p:spTree>
    <p:extLst>
      <p:ext uri="{BB962C8B-B14F-4D97-AF65-F5344CB8AC3E}">
        <p14:creationId xmlns:p14="http://schemas.microsoft.com/office/powerpoint/2010/main" val="77162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UVJETI ZA PRIJAVITELJE</a:t>
            </a:r>
            <a:endParaRPr lang="hr-HR" sz="4800" dirty="0"/>
          </a:p>
        </p:txBody>
      </p:sp>
      <p:sp>
        <p:nvSpPr>
          <p:cNvPr id="3" name="Content Placeholder 2"/>
          <p:cNvSpPr>
            <a:spLocks noGrp="1"/>
          </p:cNvSpPr>
          <p:nvPr>
            <p:ph sz="half" idx="1"/>
          </p:nvPr>
        </p:nvSpPr>
        <p:spPr>
          <a:xfrm>
            <a:off x="457199" y="1600200"/>
            <a:ext cx="7617125" cy="4525963"/>
          </a:xfrm>
        </p:spPr>
        <p:txBody>
          <a:bodyPr/>
          <a:lstStyle/>
          <a:p>
            <a:r>
              <a:rPr lang="hr-HR" sz="2400" dirty="0"/>
              <a:t>Za potrebe utvrđivanja okolnosti navedenih u točkama 2.-4. prijavitelj uz prijavu prilaže </a:t>
            </a:r>
            <a:r>
              <a:rPr lang="hr-HR" sz="2400" b="1" dirty="0"/>
              <a:t>Izjavu prijavitelja o istinitosti podataka, izbjegavanju dvostrukog financiranja i ispunjavanju preduvjeta za sudjelovanje u postupku dodjele bespovratnih sredstava i  Izjavu o partnerstvu (Obrazac 2) </a:t>
            </a:r>
            <a:r>
              <a:rPr lang="hr-HR" sz="2400" dirty="0"/>
              <a:t>ne stariju od 45 dana od dana podnošenja projektnog prijedloga. </a:t>
            </a:r>
          </a:p>
          <a:p>
            <a:endParaRPr lang="hr-HR" sz="2400" dirty="0"/>
          </a:p>
          <a:p>
            <a:r>
              <a:rPr lang="hr-HR" sz="2400" dirty="0"/>
              <a:t>Okolnosti navedene u točki 5. prijavitelj dokazuje </a:t>
            </a:r>
            <a:r>
              <a:rPr lang="hr-HR" sz="2400" b="1" dirty="0"/>
              <a:t>Potvrdom Porezne uprave o nepostojanju javnog duga po osnovi javnih davanja</a:t>
            </a:r>
            <a:r>
              <a:rPr lang="hr-HR" sz="2400" dirty="0"/>
              <a:t>, ne starijom od 30 dana od dana podnošenja projektnog prijedloga.</a:t>
            </a:r>
          </a:p>
        </p:txBody>
      </p:sp>
    </p:spTree>
    <p:extLst>
      <p:ext uri="{BB962C8B-B14F-4D97-AF65-F5344CB8AC3E}">
        <p14:creationId xmlns:p14="http://schemas.microsoft.com/office/powerpoint/2010/main" val="234779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hr-HR" sz="3200" b="1" dirty="0">
                <a:latin typeface="Calibri" charset="0"/>
              </a:rPr>
              <a:t>„Podrška socijalnom uključivanju i </a:t>
            </a:r>
            <a:br>
              <a:rPr lang="hr-HR" sz="3200" b="1" dirty="0">
                <a:latin typeface="Calibri" charset="0"/>
              </a:rPr>
            </a:br>
            <a:r>
              <a:rPr lang="hr-HR" sz="3200" b="1" dirty="0">
                <a:latin typeface="Calibri" charset="0"/>
              </a:rPr>
              <a:t>zapošljavanju marginaliziranih skupina</a:t>
            </a:r>
            <a:r>
              <a:rPr lang="hr-HR" sz="3200" b="1" dirty="0">
                <a:solidFill>
                  <a:srgbClr val="002060"/>
                </a:solidFill>
                <a:latin typeface="Calibri" charset="0"/>
              </a:rPr>
              <a:t>”</a:t>
            </a:r>
            <a:endParaRPr lang="hr-HR" sz="3200" dirty="0"/>
          </a:p>
        </p:txBody>
      </p:sp>
      <p:sp>
        <p:nvSpPr>
          <p:cNvPr id="3" name="Content Placeholder 2"/>
          <p:cNvSpPr>
            <a:spLocks noGrp="1"/>
          </p:cNvSpPr>
          <p:nvPr>
            <p:ph idx="1"/>
          </p:nvPr>
        </p:nvSpPr>
        <p:spPr/>
        <p:txBody>
          <a:bodyPr/>
          <a:lstStyle/>
          <a:p>
            <a:r>
              <a:rPr lang="hr-HR" dirty="0" smtClean="0"/>
              <a:t>Svrha i ciljevi Poziva</a:t>
            </a:r>
          </a:p>
          <a:p>
            <a:r>
              <a:rPr lang="hr-HR" dirty="0" smtClean="0"/>
              <a:t>Ciljne skupine/Pokazatelji</a:t>
            </a:r>
          </a:p>
          <a:p>
            <a:r>
              <a:rPr lang="hr-HR" dirty="0" smtClean="0"/>
              <a:t>Uvjeti za prijavitelje</a:t>
            </a:r>
          </a:p>
          <a:p>
            <a:r>
              <a:rPr lang="hr-HR" dirty="0" smtClean="0"/>
              <a:t>Uvjeti prijave projektnih prijedloga</a:t>
            </a:r>
          </a:p>
          <a:p>
            <a:r>
              <a:rPr lang="hr-HR" dirty="0" smtClean="0"/>
              <a:t>Financijski zahtjevi</a:t>
            </a:r>
          </a:p>
          <a:p>
            <a:r>
              <a:rPr lang="hr-HR" dirty="0" smtClean="0"/>
              <a:t>Postupak prijave </a:t>
            </a:r>
          </a:p>
          <a:p>
            <a:r>
              <a:rPr lang="hr-HR" dirty="0" smtClean="0"/>
              <a:t>Postupak dodjele</a:t>
            </a:r>
            <a:endParaRPr lang="hr-HR" dirty="0"/>
          </a:p>
        </p:txBody>
      </p:sp>
    </p:spTree>
    <p:extLst>
      <p:ext uri="{BB962C8B-B14F-4D97-AF65-F5344CB8AC3E}">
        <p14:creationId xmlns:p14="http://schemas.microsoft.com/office/powerpoint/2010/main" val="257267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UVJETI ZA PARTNERE</a:t>
            </a:r>
            <a:endParaRPr lang="hr-HR" sz="4800" dirty="0"/>
          </a:p>
        </p:txBody>
      </p:sp>
      <p:sp>
        <p:nvSpPr>
          <p:cNvPr id="3" name="Content Placeholder 2"/>
          <p:cNvSpPr>
            <a:spLocks noGrp="1"/>
          </p:cNvSpPr>
          <p:nvPr>
            <p:ph sz="half" idx="1"/>
          </p:nvPr>
        </p:nvSpPr>
        <p:spPr>
          <a:xfrm>
            <a:off x="457199" y="1600200"/>
            <a:ext cx="7617125" cy="4525963"/>
          </a:xfrm>
        </p:spPr>
        <p:txBody>
          <a:bodyPr/>
          <a:lstStyle/>
          <a:p>
            <a:pPr marL="0" indent="0">
              <a:buNone/>
            </a:pPr>
            <a:r>
              <a:rPr lang="hr-HR" sz="2400" dirty="0"/>
              <a:t>Partner(i) na projektu mora(ju) ispunjavati sljedeće uvjete: </a:t>
            </a:r>
          </a:p>
          <a:p>
            <a:pPr marL="0" indent="0">
              <a:buNone/>
            </a:pPr>
            <a:r>
              <a:rPr lang="hr-HR" sz="2400" dirty="0" smtClean="0"/>
              <a:t>1</a:t>
            </a:r>
            <a:r>
              <a:rPr lang="hr-HR" sz="2400" dirty="0"/>
              <a:t>. </a:t>
            </a:r>
            <a:r>
              <a:rPr lang="hr-HR" sz="2400" dirty="0" smtClean="0"/>
              <a:t>biti:</a:t>
            </a:r>
            <a:endParaRPr lang="hr-HR" sz="2400" dirty="0"/>
          </a:p>
          <a:p>
            <a:pPr marL="0" indent="0">
              <a:buNone/>
            </a:pPr>
            <a:r>
              <a:rPr lang="hr-HR" sz="2400" dirty="0"/>
              <a:t>a)	pravna osoba sa sljedećim pravnim </a:t>
            </a:r>
            <a:r>
              <a:rPr lang="hr-HR" sz="2400" dirty="0" smtClean="0"/>
              <a:t>statusom:</a:t>
            </a:r>
            <a:endParaRPr lang="hr-HR" sz="2400" dirty="0"/>
          </a:p>
          <a:p>
            <a:pPr marL="0" indent="0">
              <a:buNone/>
            </a:pPr>
            <a:r>
              <a:rPr lang="hr-HR" sz="2400" dirty="0"/>
              <a:t>-	</a:t>
            </a:r>
            <a:r>
              <a:rPr lang="hr-HR" sz="2400" b="1" dirty="0"/>
              <a:t>udruga;</a:t>
            </a:r>
          </a:p>
          <a:p>
            <a:pPr marL="0" indent="0">
              <a:buNone/>
            </a:pPr>
            <a:r>
              <a:rPr lang="hr-HR" sz="2400" b="1" dirty="0"/>
              <a:t>-	javna ustanova;</a:t>
            </a:r>
          </a:p>
          <a:p>
            <a:pPr marL="0" indent="0">
              <a:buNone/>
            </a:pPr>
            <a:r>
              <a:rPr lang="hr-HR" sz="2400" b="1" dirty="0"/>
              <a:t>-	zaklada;</a:t>
            </a:r>
          </a:p>
          <a:p>
            <a:pPr marL="0" indent="0">
              <a:buNone/>
            </a:pPr>
            <a:r>
              <a:rPr lang="hr-HR" sz="2400" b="1" dirty="0"/>
              <a:t>-	jedinica lokalne ili regionalne samouprave;</a:t>
            </a:r>
          </a:p>
          <a:p>
            <a:pPr marL="0" indent="0">
              <a:buNone/>
            </a:pPr>
            <a:endParaRPr lang="hr-HR" sz="2400" dirty="0"/>
          </a:p>
          <a:p>
            <a:pPr marL="0" indent="0">
              <a:buNone/>
            </a:pPr>
            <a:r>
              <a:rPr lang="hr-HR" sz="2400" dirty="0"/>
              <a:t>b)	registriran u Republici Hrvatskoj. </a:t>
            </a:r>
          </a:p>
        </p:txBody>
      </p:sp>
    </p:spTree>
    <p:extLst>
      <p:ext uri="{BB962C8B-B14F-4D97-AF65-F5344CB8AC3E}">
        <p14:creationId xmlns:p14="http://schemas.microsoft.com/office/powerpoint/2010/main" val="82079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UVJETI ZA PARTNERE</a:t>
            </a:r>
            <a:endParaRPr lang="hr-HR" sz="4800" dirty="0"/>
          </a:p>
        </p:txBody>
      </p:sp>
      <p:sp>
        <p:nvSpPr>
          <p:cNvPr id="3" name="Content Placeholder 2"/>
          <p:cNvSpPr>
            <a:spLocks noGrp="1"/>
          </p:cNvSpPr>
          <p:nvPr>
            <p:ph sz="half" idx="1"/>
          </p:nvPr>
        </p:nvSpPr>
        <p:spPr>
          <a:xfrm>
            <a:off x="457199" y="1600200"/>
            <a:ext cx="7617125" cy="4525963"/>
          </a:xfrm>
        </p:spPr>
        <p:txBody>
          <a:bodyPr/>
          <a:lstStyle/>
          <a:p>
            <a:pPr marL="0" indent="0">
              <a:buNone/>
            </a:pPr>
            <a:r>
              <a:rPr lang="hr-HR" sz="2400" i="1" dirty="0" smtClean="0"/>
              <a:t>Partner(i</a:t>
            </a:r>
            <a:r>
              <a:rPr lang="hr-HR" sz="2400" i="1" dirty="0"/>
              <a:t>) mora(ju) ispunjavati sve uvjete prihvatljivosti kao i </a:t>
            </a:r>
            <a:r>
              <a:rPr lang="hr-HR" sz="2400" i="1" dirty="0" smtClean="0"/>
              <a:t>prijavitelj iz poglavlja 2.2.1, točke 2-5, </a:t>
            </a:r>
            <a:r>
              <a:rPr lang="hr-HR" sz="2400" i="1" dirty="0"/>
              <a:t>odnosno ne smiju postojati zapreke </a:t>
            </a:r>
            <a:r>
              <a:rPr lang="hr-HR" sz="2400" i="1" dirty="0" smtClean="0"/>
              <a:t>navedene u poglavlju 2.2.3 te </a:t>
            </a:r>
            <a:r>
              <a:rPr lang="hr-HR" sz="2400" i="1" dirty="0"/>
              <a:t>su pojedinačno obvezni dokazati da ne postoji razlog za isključenje. Partner(i) za svoje sudjelovanje u projektu potpisuju Izjavu partnera o istinitosti podataka, izbjegavanju dvostrukog financiranja i ispunjavanju preduvjeta za sudjelovanje u postupku dodjele bespovratnih sredstava i Izjavu o partnerstvu (Obrazac 3)  ne stariju od 45 dana od dana podnošenja projektnog prijedloga. </a:t>
            </a:r>
            <a:endParaRPr lang="hr-HR" sz="2400" i="1" dirty="0" smtClean="0"/>
          </a:p>
          <a:p>
            <a:pPr marL="0" indent="0">
              <a:buNone/>
            </a:pPr>
            <a:endParaRPr lang="hr-HR" i="1" dirty="0"/>
          </a:p>
        </p:txBody>
      </p:sp>
    </p:spTree>
    <p:extLst>
      <p:ext uri="{BB962C8B-B14F-4D97-AF65-F5344CB8AC3E}">
        <p14:creationId xmlns:p14="http://schemas.microsoft.com/office/powerpoint/2010/main" val="649540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UVJETI ZA PRIJAVITELJE</a:t>
            </a:r>
            <a:endParaRPr lang="hr-HR" sz="4800" dirty="0"/>
          </a:p>
        </p:txBody>
      </p:sp>
      <p:sp>
        <p:nvSpPr>
          <p:cNvPr id="3" name="Content Placeholder 2"/>
          <p:cNvSpPr>
            <a:spLocks noGrp="1"/>
          </p:cNvSpPr>
          <p:nvPr>
            <p:ph sz="half" idx="1"/>
          </p:nvPr>
        </p:nvSpPr>
        <p:spPr>
          <a:xfrm>
            <a:off x="552089" y="1600200"/>
            <a:ext cx="7617125" cy="4525963"/>
          </a:xfrm>
        </p:spPr>
        <p:txBody>
          <a:bodyPr/>
          <a:lstStyle/>
          <a:p>
            <a:pPr marL="0" indent="0">
              <a:buNone/>
            </a:pPr>
            <a:r>
              <a:rPr lang="hr-HR" i="1" u="sng" dirty="0" smtClean="0"/>
              <a:t>Broj prijava po prijavitelju:</a:t>
            </a:r>
          </a:p>
          <a:p>
            <a:r>
              <a:rPr lang="hr-HR" sz="1800" dirty="0"/>
              <a:t>p</a:t>
            </a:r>
            <a:r>
              <a:rPr lang="hr-HR" sz="1800" dirty="0" smtClean="0"/>
              <a:t>rijavitelj </a:t>
            </a:r>
            <a:r>
              <a:rPr lang="hr-HR" sz="1800" dirty="0"/>
              <a:t>ne može dostaviti više od jednog projektnog prijedloga na ovaj Poziv.  No, u slučaju da bilo koji korak postupka dodjele rezultira isključenjem projektnog prijedloga, prijavitelj tada može podnijeti novi projektni prijedlog, pod uvjetom da </a:t>
            </a:r>
            <a:r>
              <a:rPr lang="hr-HR" sz="1800" dirty="0" smtClean="0"/>
              <a:t>Poziv </a:t>
            </a:r>
            <a:r>
              <a:rPr lang="hr-HR" sz="1800" dirty="0"/>
              <a:t>nije zatvoren ili obustavljen.</a:t>
            </a:r>
          </a:p>
          <a:p>
            <a:pPr marL="0" indent="0">
              <a:buNone/>
            </a:pPr>
            <a:r>
              <a:rPr lang="hr-HR" sz="1800" dirty="0"/>
              <a:t> </a:t>
            </a:r>
          </a:p>
          <a:p>
            <a:r>
              <a:rPr lang="hr-HR" sz="1800" dirty="0"/>
              <a:t>u</a:t>
            </a:r>
            <a:r>
              <a:rPr lang="hr-HR" sz="1800" dirty="0" smtClean="0"/>
              <a:t> </a:t>
            </a:r>
            <a:r>
              <a:rPr lang="hr-HR" sz="1800" dirty="0"/>
              <a:t>slučaju da prijavitelj podnese dva ili više projektnih prijedloga u okviru Poziva, u postupak dodjele bit će uključen samo prvotno podnesen projektni prijedlog, dok ostali projektni prijedlozi podneseni u okviru Poziva neće biti uzeti u </a:t>
            </a:r>
            <a:r>
              <a:rPr lang="hr-HR" sz="1800" dirty="0" smtClean="0"/>
              <a:t>obzir </a:t>
            </a:r>
            <a:endParaRPr lang="hr-HR" sz="1800" dirty="0"/>
          </a:p>
          <a:p>
            <a:pPr marL="0" indent="0">
              <a:buNone/>
            </a:pPr>
            <a:r>
              <a:rPr lang="hr-HR" sz="1800" dirty="0"/>
              <a:t> </a:t>
            </a:r>
          </a:p>
          <a:p>
            <a:r>
              <a:rPr lang="hr-HR" sz="1800" dirty="0"/>
              <a:t>p</a:t>
            </a:r>
            <a:r>
              <a:rPr lang="hr-HR" sz="1800" dirty="0" smtClean="0"/>
              <a:t>rijavitelj </a:t>
            </a:r>
            <a:r>
              <a:rPr lang="hr-HR" sz="1800" dirty="0"/>
              <a:t>može istovremeno biti partner u drugom projektnom </a:t>
            </a:r>
            <a:r>
              <a:rPr lang="hr-HR" sz="1800" dirty="0" smtClean="0"/>
              <a:t>prijedlogu </a:t>
            </a:r>
            <a:endParaRPr lang="hr-HR" sz="1800" dirty="0"/>
          </a:p>
          <a:p>
            <a:pPr marL="0" indent="0">
              <a:buNone/>
            </a:pPr>
            <a:r>
              <a:rPr lang="hr-HR" sz="1800" dirty="0"/>
              <a:t> </a:t>
            </a:r>
          </a:p>
          <a:p>
            <a:r>
              <a:rPr lang="hr-HR" sz="1800" dirty="0"/>
              <a:t>p</a:t>
            </a:r>
            <a:r>
              <a:rPr lang="hr-HR" sz="1800" dirty="0" smtClean="0"/>
              <a:t>artneri </a:t>
            </a:r>
            <a:r>
              <a:rPr lang="hr-HR" sz="1800" dirty="0"/>
              <a:t>mogu sudjelovati u više od jednog projektnog </a:t>
            </a:r>
            <a:r>
              <a:rPr lang="hr-HR" sz="1800" dirty="0" smtClean="0"/>
              <a:t>prijedloga </a:t>
            </a:r>
            <a:endParaRPr lang="hr-HR" sz="1800" dirty="0"/>
          </a:p>
          <a:p>
            <a:pPr marL="0" indent="0">
              <a:buNone/>
            </a:pPr>
            <a:endParaRPr lang="hr-HR" i="1" u="sng" dirty="0" smtClean="0"/>
          </a:p>
        </p:txBody>
      </p:sp>
    </p:spTree>
    <p:extLst>
      <p:ext uri="{BB962C8B-B14F-4D97-AF65-F5344CB8AC3E}">
        <p14:creationId xmlns:p14="http://schemas.microsoft.com/office/powerpoint/2010/main" val="4113552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000" dirty="0" smtClean="0"/>
              <a:t>UVJETI PRIJAVE PROJEKTNIH PRIJEDLOGA </a:t>
            </a:r>
            <a:endParaRPr lang="hr-HR" sz="4000" dirty="0"/>
          </a:p>
        </p:txBody>
      </p:sp>
      <p:sp>
        <p:nvSpPr>
          <p:cNvPr id="3" name="Content Placeholder 2"/>
          <p:cNvSpPr>
            <a:spLocks noGrp="1"/>
          </p:cNvSpPr>
          <p:nvPr>
            <p:ph sz="half" idx="1"/>
          </p:nvPr>
        </p:nvSpPr>
        <p:spPr>
          <a:xfrm>
            <a:off x="552089" y="1600200"/>
            <a:ext cx="7617125" cy="4525963"/>
          </a:xfrm>
        </p:spPr>
        <p:txBody>
          <a:bodyPr/>
          <a:lstStyle/>
          <a:p>
            <a:pPr marL="0" indent="0">
              <a:buNone/>
            </a:pPr>
            <a:r>
              <a:rPr lang="hr-HR" b="1" i="1" u="sng" dirty="0" smtClean="0"/>
              <a:t>LOKACIJA</a:t>
            </a:r>
          </a:p>
          <a:p>
            <a:r>
              <a:rPr lang="hr-HR" sz="2000" i="1" dirty="0"/>
              <a:t>r</a:t>
            </a:r>
            <a:r>
              <a:rPr lang="hr-HR" sz="2000" i="1" dirty="0" smtClean="0"/>
              <a:t>epublika Hrvatska, a pojedine aktivnosti moguće i izvan RH</a:t>
            </a:r>
          </a:p>
          <a:p>
            <a:pPr marL="0" indent="0">
              <a:buNone/>
            </a:pPr>
            <a:r>
              <a:rPr lang="hr-HR" b="1" i="1" u="sng" dirty="0" smtClean="0"/>
              <a:t>TRAJANJE I POČETAK PROVEDBE </a:t>
            </a:r>
            <a:endParaRPr lang="hr-HR" b="1" i="1" u="sng" dirty="0"/>
          </a:p>
          <a:p>
            <a:r>
              <a:rPr lang="hr-HR" sz="2000" i="1" dirty="0"/>
              <a:t>p</a:t>
            </a:r>
            <a:r>
              <a:rPr lang="hr-HR" sz="2000" i="1" dirty="0" smtClean="0"/>
              <a:t>lanirano </a:t>
            </a:r>
            <a:r>
              <a:rPr lang="hr-HR" sz="2000" i="1" dirty="0"/>
              <a:t>trajanje provedbe projekata je od 18 do 24 mjeseca od dana sklapanja Ugovora o dodjeli </a:t>
            </a:r>
            <a:r>
              <a:rPr lang="hr-HR" sz="2000" i="1" dirty="0" smtClean="0"/>
              <a:t>bespovratnih </a:t>
            </a:r>
            <a:r>
              <a:rPr lang="hr-HR" sz="2000" i="1" dirty="0"/>
              <a:t>sredstava</a:t>
            </a:r>
            <a:r>
              <a:rPr lang="hr-HR" sz="2000" i="1" dirty="0" smtClean="0"/>
              <a:t>.</a:t>
            </a:r>
          </a:p>
          <a:p>
            <a:r>
              <a:rPr lang="hr-HR" sz="2000" i="1" dirty="0" smtClean="0"/>
              <a:t>razdoblje </a:t>
            </a:r>
            <a:r>
              <a:rPr lang="hr-HR" sz="2000" i="1" dirty="0"/>
              <a:t>provedbe projekta započinje s datumom zadnjeg potpisa Ugovora o dodjeli bespovratnih sredstava te istječe završetkom obavljanja predmetnih aktivnosti.</a:t>
            </a:r>
          </a:p>
          <a:p>
            <a:r>
              <a:rPr lang="hr-HR" sz="2000" i="1" dirty="0" smtClean="0"/>
              <a:t>datum </a:t>
            </a:r>
            <a:r>
              <a:rPr lang="hr-HR" sz="2000" i="1" dirty="0"/>
              <a:t>početka i predviđenog završetka projekta bit će jasno definirani u posebnim uvjetima Ugovora o dodjeli bespovratnih sredstava.</a:t>
            </a:r>
            <a:endParaRPr lang="hr-HR" sz="2000" i="1" dirty="0" smtClean="0"/>
          </a:p>
        </p:txBody>
      </p:sp>
    </p:spTree>
    <p:extLst>
      <p:ext uri="{BB962C8B-B14F-4D97-AF65-F5344CB8AC3E}">
        <p14:creationId xmlns:p14="http://schemas.microsoft.com/office/powerpoint/2010/main" val="2467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PRIHVATLJIVE AKTIVNOSTI </a:t>
            </a:r>
            <a:endParaRPr lang="hr-HR" sz="2800" b="1" dirty="0"/>
          </a:p>
        </p:txBody>
      </p:sp>
      <p:sp>
        <p:nvSpPr>
          <p:cNvPr id="3" name="Content Placeholder 2"/>
          <p:cNvSpPr>
            <a:spLocks noGrp="1"/>
          </p:cNvSpPr>
          <p:nvPr>
            <p:ph sz="half" idx="1"/>
          </p:nvPr>
        </p:nvSpPr>
        <p:spPr>
          <a:xfrm>
            <a:off x="552089" y="1600200"/>
            <a:ext cx="7617125" cy="4525963"/>
          </a:xfrm>
        </p:spPr>
        <p:txBody>
          <a:bodyPr/>
          <a:lstStyle/>
          <a:p>
            <a:pPr marL="0" indent="0">
              <a:buNone/>
            </a:pPr>
            <a:r>
              <a:rPr lang="hr-HR" sz="1800" b="1" i="1" dirty="0" smtClean="0"/>
              <a:t>1</a:t>
            </a:r>
            <a:r>
              <a:rPr lang="hr-HR" sz="1800" b="1" i="1" dirty="0"/>
              <a:t>. Element : Odabir i provedba verificiranih programa obrazovanja odraslih </a:t>
            </a:r>
          </a:p>
          <a:p>
            <a:pPr marL="0" indent="0">
              <a:buNone/>
            </a:pPr>
            <a:r>
              <a:rPr lang="hr-HR" sz="1800" i="1" dirty="0"/>
              <a:t>-	odabir pripadnika/</a:t>
            </a:r>
            <a:r>
              <a:rPr lang="hr-HR" sz="1800" i="1" dirty="0" err="1"/>
              <a:t>ca</a:t>
            </a:r>
            <a:r>
              <a:rPr lang="hr-HR" sz="1800" i="1" dirty="0"/>
              <a:t> ciljnih skupina koji će biti uključeni u programe obrazovanja odraslih;</a:t>
            </a:r>
          </a:p>
          <a:p>
            <a:pPr marL="0" indent="0">
              <a:buNone/>
            </a:pPr>
            <a:r>
              <a:rPr lang="hr-HR" sz="1800" i="1" dirty="0"/>
              <a:t>-	odabir verificiranih programa obrazovanja odraslih;</a:t>
            </a:r>
          </a:p>
          <a:p>
            <a:pPr marL="0" indent="0">
              <a:buNone/>
            </a:pPr>
            <a:r>
              <a:rPr lang="hr-HR" sz="1800" i="1" dirty="0"/>
              <a:t>-	provedba verificiranih programa obrazovanja odraslih </a:t>
            </a:r>
          </a:p>
          <a:p>
            <a:pPr marL="0" indent="0">
              <a:buNone/>
            </a:pPr>
            <a:r>
              <a:rPr lang="hr-HR" sz="1800" i="1" dirty="0"/>
              <a:t>-	osiguravanje odgovarajuće informacijske pristupačnosti osobama s različitom vrstom invaliditeta putem prilagođenih pisanih i on-line materijala </a:t>
            </a:r>
          </a:p>
          <a:p>
            <a:pPr marL="0" indent="0">
              <a:buNone/>
            </a:pPr>
            <a:r>
              <a:rPr lang="hr-HR" sz="1800" i="1" dirty="0"/>
              <a:t>-	osiguravanje odgovarajućih kanala komunikacije uz korištenje tumača znakovnog jezika, </a:t>
            </a:r>
            <a:r>
              <a:rPr lang="hr-HR" sz="1800" i="1" dirty="0" err="1"/>
              <a:t>Brailleova</a:t>
            </a:r>
            <a:r>
              <a:rPr lang="hr-HR" sz="1800" i="1" dirty="0"/>
              <a:t> pisma, zvučnog softwarea, optički čitač ili drugih pomagala i tehnika kako bi se prijenos informacija i znanja učinio dostupnim svim osobama s invaliditetom uključenim u projekt </a:t>
            </a:r>
          </a:p>
          <a:p>
            <a:pPr marL="0" indent="0">
              <a:buNone/>
            </a:pPr>
            <a:endParaRPr lang="hr-HR" b="1" i="1" dirty="0" smtClean="0"/>
          </a:p>
        </p:txBody>
      </p:sp>
    </p:spTree>
    <p:extLst>
      <p:ext uri="{BB962C8B-B14F-4D97-AF65-F5344CB8AC3E}">
        <p14:creationId xmlns:p14="http://schemas.microsoft.com/office/powerpoint/2010/main" val="18360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PRIHVATLJIVE AKTIVNOSTI </a:t>
            </a:r>
            <a:endParaRPr lang="hr-HR" sz="2800" b="1" dirty="0"/>
          </a:p>
        </p:txBody>
      </p:sp>
      <p:sp>
        <p:nvSpPr>
          <p:cNvPr id="3" name="Content Placeholder 2"/>
          <p:cNvSpPr>
            <a:spLocks noGrp="1"/>
          </p:cNvSpPr>
          <p:nvPr>
            <p:ph sz="half" idx="1"/>
          </p:nvPr>
        </p:nvSpPr>
        <p:spPr>
          <a:xfrm>
            <a:off x="552089" y="1600200"/>
            <a:ext cx="7617125" cy="4525963"/>
          </a:xfrm>
        </p:spPr>
        <p:txBody>
          <a:bodyPr/>
          <a:lstStyle/>
          <a:p>
            <a:r>
              <a:rPr lang="hr-HR" sz="1800" dirty="0">
                <a:solidFill>
                  <a:srgbClr val="000000"/>
                </a:solidFill>
                <a:latin typeface="Calibri" panose="020F0502020204030204" pitchFamily="34" charset="0"/>
              </a:rPr>
              <a:t>Verificiranim programom obrazovanja odraslih smatra se program odobren od strane </a:t>
            </a:r>
            <a:r>
              <a:rPr lang="hr-HR" sz="1800" u="sng" dirty="0">
                <a:solidFill>
                  <a:srgbClr val="000000"/>
                </a:solidFill>
                <a:latin typeface="Calibri" panose="020F0502020204030204" pitchFamily="34" charset="0"/>
              </a:rPr>
              <a:t>ministarstva nadležnog za obrazovanje</a:t>
            </a:r>
            <a:r>
              <a:rPr lang="hr-HR" sz="1800" dirty="0">
                <a:solidFill>
                  <a:srgbClr val="000000"/>
                </a:solidFill>
                <a:latin typeface="Calibri" panose="020F0502020204030204" pitchFamily="34" charset="0"/>
              </a:rPr>
              <a:t>, sukladno Pravilniku o standardima i normativima te načinu i postupku utvrđivanja ispunjenosti uvjeta u ustanovama za obrazovanje odraslih. </a:t>
            </a:r>
          </a:p>
          <a:p>
            <a:r>
              <a:rPr lang="hr-HR" sz="1800" dirty="0">
                <a:solidFill>
                  <a:srgbClr val="000000"/>
                </a:solidFill>
                <a:latin typeface="Calibri" panose="020F0502020204030204" pitchFamily="34" charset="0"/>
              </a:rPr>
              <a:t>Sukladno radnoj sposobnosti ciljnih skupina, programi obrazovanja odraslih u okviru ove grupe aktivnosti </a:t>
            </a:r>
            <a:r>
              <a:rPr lang="hr-HR" sz="1800" b="1" dirty="0">
                <a:solidFill>
                  <a:srgbClr val="000000"/>
                </a:solidFill>
                <a:latin typeface="Calibri" panose="020F0502020204030204" pitchFamily="34" charset="0"/>
              </a:rPr>
              <a:t>moraju sadržavati teorijski i praktični dio. </a:t>
            </a:r>
            <a:r>
              <a:rPr lang="hr-HR" sz="1800" dirty="0">
                <a:solidFill>
                  <a:srgbClr val="000000"/>
                </a:solidFill>
                <a:latin typeface="Calibri" panose="020F0502020204030204" pitchFamily="34" charset="0"/>
              </a:rPr>
              <a:t>Vježbe se također smatraju praktičnim dijelom nastave. </a:t>
            </a:r>
          </a:p>
          <a:p>
            <a:r>
              <a:rPr lang="hr-HR" sz="1800" dirty="0">
                <a:solidFill>
                  <a:srgbClr val="000000"/>
                </a:solidFill>
                <a:latin typeface="Calibri" panose="020F0502020204030204" pitchFamily="34" charset="0"/>
              </a:rPr>
              <a:t>Ukoliko će se među sudionicima u projektnim aktivnostima nalaziti i osobe s invaliditetom, tijekom provođenja aktivnosti obveza je Korisnika osigurati informacijsku i komunikacijsku pristupačnost prema specifičnostima ciljne skupine, ukoliko je to potrebno. </a:t>
            </a:r>
          </a:p>
          <a:p>
            <a:r>
              <a:rPr lang="hr-HR" sz="1800" dirty="0">
                <a:solidFill>
                  <a:srgbClr val="000000"/>
                </a:solidFill>
                <a:latin typeface="Calibri" panose="020F0502020204030204" pitchFamily="34" charset="0"/>
              </a:rPr>
              <a:t>Ako su u grupi sudionika osobe s invaliditetom potrebno je prilagoditi prijenos informacija i kanale komunikacije vrsti invaliditeta. Primjerice, ako se u obrazovnoj grupi polaznika nalazi jedna gluha osoba potrebno je osigurati tumača znakovnog jezika za tu osobu ili ispisati tekst u vizualnom on-line materijalu. </a:t>
            </a:r>
            <a:endParaRPr lang="hr-HR" sz="1800" b="1" i="1" dirty="0" smtClean="0"/>
          </a:p>
        </p:txBody>
      </p:sp>
    </p:spTree>
    <p:extLst>
      <p:ext uri="{BB962C8B-B14F-4D97-AF65-F5344CB8AC3E}">
        <p14:creationId xmlns:p14="http://schemas.microsoft.com/office/powerpoint/2010/main" val="148625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PRIHVATLJIVE AKTIVNOSTI </a:t>
            </a:r>
            <a:endParaRPr lang="hr-HR" sz="2800" b="1" dirty="0"/>
          </a:p>
        </p:txBody>
      </p:sp>
      <p:sp>
        <p:nvSpPr>
          <p:cNvPr id="3" name="Content Placeholder 2"/>
          <p:cNvSpPr>
            <a:spLocks noGrp="1"/>
          </p:cNvSpPr>
          <p:nvPr>
            <p:ph sz="half" idx="1"/>
          </p:nvPr>
        </p:nvSpPr>
        <p:spPr>
          <a:xfrm>
            <a:off x="552089" y="1600200"/>
            <a:ext cx="7617125" cy="4525963"/>
          </a:xfrm>
        </p:spPr>
        <p:txBody>
          <a:bodyPr/>
          <a:lstStyle/>
          <a:p>
            <a:pPr marL="0" indent="0">
              <a:buNone/>
            </a:pPr>
            <a:r>
              <a:rPr lang="hr-HR" sz="1800" b="1" i="1" dirty="0"/>
              <a:t>2. Element :	Razvoj i provedba ciljanih programa za osnaživanje marginaliziranih skupina</a:t>
            </a:r>
          </a:p>
          <a:p>
            <a:pPr marL="0" indent="0">
              <a:buNone/>
            </a:pPr>
            <a:endParaRPr lang="hr-HR" sz="1800" b="1" i="1" dirty="0"/>
          </a:p>
          <a:p>
            <a:pPr marL="0" indent="0">
              <a:buNone/>
            </a:pPr>
            <a:r>
              <a:rPr lang="hr-HR" sz="1800" i="1" dirty="0"/>
              <a:t>-	razvoj ciljanih programa za razvoj i unaprjeđenje mekih i/ili transverzalnih (prenosivih) vještina  pripadnika/</a:t>
            </a:r>
            <a:r>
              <a:rPr lang="hr-HR" sz="1800" i="1" dirty="0" err="1"/>
              <a:t>ca</a:t>
            </a:r>
            <a:r>
              <a:rPr lang="hr-HR" sz="1800" i="1" dirty="0"/>
              <a:t> ciljnih skupina;</a:t>
            </a:r>
          </a:p>
          <a:p>
            <a:pPr marL="0" indent="0">
              <a:buNone/>
            </a:pPr>
            <a:r>
              <a:rPr lang="hr-HR" sz="1800" i="1" dirty="0"/>
              <a:t>-	provedba ciljanih  programa za razvoj i unaprjeđenje mekih i/ili transverzalnih (prenosivih) vještina;</a:t>
            </a:r>
          </a:p>
          <a:p>
            <a:pPr marL="0" indent="0">
              <a:buNone/>
            </a:pPr>
            <a:r>
              <a:rPr lang="hr-HR" sz="1800" i="1" dirty="0"/>
              <a:t>-	pružanje  usluga mentorstva korisnicima prava na zajamčenu minimalnu naknadu </a:t>
            </a:r>
          </a:p>
          <a:p>
            <a:pPr marL="0" indent="0">
              <a:buNone/>
            </a:pPr>
            <a:r>
              <a:rPr lang="hr-HR" sz="1800" i="1" dirty="0"/>
              <a:t>-	osiguravanje odgovarajuće informacijske pristupačnosti osobama s različitom vrstom invaliditeta putem prilagođenih pisanih i on-line materijala</a:t>
            </a:r>
          </a:p>
          <a:p>
            <a:pPr marL="0" indent="0">
              <a:buNone/>
            </a:pPr>
            <a:r>
              <a:rPr lang="hr-HR" sz="1800" i="1" dirty="0"/>
              <a:t>-	osiguravanje odgovarajućih kanala komunikacije uz korištenje tumača znakovnog jezika, </a:t>
            </a:r>
            <a:r>
              <a:rPr lang="hr-HR" sz="1800" i="1" dirty="0" err="1"/>
              <a:t>Brailleova</a:t>
            </a:r>
            <a:r>
              <a:rPr lang="hr-HR" sz="1800" i="1" dirty="0"/>
              <a:t> pisma, zvučnog softwarea, optičkog čitača ili drugih pomagala i tehnika kako bi se prijenos informacija i znanja učinio dostupnim svim osobama s invaliditetom uključenim u projekt </a:t>
            </a:r>
          </a:p>
          <a:p>
            <a:pPr marL="0" indent="0">
              <a:buNone/>
            </a:pPr>
            <a:endParaRPr lang="hr-HR" b="1" i="1" dirty="0" smtClean="0"/>
          </a:p>
        </p:txBody>
      </p:sp>
    </p:spTree>
    <p:extLst>
      <p:ext uri="{BB962C8B-B14F-4D97-AF65-F5344CB8AC3E}">
        <p14:creationId xmlns:p14="http://schemas.microsoft.com/office/powerpoint/2010/main" val="517131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PRIHVATLJIVE AKTIVNOSTI </a:t>
            </a:r>
            <a:endParaRPr lang="hr-HR" sz="2800" b="1" dirty="0"/>
          </a:p>
        </p:txBody>
      </p:sp>
      <p:sp>
        <p:nvSpPr>
          <p:cNvPr id="3" name="Content Placeholder 2"/>
          <p:cNvSpPr>
            <a:spLocks noGrp="1"/>
          </p:cNvSpPr>
          <p:nvPr>
            <p:ph sz="half" idx="1"/>
          </p:nvPr>
        </p:nvSpPr>
        <p:spPr>
          <a:xfrm>
            <a:off x="552089" y="1600200"/>
            <a:ext cx="7617125" cy="4525963"/>
          </a:xfrm>
        </p:spPr>
        <p:txBody>
          <a:bodyPr/>
          <a:lstStyle/>
          <a:p>
            <a:pPr marL="0" indent="0">
              <a:buNone/>
            </a:pPr>
            <a:r>
              <a:rPr lang="hr-HR" sz="2000" b="1" i="1" dirty="0" smtClean="0"/>
              <a:t>  - MENTORSTVO – </a:t>
            </a:r>
          </a:p>
          <a:p>
            <a:r>
              <a:rPr lang="hr-HR" sz="1800" dirty="0" smtClean="0"/>
              <a:t>- rad jedan na jedan s pripadnicima ciljne skupine  temeljen na individualnom planu </a:t>
            </a:r>
          </a:p>
          <a:p>
            <a:r>
              <a:rPr lang="hr-HR" sz="1800" dirty="0" smtClean="0"/>
              <a:t>Individualni plan izrađuje se za svakog pojedinog korisnika  te uključuje aktivnosti usmjerene na povećanje samopouzdanja, snage i spremnosti za </a:t>
            </a:r>
            <a:r>
              <a:rPr lang="hr-HR" sz="1800" dirty="0" err="1" smtClean="0"/>
              <a:t>samorazvoj</a:t>
            </a:r>
            <a:r>
              <a:rPr lang="hr-HR" sz="1800" dirty="0" smtClean="0"/>
              <a:t>, osposobljavanje, pomoć u traženju posla i sl.</a:t>
            </a:r>
          </a:p>
          <a:p>
            <a:r>
              <a:rPr lang="hr-HR" sz="1800" dirty="0" smtClean="0"/>
              <a:t>motivacija korisnika s naglaskom na njihove prednosti i mogućnosti</a:t>
            </a:r>
          </a:p>
          <a:p>
            <a:r>
              <a:rPr lang="hr-HR" sz="1800" dirty="0" smtClean="0"/>
              <a:t>Primjenjivo kao projektna aktivnost isključivo  na </a:t>
            </a:r>
            <a:r>
              <a:rPr lang="hr-HR" sz="1800" u="sng" dirty="0" smtClean="0"/>
              <a:t>ciljnu skupinu korisnika zajamčene minimalne naknade</a:t>
            </a:r>
          </a:p>
          <a:p>
            <a:r>
              <a:rPr lang="hr-HR" sz="1800" dirty="0" smtClean="0"/>
              <a:t>Ukoliko je jedna od ciljnih skupina ‘’nezaposlene osobe korisnici prva </a:t>
            </a:r>
            <a:r>
              <a:rPr lang="hr-HR" sz="1800" dirty="0" err="1" smtClean="0"/>
              <a:t>ana</a:t>
            </a:r>
            <a:r>
              <a:rPr lang="hr-HR" sz="1800" dirty="0" smtClean="0"/>
              <a:t> zajamčenu minimalnu naknadu’’, njima se obavezno pruža usluga mentorstva.</a:t>
            </a:r>
            <a:endParaRPr lang="hr-HR" sz="1800" dirty="0"/>
          </a:p>
        </p:txBody>
      </p:sp>
    </p:spTree>
    <p:extLst>
      <p:ext uri="{BB962C8B-B14F-4D97-AF65-F5344CB8AC3E}">
        <p14:creationId xmlns:p14="http://schemas.microsoft.com/office/powerpoint/2010/main" val="178044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PRIHVATLJIVE AKTIVNOSTI </a:t>
            </a:r>
            <a:endParaRPr lang="hr-HR" sz="2800" b="1" dirty="0"/>
          </a:p>
        </p:txBody>
      </p:sp>
      <p:sp>
        <p:nvSpPr>
          <p:cNvPr id="3" name="Content Placeholder 2"/>
          <p:cNvSpPr>
            <a:spLocks noGrp="1"/>
          </p:cNvSpPr>
          <p:nvPr>
            <p:ph sz="half" idx="1"/>
          </p:nvPr>
        </p:nvSpPr>
        <p:spPr>
          <a:xfrm>
            <a:off x="552089" y="1600200"/>
            <a:ext cx="7617125" cy="4525963"/>
          </a:xfrm>
        </p:spPr>
        <p:txBody>
          <a:bodyPr/>
          <a:lstStyle/>
          <a:p>
            <a:r>
              <a:rPr lang="hr-HR" sz="1800" i="1" dirty="0"/>
              <a:t>Programi za razvoj i unaprjeđenje mekih i/ili transverzalnih (prenosivih) vještina podupiru stjecanje kompetencija koje doprinose konkurentnosti na tržištu rada.</a:t>
            </a:r>
          </a:p>
          <a:p>
            <a:r>
              <a:rPr lang="hr-HR" sz="1800" i="1" dirty="0"/>
              <a:t>Programi koji su usmjereni na razvoj mekih vještina uključuju aktivnosti osnaživanja, podizanjem razine samopoštovanja i samopouzdanja, te na aktivnosti usmjerene na poboljšanje socijalno-</a:t>
            </a:r>
            <a:r>
              <a:rPr lang="hr-HR" sz="1800" i="1" dirty="0" err="1"/>
              <a:t>interpersonalnih</a:t>
            </a:r>
            <a:r>
              <a:rPr lang="hr-HR" sz="1800" i="1" dirty="0"/>
              <a:t>, komunikacijskih, prezentacijskih i pregovaračkih vještina te ostalih mekih vještina.</a:t>
            </a:r>
          </a:p>
          <a:p>
            <a:r>
              <a:rPr lang="hr-HR" sz="1800" i="1" dirty="0"/>
              <a:t>Nadalje, programi usmjereni na razvoj transverzalnih (prenosivih) vještina usmjereni su na osvješćivanje važnosti suradnje i timskog rada, kao i na razvoj kompetencija koje mogu biti od koristi i u nekom drugom kontekstu, a potrebne su za obavljanje svih poslova neovisno o prethodnoj kvalifikaciji (npr. analitičke, tehničke, organizacijske i osobne vještine). Prijavitelj koji provodi aktivnosti razvoja ciljanih programa za unaprjeđenje </a:t>
            </a:r>
            <a:r>
              <a:rPr lang="hr-HR" sz="1800" i="1" dirty="0" err="1"/>
              <a:t>zapošljivosti</a:t>
            </a:r>
            <a:r>
              <a:rPr lang="hr-HR" sz="1800" i="1" dirty="0"/>
              <a:t> i poboljšanje mekih i/ili transverzalnih vještina u okviru projekta također mora provesti i aktivnosti provedbe predmetnih programa.</a:t>
            </a:r>
            <a:endParaRPr lang="hr-HR" sz="1800" i="1" dirty="0" smtClean="0"/>
          </a:p>
        </p:txBody>
      </p:sp>
    </p:spTree>
    <p:extLst>
      <p:ext uri="{BB962C8B-B14F-4D97-AF65-F5344CB8AC3E}">
        <p14:creationId xmlns:p14="http://schemas.microsoft.com/office/powerpoint/2010/main" val="3246692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PRIHVATLJIVE AKTIVNOSTI </a:t>
            </a:r>
            <a:endParaRPr lang="hr-HR" sz="2800" b="1" dirty="0"/>
          </a:p>
        </p:txBody>
      </p:sp>
      <p:sp>
        <p:nvSpPr>
          <p:cNvPr id="3" name="Content Placeholder 2"/>
          <p:cNvSpPr>
            <a:spLocks noGrp="1"/>
          </p:cNvSpPr>
          <p:nvPr>
            <p:ph sz="half" idx="1"/>
          </p:nvPr>
        </p:nvSpPr>
        <p:spPr>
          <a:xfrm>
            <a:off x="552089" y="1600200"/>
            <a:ext cx="7617125" cy="4525963"/>
          </a:xfrm>
        </p:spPr>
        <p:txBody>
          <a:bodyPr/>
          <a:lstStyle/>
          <a:p>
            <a:pPr marL="0" indent="0">
              <a:buNone/>
            </a:pPr>
            <a:r>
              <a:rPr lang="hr-HR" sz="1600" b="1" i="1" dirty="0"/>
              <a:t>3 Element : Jačanje kapaciteta stručnjaka iz različitih sektora koji rade s nezaposlenim osobama pripadnicima marginaliziranih skupina u svrhu unaprjeđenja usluga povezanih sa  pristupom tržištu rada i socijalnim uključivanjem pripadnika ciljnih skupina</a:t>
            </a:r>
          </a:p>
          <a:p>
            <a:pPr marL="0" indent="0">
              <a:buNone/>
            </a:pPr>
            <a:endParaRPr lang="hr-HR" sz="1600" b="1" i="1" dirty="0"/>
          </a:p>
          <a:p>
            <a:pPr marL="0" indent="0">
              <a:buNone/>
            </a:pPr>
            <a:r>
              <a:rPr lang="hr-HR" sz="1600" b="1" i="1" dirty="0"/>
              <a:t>-	</a:t>
            </a:r>
            <a:r>
              <a:rPr lang="hr-HR" sz="1600" i="1" dirty="0"/>
              <a:t>razvoj programa edukacija stručnjaka koji rade s nezaposlenim osobama pripadnicima marginaliziranih skupina za pružanje usluga mentorstva korisnicima prava na zajamčenu minimalnu naknadu s ciljem radne aktivacije i socijalnog uključivanja</a:t>
            </a:r>
          </a:p>
          <a:p>
            <a:pPr marL="0" indent="0">
              <a:buNone/>
            </a:pPr>
            <a:endParaRPr lang="hr-HR" sz="1600" i="1" dirty="0"/>
          </a:p>
          <a:p>
            <a:pPr marL="0" indent="0">
              <a:buNone/>
            </a:pPr>
            <a:r>
              <a:rPr lang="hr-HR" sz="1600" i="1" dirty="0"/>
              <a:t>-	provedba programa edukacija stručnjaka koji rade s nezaposlenim osobama pripadnicima marginaliziranih skupina za pružanje usluga mentorstva korisnicima prava na zajamčenu minimalnu naknadu s ciljem radne aktivacije i socijalnog uključivanja</a:t>
            </a:r>
          </a:p>
          <a:p>
            <a:pPr marL="0" indent="0">
              <a:buNone/>
            </a:pPr>
            <a:endParaRPr lang="hr-HR" sz="1600" i="1" dirty="0"/>
          </a:p>
          <a:p>
            <a:pPr marL="0" indent="0">
              <a:buNone/>
            </a:pPr>
            <a:r>
              <a:rPr lang="hr-HR" sz="1600" i="1" dirty="0"/>
              <a:t>-	aktivnosti unaprjeđenja znanja i vještina stručnjaka koji rade s nezaposlenim osobama pripadnicima marginaliziranih skupina u svrhu unaprjeđenja usluga povezanih sa pristupom tržištu rada i socijalnim uključivanjem nezaposlenih osoba pripadnika marginaliziranih skupina</a:t>
            </a:r>
          </a:p>
          <a:p>
            <a:pPr marL="0" indent="0">
              <a:buNone/>
            </a:pPr>
            <a:endParaRPr lang="hr-HR" b="1" i="1" dirty="0" smtClean="0"/>
          </a:p>
        </p:txBody>
      </p:sp>
    </p:spTree>
    <p:extLst>
      <p:ext uri="{BB962C8B-B14F-4D97-AF65-F5344CB8AC3E}">
        <p14:creationId xmlns:p14="http://schemas.microsoft.com/office/powerpoint/2010/main" val="403747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98475"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r>
              <a:rPr lang="hr-HR" sz="2800" dirty="0" smtClean="0">
                <a:solidFill>
                  <a:srgbClr val="777877"/>
                </a:solidFill>
                <a:latin typeface="Myriad Pro Light SemiExt" charset="0"/>
                <a:cs typeface="Myriad Pro Light SemiExt" charset="0"/>
              </a:rPr>
              <a:t>Opći cilj: </a:t>
            </a:r>
          </a:p>
          <a:p>
            <a:r>
              <a:rPr lang="hr-HR" sz="2800" dirty="0" smtClean="0"/>
              <a:t>Povećati </a:t>
            </a:r>
            <a:r>
              <a:rPr lang="hr-HR" sz="2800" dirty="0"/>
              <a:t>mogućnosti za zapošljavanje, umanjiti rizik od socijalne isključenosti i </a:t>
            </a:r>
            <a:r>
              <a:rPr lang="hr-HR" sz="2800" dirty="0" smtClean="0"/>
              <a:t>siromaštva </a:t>
            </a:r>
            <a:r>
              <a:rPr lang="hr-HR" sz="2800" dirty="0"/>
              <a:t>marginaliziranih skupina i poboljšati kvalitetu rada </a:t>
            </a:r>
            <a:r>
              <a:rPr lang="hr-HR" sz="2800" dirty="0" smtClean="0"/>
              <a:t>stručnjaka </a:t>
            </a:r>
            <a:r>
              <a:rPr lang="hr-HR" sz="2800" dirty="0"/>
              <a:t>koji rade </a:t>
            </a:r>
            <a:r>
              <a:rPr lang="hr-HR" sz="2800" dirty="0" smtClean="0"/>
              <a:t>s marginaliziranim skupinama.</a:t>
            </a:r>
            <a:endParaRPr lang="hr-HR" sz="2800" dirty="0"/>
          </a:p>
          <a:p>
            <a:pPr marL="0" lvl="2" eaLnBrk="0" hangingPunct="0">
              <a:spcBef>
                <a:spcPct val="20000"/>
              </a:spcBef>
            </a:pPr>
            <a:endParaRPr lang="ta-IN"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32095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a:solidFill>
                  <a:schemeClr val="accent6"/>
                </a:solidFill>
                <a:latin typeface="Myriad Pro Light SemiExt" charset="0"/>
                <a:cs typeface="Myriad Pro Light SemiExt" charset="0"/>
              </a:rPr>
              <a:t>Svrha i ciljevi </a:t>
            </a:r>
            <a:r>
              <a:rPr lang="hr-HR" sz="2400" b="1" dirty="0" smtClean="0">
                <a:solidFill>
                  <a:schemeClr val="accent6"/>
                </a:solidFill>
                <a:latin typeface="Myriad Pro Light SemiExt" charset="0"/>
                <a:cs typeface="Myriad Pro Light SemiExt" charset="0"/>
              </a:rPr>
              <a:t>Poziva</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368300" y="676275"/>
            <a:ext cx="7237413" cy="1143000"/>
          </a:xfrm>
        </p:spPr>
        <p:txBody>
          <a:bodyPr/>
          <a:lstStyle/>
          <a:p>
            <a:pPr algn="l"/>
            <a:r>
              <a:rPr lang="en-US" sz="2800" b="1" dirty="0">
                <a:latin typeface="Myriad Pro Bold SemiExt" charset="0"/>
                <a:cs typeface="Myriad Pro Bold SemiExt" charset="0"/>
              </a:rPr>
              <a:t>„</a:t>
            </a:r>
            <a:r>
              <a:rPr lang="en-US" sz="2800" b="1" dirty="0" err="1">
                <a:latin typeface="Myriad Pro Bold SemiExt" charset="0"/>
                <a:cs typeface="Myriad Pro Bold SemiExt" charset="0"/>
              </a:rPr>
              <a:t>Podrška</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socijalnom</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uključivanju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i</a:t>
            </a:r>
            <a:r>
              <a:rPr lang="en-US" sz="2800" b="1" dirty="0">
                <a:latin typeface="Myriad Pro Bold SemiExt" charset="0"/>
                <a:cs typeface="Myriad Pro Bold SemiExt" charset="0"/>
              </a:rPr>
              <a:t> </a:t>
            </a:r>
            <a:br>
              <a:rPr lang="en-US" sz="2800" b="1" dirty="0">
                <a:latin typeface="Myriad Pro Bold SemiExt" charset="0"/>
                <a:cs typeface="Myriad Pro Bold SemiExt" charset="0"/>
              </a:rPr>
            </a:br>
            <a:r>
              <a:rPr lang="en-US" sz="2800" b="1" dirty="0" err="1">
                <a:latin typeface="Myriad Pro Bold SemiExt" charset="0"/>
                <a:cs typeface="Myriad Pro Bold SemiExt" charset="0"/>
              </a:rPr>
              <a:t>zapošljavanju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marginaliziranih</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skupina</a:t>
            </a:r>
            <a:r>
              <a:rPr lang="en-US" sz="2800" b="1" dirty="0">
                <a:latin typeface="Myriad Pro Bold SemiExt" charset="0"/>
                <a:cs typeface="Myriad Pro Bold SemiExt"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PRIHVATLJIVE AKTIVNOSTI </a:t>
            </a:r>
            <a:endParaRPr lang="hr-HR" sz="2800" b="1" dirty="0"/>
          </a:p>
        </p:txBody>
      </p:sp>
      <p:sp>
        <p:nvSpPr>
          <p:cNvPr id="3" name="Content Placeholder 2"/>
          <p:cNvSpPr>
            <a:spLocks noGrp="1"/>
          </p:cNvSpPr>
          <p:nvPr>
            <p:ph sz="half" idx="1"/>
          </p:nvPr>
        </p:nvSpPr>
        <p:spPr>
          <a:xfrm>
            <a:off x="552089" y="1600200"/>
            <a:ext cx="7617125" cy="4525963"/>
          </a:xfrm>
        </p:spPr>
        <p:txBody>
          <a:bodyPr/>
          <a:lstStyle/>
          <a:p>
            <a:pPr marL="0" indent="0">
              <a:buNone/>
            </a:pPr>
            <a:r>
              <a:rPr lang="hr-HR" dirty="0"/>
              <a:t>Napomene: </a:t>
            </a:r>
          </a:p>
          <a:p>
            <a:r>
              <a:rPr lang="hr-HR" dirty="0"/>
              <a:t>Aktivnosti unutar ovog elementa </a:t>
            </a:r>
            <a:r>
              <a:rPr lang="hr-HR" b="1" dirty="0"/>
              <a:t>ne mogu </a:t>
            </a:r>
            <a:r>
              <a:rPr lang="hr-HR" dirty="0"/>
              <a:t>se provoditi kao samostalni projekti već su prihvatljive samo ukoliko projekt uključuje aktivnosti koje su usmjerene na ispunjavanje specifičnog cilja 1 ili 2. </a:t>
            </a:r>
          </a:p>
          <a:p>
            <a:r>
              <a:rPr lang="hr-HR" dirty="0"/>
              <a:t>Iznos koji se potražuje za provođenje aktivnosti unutar ovog elementa ne smije premašiti iznos od 15% svih ugovorenih prihvatljivih troškova projekta. </a:t>
            </a:r>
            <a:endParaRPr lang="hr-HR" b="1" i="1" dirty="0" smtClean="0"/>
          </a:p>
        </p:txBody>
      </p:sp>
    </p:spTree>
    <p:extLst>
      <p:ext uri="{BB962C8B-B14F-4D97-AF65-F5344CB8AC3E}">
        <p14:creationId xmlns:p14="http://schemas.microsoft.com/office/powerpoint/2010/main" val="2626605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PRIHVATLJIVE AKTIVNOSTI </a:t>
            </a:r>
            <a:endParaRPr lang="hr-HR" sz="2800" b="1" dirty="0"/>
          </a:p>
        </p:txBody>
      </p:sp>
      <p:sp>
        <p:nvSpPr>
          <p:cNvPr id="3" name="Content Placeholder 2"/>
          <p:cNvSpPr>
            <a:spLocks noGrp="1"/>
          </p:cNvSpPr>
          <p:nvPr>
            <p:ph sz="half" idx="1"/>
          </p:nvPr>
        </p:nvSpPr>
        <p:spPr>
          <a:xfrm>
            <a:off x="674009" y="1600200"/>
            <a:ext cx="7617125" cy="4525963"/>
          </a:xfrm>
        </p:spPr>
        <p:txBody>
          <a:bodyPr/>
          <a:lstStyle/>
          <a:p>
            <a:pPr marL="0" indent="0">
              <a:buNone/>
            </a:pPr>
            <a:r>
              <a:rPr lang="hr-HR" sz="2400" b="1" i="1" dirty="0"/>
              <a:t>4. Element: Promidžba i vidljivost</a:t>
            </a:r>
          </a:p>
          <a:p>
            <a:pPr marL="0" indent="0">
              <a:buNone/>
            </a:pPr>
            <a:r>
              <a:rPr lang="hr-HR" sz="2000" i="1" dirty="0"/>
              <a:t>-	tiskani materijali (letci, brošure, plakati);</a:t>
            </a:r>
          </a:p>
          <a:p>
            <a:pPr marL="0" indent="0">
              <a:buNone/>
            </a:pPr>
            <a:r>
              <a:rPr lang="hr-HR" sz="2000" i="1" dirty="0"/>
              <a:t>-	organiziranje svečanih događanja s ciljem promicanja ciljeva i rezultata projekata;</a:t>
            </a:r>
          </a:p>
          <a:p>
            <a:pPr marL="0" indent="0">
              <a:buNone/>
            </a:pPr>
            <a:r>
              <a:rPr lang="hr-HR" sz="2000" i="1" dirty="0"/>
              <a:t>-	ažuriranje web-stranica prijavitelja s relevantnim podacima o provedbi projekta;</a:t>
            </a:r>
          </a:p>
          <a:p>
            <a:pPr marL="0" indent="0">
              <a:buNone/>
            </a:pPr>
            <a:r>
              <a:rPr lang="hr-HR" sz="2000" i="1" dirty="0"/>
              <a:t>-	informiranje prema svim ciljnim skupinama kako je to predviđeno u sklopu Upute za korisnike (informiranje, komunikacija i vidljivost);</a:t>
            </a:r>
          </a:p>
          <a:p>
            <a:pPr marL="0" indent="0">
              <a:buNone/>
            </a:pPr>
            <a:r>
              <a:rPr lang="hr-HR" sz="2000" i="1" dirty="0"/>
              <a:t>-	ostale promidžbene aktivnosti propisane i predviđene unutar pravila informiranja i vidljivosti unutar strukturnih fondova.</a:t>
            </a:r>
          </a:p>
          <a:p>
            <a:pPr marL="0" indent="0">
              <a:buNone/>
            </a:pPr>
            <a:endParaRPr lang="hr-HR" sz="2400" b="1" i="1" dirty="0" smtClean="0"/>
          </a:p>
        </p:txBody>
      </p:sp>
    </p:spTree>
    <p:extLst>
      <p:ext uri="{BB962C8B-B14F-4D97-AF65-F5344CB8AC3E}">
        <p14:creationId xmlns:p14="http://schemas.microsoft.com/office/powerpoint/2010/main" val="3552462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PRIHVATLJIVE AKTIVNOSTI </a:t>
            </a:r>
            <a:endParaRPr lang="hr-HR" sz="2800" b="1" dirty="0"/>
          </a:p>
        </p:txBody>
      </p:sp>
      <p:sp>
        <p:nvSpPr>
          <p:cNvPr id="3" name="Content Placeholder 2"/>
          <p:cNvSpPr>
            <a:spLocks noGrp="1"/>
          </p:cNvSpPr>
          <p:nvPr>
            <p:ph sz="half" idx="1"/>
          </p:nvPr>
        </p:nvSpPr>
        <p:spPr>
          <a:xfrm>
            <a:off x="552089" y="1600200"/>
            <a:ext cx="7617125" cy="4525963"/>
          </a:xfrm>
        </p:spPr>
        <p:txBody>
          <a:bodyPr/>
          <a:lstStyle/>
          <a:p>
            <a:pPr marL="0" indent="0">
              <a:buNone/>
            </a:pPr>
            <a:r>
              <a:rPr lang="hr-HR" sz="2000" b="1" i="1" dirty="0"/>
              <a:t>5. Element: Upravljanje projektom i administracija</a:t>
            </a:r>
            <a:endParaRPr lang="hr-HR" sz="2000" i="1" dirty="0"/>
          </a:p>
          <a:p>
            <a:pPr marL="0" indent="0">
              <a:buNone/>
            </a:pPr>
            <a:r>
              <a:rPr lang="hr-HR" sz="2000" i="1" dirty="0"/>
              <a:t>-	angažiranje osoba koje će biti zadužene za poslove upravljanja i administraciju projektom</a:t>
            </a:r>
          </a:p>
          <a:p>
            <a:pPr>
              <a:buFontTx/>
              <a:buChar char="-"/>
            </a:pPr>
            <a:r>
              <a:rPr lang="hr-HR" sz="2000" i="1" dirty="0" smtClean="0"/>
              <a:t>ostale </a:t>
            </a:r>
            <a:r>
              <a:rPr lang="hr-HR" sz="2000" i="1" dirty="0"/>
              <a:t>aktivnosti povezane s provođenjem i upravljanjem projektnim </a:t>
            </a:r>
            <a:r>
              <a:rPr lang="hr-HR" sz="2000" i="1" dirty="0" smtClean="0"/>
              <a:t>aktivnostima</a:t>
            </a:r>
          </a:p>
          <a:p>
            <a:pPr>
              <a:buFontTx/>
              <a:buChar char="-"/>
            </a:pPr>
            <a:endParaRPr lang="hr-HR" sz="2000" i="1" dirty="0"/>
          </a:p>
          <a:p>
            <a:pPr marL="0" indent="0">
              <a:buNone/>
            </a:pPr>
            <a:r>
              <a:rPr lang="hr-HR" sz="2000" b="1" i="1" dirty="0" smtClean="0"/>
              <a:t>Napomena</a:t>
            </a:r>
            <a:r>
              <a:rPr lang="hr-HR" sz="2000" b="1" i="1" dirty="0"/>
              <a:t>:</a:t>
            </a:r>
          </a:p>
          <a:p>
            <a:pPr marL="0" indent="0">
              <a:buNone/>
            </a:pPr>
            <a:r>
              <a:rPr lang="hr-HR" sz="2000" i="1" dirty="0"/>
              <a:t>Ukupni troškovi elementa ''Upravljanje projektom i administracija'' ne smiju premašiti 30% svih ugovorenih prihvatljivih troškova projekta.</a:t>
            </a:r>
          </a:p>
          <a:p>
            <a:pPr marL="0" indent="0">
              <a:buNone/>
            </a:pPr>
            <a:endParaRPr lang="hr-HR" sz="2000" b="1" i="1" u="sng" dirty="0" smtClean="0">
              <a:solidFill>
                <a:srgbClr val="FF0000"/>
              </a:solidFill>
            </a:endParaRPr>
          </a:p>
        </p:txBody>
      </p:sp>
    </p:spTree>
    <p:extLst>
      <p:ext uri="{BB962C8B-B14F-4D97-AF65-F5344CB8AC3E}">
        <p14:creationId xmlns:p14="http://schemas.microsoft.com/office/powerpoint/2010/main" val="2202336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NEPRIHVATLJIVE AKTIVNOSTI </a:t>
            </a:r>
            <a:endParaRPr lang="hr-HR" sz="2800" b="1" dirty="0"/>
          </a:p>
        </p:txBody>
      </p:sp>
      <p:sp>
        <p:nvSpPr>
          <p:cNvPr id="3" name="Content Placeholder 2"/>
          <p:cNvSpPr>
            <a:spLocks noGrp="1"/>
          </p:cNvSpPr>
          <p:nvPr>
            <p:ph sz="half" idx="1"/>
          </p:nvPr>
        </p:nvSpPr>
        <p:spPr>
          <a:xfrm>
            <a:off x="763437" y="1531188"/>
            <a:ext cx="7617125" cy="4525963"/>
          </a:xfrm>
        </p:spPr>
        <p:txBody>
          <a:bodyPr/>
          <a:lstStyle/>
          <a:p>
            <a:pPr marL="0" indent="0">
              <a:buNone/>
            </a:pPr>
            <a:r>
              <a:rPr lang="hr-HR" sz="2000" b="1" i="1" u="sng" dirty="0" smtClean="0"/>
              <a:t>Sljedeće vrste aktivnosti neće biti prihvatljive:</a:t>
            </a:r>
            <a:endParaRPr lang="hr-HR" sz="2000" b="1" i="1" dirty="0"/>
          </a:p>
          <a:p>
            <a:pPr marL="0" indent="0">
              <a:buNone/>
            </a:pPr>
            <a:r>
              <a:rPr lang="hr-HR" sz="1800" i="1" dirty="0"/>
              <a:t>-	projekti koji se odnose isključivo ili većinski na pojedinačno financiranje sudjelovanja na radionicama, seminarima, konferencijama i kongresima</a:t>
            </a:r>
          </a:p>
          <a:p>
            <a:pPr marL="0" indent="0">
              <a:buNone/>
            </a:pPr>
            <a:r>
              <a:rPr lang="hr-HR" sz="1800" i="1" dirty="0"/>
              <a:t>-	projekti čije su jedine aktivnosti u okviru Elementa 1 i Elementa 2, usmjerene na osiguravanje odgovarajuće informacijske pristupačnosti osobama s invaliditetom ili osiguravanje odgovarajućih kanala komunikacije uz korištenje tumača znakovnog jezika, </a:t>
            </a:r>
            <a:r>
              <a:rPr lang="hr-HR" sz="1800" i="1" dirty="0" err="1"/>
              <a:t>Brailleova</a:t>
            </a:r>
            <a:r>
              <a:rPr lang="hr-HR" sz="1800" i="1" dirty="0"/>
              <a:t> pisma, zvučnog softwarea ili drugih pomagala i tehnika;</a:t>
            </a:r>
          </a:p>
          <a:p>
            <a:pPr marL="0" indent="0">
              <a:buNone/>
            </a:pPr>
            <a:r>
              <a:rPr lang="hr-HR" sz="1800" i="1" dirty="0"/>
              <a:t>-	projekti koji se odnose isključivo ili većinski na individualne školarine za studij ili tečajeve ili radionice;</a:t>
            </a:r>
          </a:p>
          <a:p>
            <a:pPr marL="0" indent="0">
              <a:buNone/>
            </a:pPr>
            <a:r>
              <a:rPr lang="hr-HR" sz="1800" i="1" dirty="0"/>
              <a:t>-	jednokratni projekti poput konferencija, okruglih stolova, seminara ili sličnih događanja. Takve aktivnosti se mogu financirati samo ako su dijelom šireg projekta. U tu svrhu, same pripremne aktivnosti za konferenciju i slična događanja ne predstavljaju takav širi projekt;</a:t>
            </a:r>
          </a:p>
          <a:p>
            <a:pPr marL="0" indent="0">
              <a:buNone/>
            </a:pPr>
            <a:endParaRPr lang="hr-HR" sz="2000" b="1" i="1" dirty="0" smtClean="0"/>
          </a:p>
          <a:p>
            <a:pPr marL="0" indent="0">
              <a:buNone/>
            </a:pPr>
            <a:endParaRPr lang="hr-HR" sz="2000" b="1" i="1" dirty="0"/>
          </a:p>
          <a:p>
            <a:pPr marL="0" indent="0">
              <a:buNone/>
            </a:pPr>
            <a:endParaRPr lang="hr-HR" sz="2000" b="1" i="1" dirty="0"/>
          </a:p>
        </p:txBody>
      </p:sp>
    </p:spTree>
    <p:extLst>
      <p:ext uri="{BB962C8B-B14F-4D97-AF65-F5344CB8AC3E}">
        <p14:creationId xmlns:p14="http://schemas.microsoft.com/office/powerpoint/2010/main" val="252257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2800" dirty="0" smtClean="0"/>
              <a:t>UVJETI PRIJAVE PROJEKTNIH PRIJEDLOGA </a:t>
            </a:r>
            <a:br>
              <a:rPr lang="hr-HR" sz="2800" dirty="0" smtClean="0"/>
            </a:br>
            <a:r>
              <a:rPr lang="hr-HR" sz="2800" b="1" dirty="0" smtClean="0"/>
              <a:t>NEPRIHVATLJIVE AKTIVNOSTI </a:t>
            </a:r>
            <a:endParaRPr lang="hr-HR" sz="2800" b="1" dirty="0"/>
          </a:p>
        </p:txBody>
      </p:sp>
      <p:sp>
        <p:nvSpPr>
          <p:cNvPr id="3" name="Content Placeholder 2"/>
          <p:cNvSpPr>
            <a:spLocks noGrp="1"/>
          </p:cNvSpPr>
          <p:nvPr>
            <p:ph sz="half" idx="1"/>
          </p:nvPr>
        </p:nvSpPr>
        <p:spPr>
          <a:xfrm>
            <a:off x="763437" y="1531188"/>
            <a:ext cx="7617125" cy="4525963"/>
          </a:xfrm>
        </p:spPr>
        <p:txBody>
          <a:bodyPr/>
          <a:lstStyle/>
          <a:p>
            <a:pPr marL="0" indent="0">
              <a:buNone/>
            </a:pPr>
            <a:r>
              <a:rPr lang="hr-HR" sz="2000" b="1" i="1" u="sng" dirty="0" smtClean="0"/>
              <a:t>Sljedeće vrste aktivnosti neće biti prihvatljive:</a:t>
            </a:r>
            <a:endParaRPr lang="hr-HR" sz="2000" b="1" i="1" dirty="0"/>
          </a:p>
          <a:p>
            <a:pPr marL="0" indent="0">
              <a:buNone/>
            </a:pPr>
            <a:r>
              <a:rPr lang="hr-HR" sz="1800" i="1" dirty="0" smtClean="0"/>
              <a:t>-</a:t>
            </a:r>
            <a:r>
              <a:rPr lang="hr-HR" sz="1800" i="1" dirty="0"/>
              <a:t>	projekti koji se odnose isključivo na razvoj strategija, planova ili drugih sličnih dokumenata;</a:t>
            </a:r>
          </a:p>
          <a:p>
            <a:pPr marL="0" indent="0">
              <a:buNone/>
            </a:pPr>
            <a:r>
              <a:rPr lang="hr-HR" sz="1800" i="1" dirty="0"/>
              <a:t>-	projekti koji se odnose isključivo ili prvenstveno na kapitalna ulaganja u zemljišta, zgrade, vozila;</a:t>
            </a:r>
          </a:p>
          <a:p>
            <a:pPr marL="0" indent="0">
              <a:buNone/>
            </a:pPr>
            <a:r>
              <a:rPr lang="hr-HR" sz="1800" i="1" dirty="0"/>
              <a:t>-	projekti koje se odnose isključivo na istraživanje;</a:t>
            </a:r>
          </a:p>
          <a:p>
            <a:pPr marL="0" indent="0">
              <a:buNone/>
            </a:pPr>
            <a:r>
              <a:rPr lang="hr-HR" sz="1800" i="1" dirty="0"/>
              <a:t>-	projekti  koji su povezani s političkim ili vjerskim aktivnostima;</a:t>
            </a:r>
          </a:p>
          <a:p>
            <a:pPr marL="0" indent="0">
              <a:buNone/>
            </a:pPr>
            <a:r>
              <a:rPr lang="hr-HR" sz="1800" i="1" dirty="0"/>
              <a:t>-	donacije u dobrotvorne svrhe;</a:t>
            </a:r>
          </a:p>
          <a:p>
            <a:pPr marL="0" indent="0">
              <a:buNone/>
            </a:pPr>
            <a:r>
              <a:rPr lang="hr-HR" sz="1800" i="1" dirty="0"/>
              <a:t>-	zajmovi drugim organizacijama ili pojedincima;</a:t>
            </a:r>
          </a:p>
          <a:p>
            <a:pPr marL="0" indent="0">
              <a:buNone/>
            </a:pPr>
            <a:r>
              <a:rPr lang="hr-HR" sz="1800" i="1" dirty="0"/>
              <a:t>-	profitne aktivnosti;</a:t>
            </a:r>
          </a:p>
          <a:p>
            <a:pPr marL="0" indent="0">
              <a:buNone/>
            </a:pPr>
            <a:r>
              <a:rPr lang="hr-HR" sz="1800" i="1" dirty="0"/>
              <a:t>-	projekti čije aktivnosti su isključivo odnosi s javnošću;</a:t>
            </a:r>
          </a:p>
          <a:p>
            <a:pPr marL="0" indent="0">
              <a:buNone/>
            </a:pPr>
            <a:r>
              <a:rPr lang="hr-HR" sz="1800" i="1" dirty="0"/>
              <a:t>-	ostale aktivnosti koje nisu usmjerene na ostvarivanje općeg i/ili specifičnih ciljeva operacije.</a:t>
            </a:r>
          </a:p>
          <a:p>
            <a:pPr marL="0" indent="0">
              <a:buNone/>
            </a:pPr>
            <a:endParaRPr lang="hr-HR" sz="2000" b="1" i="1" dirty="0" smtClean="0"/>
          </a:p>
          <a:p>
            <a:pPr marL="0" indent="0">
              <a:buNone/>
            </a:pPr>
            <a:endParaRPr lang="hr-HR" sz="2000" b="1" i="1" dirty="0"/>
          </a:p>
          <a:p>
            <a:pPr marL="0" indent="0">
              <a:buNone/>
            </a:pPr>
            <a:endParaRPr lang="hr-HR" sz="2000" b="1" i="1" dirty="0"/>
          </a:p>
          <a:p>
            <a:pPr marL="0" indent="0">
              <a:buNone/>
            </a:pPr>
            <a:endParaRPr lang="hr-HR" sz="2000" b="1" i="1" dirty="0"/>
          </a:p>
        </p:txBody>
      </p:sp>
    </p:spTree>
    <p:extLst>
      <p:ext uri="{BB962C8B-B14F-4D97-AF65-F5344CB8AC3E}">
        <p14:creationId xmlns:p14="http://schemas.microsoft.com/office/powerpoint/2010/main" val="3333985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3200" dirty="0" smtClean="0"/>
              <a:t>UVJETI PRIJAVE PROJEKTNIH PRIJEDLOGA </a:t>
            </a:r>
            <a:r>
              <a:rPr lang="hr-HR" sz="2800" dirty="0" smtClean="0"/>
              <a:t/>
            </a:r>
            <a:br>
              <a:rPr lang="hr-HR" sz="2800" dirty="0" smtClean="0"/>
            </a:br>
            <a:r>
              <a:rPr lang="hr-HR" sz="2800" b="1" dirty="0" smtClean="0"/>
              <a:t>INFORMIRANJE I VIDLJIVOST </a:t>
            </a:r>
            <a:endParaRPr lang="hr-HR" sz="2800" b="1" dirty="0"/>
          </a:p>
        </p:txBody>
      </p:sp>
      <p:sp>
        <p:nvSpPr>
          <p:cNvPr id="3" name="Content Placeholder 2"/>
          <p:cNvSpPr>
            <a:spLocks noGrp="1"/>
          </p:cNvSpPr>
          <p:nvPr>
            <p:ph sz="half" idx="1"/>
          </p:nvPr>
        </p:nvSpPr>
        <p:spPr>
          <a:xfrm>
            <a:off x="763437" y="1531188"/>
            <a:ext cx="7617125" cy="4525963"/>
          </a:xfrm>
        </p:spPr>
        <p:txBody>
          <a:bodyPr/>
          <a:lstStyle/>
          <a:p>
            <a:pPr marL="0" indent="0">
              <a:buNone/>
            </a:pPr>
            <a:r>
              <a:rPr lang="hr-HR" sz="2000" dirty="0"/>
              <a:t>Korisnik i (ako je primjenjivo) partner mora/ju osigurati vidljivost EU financiranja sukladno Uputama za korisnike navedenih u dokumentu Informiranje, komunikaciju i vidljivost projekata financiranih iz strukturnih fondova i Kohezijskog fonda u financijskom razdoblju 2014. – 2020.  </a:t>
            </a:r>
            <a:r>
              <a:rPr lang="hr-HR" sz="2000" dirty="0" smtClean="0"/>
              <a:t>(dokument dostupan na </a:t>
            </a:r>
            <a:r>
              <a:rPr lang="hr-HR" sz="2000" dirty="0" smtClean="0">
                <a:hlinkClick r:id="rId3"/>
              </a:rPr>
              <a:t>www.esf.hr</a:t>
            </a:r>
            <a:r>
              <a:rPr lang="hr-HR" sz="2000" dirty="0" smtClean="0"/>
              <a:t> ) </a:t>
            </a:r>
            <a:endParaRPr lang="hr-HR" sz="2000" dirty="0"/>
          </a:p>
          <a:p>
            <a:pPr marL="0" indent="0">
              <a:buNone/>
            </a:pPr>
            <a:endParaRPr lang="hr-HR" sz="2000" dirty="0"/>
          </a:p>
          <a:p>
            <a:pPr marL="0" indent="0">
              <a:buNone/>
            </a:pPr>
            <a:r>
              <a:rPr lang="hr-HR" sz="2000" dirty="0"/>
              <a:t>Korisnik i (ako je primjenjivo) partner je dužan poduzeti sve potrebne korake kako bi objavio činjenicu da EU sufinancira projekt te da se projekt provodi u sklopu OP ULJP sufinanciranog od strane ESF</a:t>
            </a:r>
            <a:r>
              <a:rPr lang="hr-HR" sz="2000" b="1" i="1" dirty="0"/>
              <a:t>. </a:t>
            </a:r>
          </a:p>
          <a:p>
            <a:pPr marL="0" indent="0">
              <a:buNone/>
            </a:pPr>
            <a:endParaRPr lang="hr-HR" sz="2000" b="1" i="1" dirty="0"/>
          </a:p>
          <a:p>
            <a:pPr marL="0" indent="0">
              <a:buNone/>
            </a:pPr>
            <a:endParaRPr lang="hr-HR" sz="2000" b="1" i="1" dirty="0"/>
          </a:p>
          <a:p>
            <a:pPr marL="0" indent="0">
              <a:buNone/>
            </a:pPr>
            <a:endParaRPr lang="hr-HR" sz="2000" b="1" i="1" dirty="0"/>
          </a:p>
        </p:txBody>
      </p:sp>
    </p:spTree>
    <p:extLst>
      <p:ext uri="{BB962C8B-B14F-4D97-AF65-F5344CB8AC3E}">
        <p14:creationId xmlns:p14="http://schemas.microsoft.com/office/powerpoint/2010/main" val="106633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3" name="Content Placeholder 2"/>
          <p:cNvSpPr>
            <a:spLocks noGrp="1"/>
          </p:cNvSpPr>
          <p:nvPr>
            <p:ph sz="half" idx="1"/>
          </p:nvPr>
        </p:nvSpPr>
        <p:spPr>
          <a:xfrm>
            <a:off x="763437" y="1531188"/>
            <a:ext cx="7617125" cy="4525963"/>
          </a:xfrm>
        </p:spPr>
        <p:txBody>
          <a:bodyPr/>
          <a:lstStyle/>
          <a:p>
            <a:endParaRPr lang="hr-HR" sz="2000" b="1" i="1" dirty="0" smtClean="0"/>
          </a:p>
          <a:p>
            <a:endParaRPr lang="hr-HR" sz="2000" b="1" i="1" dirty="0"/>
          </a:p>
          <a:p>
            <a:r>
              <a:rPr lang="hr-HR" sz="2000" i="1" dirty="0" smtClean="0"/>
              <a:t>Proračun </a:t>
            </a:r>
            <a:r>
              <a:rPr lang="hr-HR" sz="2000" i="1" dirty="0"/>
              <a:t>projekta je procjena izdataka provedbe svih projektnih </a:t>
            </a:r>
            <a:r>
              <a:rPr lang="hr-HR" sz="2000" i="1" dirty="0" smtClean="0"/>
              <a:t>aktivnosti</a:t>
            </a:r>
            <a:r>
              <a:rPr lang="hr-HR" sz="2000" i="1" dirty="0"/>
              <a:t>. </a:t>
            </a:r>
            <a:endParaRPr lang="hr-HR" sz="2000" i="1" dirty="0" smtClean="0"/>
          </a:p>
          <a:p>
            <a:r>
              <a:rPr lang="hr-HR" sz="2000" i="1" dirty="0" smtClean="0"/>
              <a:t>Iznosi </a:t>
            </a:r>
            <a:r>
              <a:rPr lang="hr-HR" sz="2000" i="1" dirty="0"/>
              <a:t>uključeni u proračun projekta moraju biti realistični i troškovno učinkoviti, tj. navedeni izdaci moraju biti nužni za ostvarivanje očekivanih ishoda i rezultata, te temeljeni na tržišnim cijenama. </a:t>
            </a:r>
            <a:endParaRPr lang="hr-HR" sz="2000" i="1" dirty="0" smtClean="0"/>
          </a:p>
          <a:p>
            <a:r>
              <a:rPr lang="hr-HR" sz="2000" i="1" dirty="0" smtClean="0"/>
              <a:t>Planirani </a:t>
            </a:r>
            <a:r>
              <a:rPr lang="hr-HR" sz="2000" i="1" dirty="0"/>
              <a:t>izdaci projekta moraju biti u skladu s Pravilnikom o prihvatljivosti izdataka </a:t>
            </a:r>
            <a:r>
              <a:rPr lang="hr-HR" sz="2000" i="1" dirty="0" smtClean="0"/>
              <a:t>(NN br</a:t>
            </a:r>
            <a:r>
              <a:rPr lang="hr-HR" sz="2000" i="1" dirty="0"/>
              <a:t>. 149/14, 14/16 i 74/16) u </a:t>
            </a:r>
            <a:r>
              <a:rPr lang="hr-HR" sz="2000" i="1" dirty="0" smtClean="0"/>
              <a:t>okviru ESF.</a:t>
            </a:r>
            <a:endParaRPr lang="hr-HR" sz="2000" i="1" dirty="0"/>
          </a:p>
          <a:p>
            <a:pPr marL="0" indent="0">
              <a:buNone/>
            </a:pPr>
            <a:endParaRPr lang="hr-HR" sz="2000" b="1" i="1" dirty="0"/>
          </a:p>
          <a:p>
            <a:pPr marL="0" indent="0">
              <a:buNone/>
            </a:pPr>
            <a:endParaRPr lang="hr-HR" sz="2000" b="1" i="1" dirty="0"/>
          </a:p>
        </p:txBody>
      </p:sp>
    </p:spTree>
    <p:extLst>
      <p:ext uri="{BB962C8B-B14F-4D97-AF65-F5344CB8AC3E}">
        <p14:creationId xmlns:p14="http://schemas.microsoft.com/office/powerpoint/2010/main" val="3178368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3" name="Content Placeholder 2"/>
          <p:cNvSpPr>
            <a:spLocks noGrp="1"/>
          </p:cNvSpPr>
          <p:nvPr>
            <p:ph sz="half" idx="1"/>
          </p:nvPr>
        </p:nvSpPr>
        <p:spPr>
          <a:xfrm>
            <a:off x="763437" y="1531188"/>
            <a:ext cx="7617125" cy="4525963"/>
          </a:xfrm>
        </p:spPr>
        <p:txBody>
          <a:bodyPr/>
          <a:lstStyle/>
          <a:p>
            <a:pPr marL="0" indent="0">
              <a:buNone/>
            </a:pPr>
            <a:r>
              <a:rPr lang="hr-HR" sz="2000" b="1" i="1" u="sng" dirty="0" smtClean="0"/>
              <a:t>Sljedeći opći uvjeti prihvatljivosti moraju biti kumulativno ispunjeni</a:t>
            </a:r>
          </a:p>
          <a:p>
            <a:pPr marL="0" indent="0">
              <a:buNone/>
            </a:pPr>
            <a:r>
              <a:rPr lang="hr-HR" sz="1400" b="1" dirty="0"/>
              <a:t>1.	povezanost s projektom i nastanak u okviru projekta za koji je preuzeta obveza ugovorom o dodjeli bespovratnih sredstava; </a:t>
            </a:r>
          </a:p>
          <a:p>
            <a:pPr>
              <a:buAutoNum type="arabicPeriod" startAt="2"/>
            </a:pPr>
            <a:r>
              <a:rPr lang="hr-HR" sz="1400" b="1" dirty="0" smtClean="0"/>
              <a:t>da </a:t>
            </a:r>
            <a:r>
              <a:rPr lang="hr-HR" sz="1400" b="1" dirty="0"/>
              <a:t>su nastali u skladu s nacionalnim zakonodavstvom i </a:t>
            </a:r>
            <a:r>
              <a:rPr lang="hr-HR" sz="1400" b="1" dirty="0" smtClean="0"/>
              <a:t>EU zakonodavstvom </a:t>
            </a:r>
          </a:p>
          <a:p>
            <a:pPr>
              <a:buAutoNum type="arabicPeriod" startAt="2"/>
            </a:pPr>
            <a:r>
              <a:rPr lang="hr-HR" sz="1400" b="1" dirty="0" smtClean="0"/>
              <a:t>stvarnost </a:t>
            </a:r>
            <a:r>
              <a:rPr lang="hr-HR" sz="1400" b="1" dirty="0"/>
              <a:t>nastanka kod Korisnika, osim u slučajevima navedenim u članku 13. stavku 5. Uredbe 1304/2013 o </a:t>
            </a:r>
            <a:r>
              <a:rPr lang="hr-HR" sz="1400" b="1" dirty="0" smtClean="0"/>
              <a:t>ESF;</a:t>
            </a:r>
            <a:endParaRPr lang="hr-HR" sz="1400" b="1" dirty="0"/>
          </a:p>
          <a:p>
            <a:pPr marL="0" indent="0">
              <a:buNone/>
            </a:pPr>
            <a:r>
              <a:rPr lang="hr-HR" sz="1400" b="1" dirty="0"/>
              <a:t>4.	da su nastali tijekom razdoblja prihvatljivosti izdataka sukladno točki 2.4 Ugovora o dodjeli bespovratnih </a:t>
            </a:r>
            <a:r>
              <a:rPr lang="hr-HR" sz="1400" b="1" dirty="0" smtClean="0"/>
              <a:t>sredstava; </a:t>
            </a:r>
            <a:endParaRPr lang="hr-HR" sz="1400" b="1" dirty="0"/>
          </a:p>
          <a:p>
            <a:pPr marL="0" indent="0">
              <a:buNone/>
            </a:pPr>
            <a:r>
              <a:rPr lang="hr-HR" sz="1400" b="1" dirty="0"/>
              <a:t>5.	dokazivost putem računa ili računovodstvenih dokumenata jednake dokazne vrijednosti, pri čemu su predujmovi isplaćeni dobavljačima roba, izvođačima radova te pružateljima usluga u skladu s odredbama ugovora sklopljenih s tim subjektima prihvatljivi za sufinanciranje;</a:t>
            </a:r>
          </a:p>
          <a:p>
            <a:pPr marL="0" indent="0">
              <a:buNone/>
            </a:pPr>
            <a:r>
              <a:rPr lang="hr-HR" sz="1400" b="1" dirty="0"/>
              <a:t>6.	usklađenost s pravilima o državnim potporama, kao što je utvrđeno u članku 107. UFEU ili pravilima o de </a:t>
            </a:r>
            <a:r>
              <a:rPr lang="hr-HR" sz="1400" b="1" dirty="0" err="1"/>
              <a:t>minimis</a:t>
            </a:r>
            <a:r>
              <a:rPr lang="hr-HR" sz="1400" b="1" dirty="0"/>
              <a:t> potporama, ako je primjenjivo;</a:t>
            </a:r>
          </a:p>
          <a:p>
            <a:pPr marL="0" indent="0">
              <a:buNone/>
            </a:pPr>
            <a:r>
              <a:rPr lang="hr-HR" sz="1400" b="1" dirty="0"/>
              <a:t>7.	usklađenost s primjenjivim pravilima javne nabave;</a:t>
            </a:r>
          </a:p>
          <a:p>
            <a:pPr marL="0" indent="0">
              <a:buNone/>
            </a:pPr>
            <a:r>
              <a:rPr lang="hr-HR" sz="1400" b="1" dirty="0"/>
              <a:t>8.	usklađenost s odredbama članka 65. stavka 11. Uredbe (EU) br. 1303/2013 koje se odnose na zabranu dvostrukog financiranja iz drugoga financijskog </a:t>
            </a:r>
            <a:r>
              <a:rPr lang="hr-HR" sz="1400" b="1" dirty="0" smtClean="0"/>
              <a:t>instrumenta EU </a:t>
            </a:r>
            <a:endParaRPr lang="hr-HR" sz="1400" b="1" dirty="0"/>
          </a:p>
          <a:p>
            <a:pPr marL="0" indent="0">
              <a:buNone/>
            </a:pPr>
            <a:endParaRPr lang="hr-HR" sz="2000" b="1" i="1" dirty="0"/>
          </a:p>
          <a:p>
            <a:pPr marL="0" indent="0">
              <a:buNone/>
            </a:pPr>
            <a:endParaRPr lang="hr-HR" sz="2000" b="1" i="1" dirty="0"/>
          </a:p>
          <a:p>
            <a:pPr marL="0" indent="0">
              <a:buNone/>
            </a:pPr>
            <a:endParaRPr lang="hr-HR" sz="2000" b="1" i="1" dirty="0"/>
          </a:p>
        </p:txBody>
      </p:sp>
    </p:spTree>
    <p:extLst>
      <p:ext uri="{BB962C8B-B14F-4D97-AF65-F5344CB8AC3E}">
        <p14:creationId xmlns:p14="http://schemas.microsoft.com/office/powerpoint/2010/main" val="136408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3" name="Content Placeholder 2"/>
          <p:cNvSpPr>
            <a:spLocks noGrp="1"/>
          </p:cNvSpPr>
          <p:nvPr>
            <p:ph sz="half" idx="1"/>
          </p:nvPr>
        </p:nvSpPr>
        <p:spPr>
          <a:xfrm>
            <a:off x="763437" y="1531188"/>
            <a:ext cx="7617125" cy="4525963"/>
          </a:xfrm>
        </p:spPr>
        <p:txBody>
          <a:bodyPr/>
          <a:lstStyle/>
          <a:p>
            <a:pPr marL="0" indent="0">
              <a:buNone/>
            </a:pPr>
            <a:r>
              <a:rPr lang="hr-HR" sz="2000" b="1" i="1" dirty="0" smtClean="0"/>
              <a:t>IZRAVNI (NEPOSREDNI) I NEIZRAVNI (POSREDNI) TROŠKOVI PROJEKTA</a:t>
            </a:r>
            <a:endParaRPr lang="hr-HR" sz="2000" i="1" dirty="0" smtClean="0"/>
          </a:p>
          <a:p>
            <a:pPr marL="0" indent="0">
              <a:buNone/>
            </a:pPr>
            <a:endParaRPr lang="hr-HR" sz="2000" b="1" i="1" dirty="0" smtClean="0"/>
          </a:p>
          <a:p>
            <a:r>
              <a:rPr lang="hr-HR" sz="2000" b="1" dirty="0">
                <a:solidFill>
                  <a:srgbClr val="000000"/>
                </a:solidFill>
                <a:latin typeface="Calibri" panose="020F0502020204030204" pitchFamily="34" charset="0"/>
              </a:rPr>
              <a:t>Izravni troškovi </a:t>
            </a:r>
            <a:r>
              <a:rPr lang="hr-HR" sz="2000" dirty="0">
                <a:solidFill>
                  <a:srgbClr val="000000"/>
                </a:solidFill>
                <a:latin typeface="Calibri" panose="020F0502020204030204" pitchFamily="34" charset="0"/>
              </a:rPr>
              <a:t>su oni troškovi koji su u izravnoj vezi s provedbom i ostvarenjem ciljeva projekta, odnosno izravno povezani s pojedinačnom aktivnosti projekta i kada se veza s </a:t>
            </a:r>
            <a:r>
              <a:rPr lang="hr-HR" sz="2000" dirty="0" smtClean="0">
                <a:solidFill>
                  <a:srgbClr val="000000"/>
                </a:solidFill>
                <a:latin typeface="Calibri" panose="020F0502020204030204" pitchFamily="34" charset="0"/>
              </a:rPr>
              <a:t>tom</a:t>
            </a:r>
            <a:r>
              <a:rPr lang="hr-HR" sz="2000" dirty="0" smtClean="0">
                <a:latin typeface="Calibri" panose="020F0502020204030204" pitchFamily="34" charset="0"/>
              </a:rPr>
              <a:t> pojedinačnom </a:t>
            </a:r>
            <a:r>
              <a:rPr lang="hr-HR" sz="2000" dirty="0">
                <a:latin typeface="Calibri" panose="020F0502020204030204" pitchFamily="34" charset="0"/>
              </a:rPr>
              <a:t>aktivnošću može dokazati. Takvi troškovi uključuju troškove za koje se može utvrditi točan iznos koji se može pripisati određenoj aktivnosti. </a:t>
            </a:r>
          </a:p>
          <a:p>
            <a:pPr marL="0" indent="0">
              <a:buNone/>
            </a:pPr>
            <a:endParaRPr lang="hr-HR" sz="2000" dirty="0" smtClean="0">
              <a:latin typeface="Calibri" panose="020F0502020204030204" pitchFamily="34" charset="0"/>
            </a:endParaRPr>
          </a:p>
          <a:p>
            <a:pPr marL="0" indent="0">
              <a:buNone/>
            </a:pPr>
            <a:r>
              <a:rPr lang="hr-HR" sz="2000" dirty="0" smtClean="0">
                <a:latin typeface="Calibri" panose="020F0502020204030204" pitchFamily="34" charset="0"/>
              </a:rPr>
              <a:t>Izravni </a:t>
            </a:r>
            <a:r>
              <a:rPr lang="hr-HR" sz="2000" dirty="0">
                <a:latin typeface="Calibri" panose="020F0502020204030204" pitchFamily="34" charset="0"/>
              </a:rPr>
              <a:t>troškovi mogu biti </a:t>
            </a:r>
            <a:r>
              <a:rPr lang="hr-HR" sz="2000" b="1" i="1" dirty="0">
                <a:latin typeface="Calibri" panose="020F0502020204030204" pitchFamily="34" charset="0"/>
              </a:rPr>
              <a:t>izravni troškovi osoblja</a:t>
            </a:r>
            <a:r>
              <a:rPr lang="hr-HR" sz="2000" i="1" dirty="0">
                <a:latin typeface="Calibri" panose="020F0502020204030204" pitchFamily="34" charset="0"/>
              </a:rPr>
              <a:t> </a:t>
            </a:r>
            <a:r>
              <a:rPr lang="hr-HR" sz="2000" dirty="0">
                <a:latin typeface="Calibri" panose="020F0502020204030204" pitchFamily="34" charset="0"/>
              </a:rPr>
              <a:t>i </a:t>
            </a:r>
            <a:r>
              <a:rPr lang="hr-HR" sz="2000" b="1" i="1" dirty="0">
                <a:latin typeface="Calibri" panose="020F0502020204030204" pitchFamily="34" charset="0"/>
              </a:rPr>
              <a:t>ostali izravni </a:t>
            </a:r>
            <a:r>
              <a:rPr lang="hr-HR" sz="2000" b="1" i="1" dirty="0" smtClean="0">
                <a:latin typeface="Calibri" panose="020F0502020204030204" pitchFamily="34" charset="0"/>
              </a:rPr>
              <a:t>troškovi</a:t>
            </a:r>
            <a:r>
              <a:rPr lang="hr-HR" sz="2000" dirty="0" smtClean="0">
                <a:latin typeface="Calibri" panose="020F0502020204030204" pitchFamily="34" charset="0"/>
              </a:rPr>
              <a:t>. </a:t>
            </a:r>
            <a:endParaRPr lang="hr-HR" sz="2000" b="1" i="1" dirty="0"/>
          </a:p>
        </p:txBody>
      </p:sp>
    </p:spTree>
    <p:extLst>
      <p:ext uri="{BB962C8B-B14F-4D97-AF65-F5344CB8AC3E}">
        <p14:creationId xmlns:p14="http://schemas.microsoft.com/office/powerpoint/2010/main" val="390097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457200" indent="-457200">
              <a:buAutoNum type="alphaLcPeriod"/>
            </a:pPr>
            <a:r>
              <a:rPr lang="hr-HR" sz="2000" b="1" dirty="0" smtClean="0"/>
              <a:t>IZRAVNI </a:t>
            </a:r>
            <a:r>
              <a:rPr lang="hr-HR" sz="2000" b="1" dirty="0"/>
              <a:t>TROŠKOVI </a:t>
            </a:r>
            <a:r>
              <a:rPr lang="hr-HR" sz="2000" b="1" dirty="0" smtClean="0"/>
              <a:t>OSOBLJA</a:t>
            </a:r>
          </a:p>
          <a:p>
            <a:pPr marL="0" indent="0">
              <a:buNone/>
            </a:pPr>
            <a:endParaRPr lang="hr-HR" sz="2000" b="1" dirty="0" smtClean="0"/>
          </a:p>
          <a:p>
            <a:r>
              <a:rPr lang="hr-HR" sz="1800" dirty="0" smtClean="0"/>
              <a:t>izravni </a:t>
            </a:r>
            <a:r>
              <a:rPr lang="hr-HR" sz="1800" dirty="0"/>
              <a:t>troškovi koji proizlaze iz ugovora o radu između poslodavca i zaposlenika</a:t>
            </a:r>
            <a:r>
              <a:rPr lang="hr-HR" sz="1800" dirty="0" smtClean="0"/>
              <a:t>.</a:t>
            </a:r>
            <a:endParaRPr lang="hr-HR" sz="1800" dirty="0"/>
          </a:p>
          <a:p>
            <a:r>
              <a:rPr lang="hr-HR" sz="1800" dirty="0"/>
              <a:t>p</a:t>
            </a:r>
            <a:r>
              <a:rPr lang="hr-HR" sz="1800" dirty="0" smtClean="0"/>
              <a:t>rihvatljivi </a:t>
            </a:r>
            <a:r>
              <a:rPr lang="hr-HR" sz="1800" dirty="0"/>
              <a:t>izravni troškovi osoblja uključuju ukupne naknade za obavljeni rad osoblja koje je izravno uključeno u provedbu projekta i pojedinih aktivnosti (npr. voditelja projekta, administratora, mentora, tumača znakovnog jezika i sl.). </a:t>
            </a:r>
            <a:r>
              <a:rPr lang="hr-HR" sz="1800" b="1" dirty="0"/>
              <a:t>Naknade i plaće koje se isplaćuju u korist sudionika u projektu ne smatraju se izravnim troškovima osoblja.</a:t>
            </a:r>
          </a:p>
          <a:p>
            <a:r>
              <a:rPr lang="hr-HR" sz="1800" dirty="0"/>
              <a:t>p</a:t>
            </a:r>
            <a:r>
              <a:rPr lang="hr-HR" sz="1800" dirty="0" smtClean="0"/>
              <a:t>rilikom </a:t>
            </a:r>
            <a:r>
              <a:rPr lang="hr-HR" sz="1800" dirty="0"/>
              <a:t>planiranja  troškova plaća, kao i ostalih troškova povezanih s radom,  potrebno je pridržavati se važeće Upute o prihvatljivosti troškova plaća i troškova povezanih s radom u okviru Europskog socijalnog fonda u RH 2014 – 2020. </a:t>
            </a:r>
          </a:p>
        </p:txBody>
      </p:sp>
    </p:spTree>
    <p:extLst>
      <p:ext uri="{BB962C8B-B14F-4D97-AF65-F5344CB8AC3E}">
        <p14:creationId xmlns:p14="http://schemas.microsoft.com/office/powerpoint/2010/main" val="287599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98475"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r>
              <a:rPr lang="hr-HR" sz="2800" b="1" dirty="0" smtClean="0">
                <a:solidFill>
                  <a:srgbClr val="777877"/>
                </a:solidFill>
                <a:latin typeface="Myriad Pro Light SemiExt" charset="0"/>
                <a:cs typeface="Myriad Pro Light SemiExt" charset="0"/>
              </a:rPr>
              <a:t>Specifični ciljevi</a:t>
            </a:r>
            <a:r>
              <a:rPr lang="hr-HR" sz="2800" dirty="0" smtClean="0">
                <a:solidFill>
                  <a:srgbClr val="777877"/>
                </a:solidFill>
                <a:latin typeface="Myriad Pro Light SemiExt" charset="0"/>
                <a:cs typeface="Myriad Pro Light SemiExt" charset="0"/>
              </a:rPr>
              <a:t>: </a:t>
            </a:r>
          </a:p>
          <a:p>
            <a:r>
              <a:rPr lang="hr-HR" dirty="0" smtClean="0"/>
              <a:t>1. Jačanje stručnih </a:t>
            </a:r>
            <a:r>
              <a:rPr lang="hr-HR" dirty="0"/>
              <a:t>znanja </a:t>
            </a:r>
            <a:r>
              <a:rPr lang="hr-HR" dirty="0" smtClean="0"/>
              <a:t>nezaposlenih </a:t>
            </a:r>
            <a:r>
              <a:rPr lang="hr-HR" dirty="0"/>
              <a:t>osoba pripadnika marginaliziranih skupina</a:t>
            </a:r>
          </a:p>
          <a:p>
            <a:r>
              <a:rPr lang="hr-HR" dirty="0"/>
              <a:t>kroz </a:t>
            </a:r>
            <a:r>
              <a:rPr lang="hr-HR" dirty="0" smtClean="0"/>
              <a:t>provedbu </a:t>
            </a:r>
            <a:r>
              <a:rPr lang="hr-HR" dirty="0"/>
              <a:t>programa obrazovanja odraslih</a:t>
            </a:r>
            <a:r>
              <a:rPr lang="hr-HR" dirty="0" smtClean="0"/>
              <a:t>;</a:t>
            </a:r>
          </a:p>
          <a:p>
            <a:endParaRPr lang="hr-HR" dirty="0"/>
          </a:p>
          <a:p>
            <a:r>
              <a:rPr lang="hr-HR" dirty="0" smtClean="0"/>
              <a:t>2. Osnaživanje te razvoj mekih i/ili transverzalnih </a:t>
            </a:r>
            <a:r>
              <a:rPr lang="hr-HR" dirty="0"/>
              <a:t>(prenosivih) vještina </a:t>
            </a:r>
            <a:r>
              <a:rPr lang="hr-HR" dirty="0" smtClean="0"/>
              <a:t>nezaposlenih </a:t>
            </a:r>
            <a:r>
              <a:rPr lang="hr-HR" dirty="0"/>
              <a:t>osoba </a:t>
            </a:r>
            <a:r>
              <a:rPr lang="hr-HR" dirty="0" smtClean="0"/>
              <a:t>pripadnika marginaliziranih </a:t>
            </a:r>
            <a:r>
              <a:rPr lang="hr-HR" dirty="0"/>
              <a:t>skupina </a:t>
            </a:r>
            <a:r>
              <a:rPr lang="hr-HR" dirty="0" smtClean="0"/>
              <a:t>provedbom ciljanih programa, radionica</a:t>
            </a:r>
            <a:endParaRPr lang="hr-HR" dirty="0"/>
          </a:p>
          <a:p>
            <a:r>
              <a:rPr lang="hr-HR" dirty="0" smtClean="0"/>
              <a:t>i/ili</a:t>
            </a:r>
            <a:r>
              <a:rPr lang="hr-HR" dirty="0"/>
              <a:t> </a:t>
            </a:r>
            <a:r>
              <a:rPr lang="hr-HR" dirty="0" smtClean="0"/>
              <a:t>pružanja usluga mentorstva; </a:t>
            </a:r>
          </a:p>
          <a:p>
            <a:endParaRPr lang="hr-HR" dirty="0"/>
          </a:p>
          <a:p>
            <a:r>
              <a:rPr lang="hr-HR" dirty="0" smtClean="0"/>
              <a:t>3. Jačanje </a:t>
            </a:r>
            <a:r>
              <a:rPr lang="hr-HR" dirty="0"/>
              <a:t>kapaciteta stručnjaka u svrhu unaprjeđenja usluga povezanih s pristupom tržištu </a:t>
            </a:r>
            <a:r>
              <a:rPr lang="hr-HR" dirty="0" smtClean="0"/>
              <a:t>rada i </a:t>
            </a:r>
            <a:r>
              <a:rPr lang="hr-HR" dirty="0"/>
              <a:t>socijalnim </a:t>
            </a:r>
            <a:r>
              <a:rPr lang="hr-HR" dirty="0" smtClean="0"/>
              <a:t>uključivanjem za nezaposlene osobe pripadnike marginaliziranih skupina</a:t>
            </a:r>
            <a:endParaRPr lang="hr-HR" dirty="0"/>
          </a:p>
          <a:p>
            <a:pPr marL="0" lvl="1" eaLnBrk="0" hangingPunct="0">
              <a:spcBef>
                <a:spcPct val="20000"/>
              </a:spcBef>
            </a:pPr>
            <a:endParaRPr lang="hr-HR" sz="2800" dirty="0" smtClean="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32095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a:solidFill>
                  <a:schemeClr val="accent6"/>
                </a:solidFill>
                <a:latin typeface="Myriad Pro Light SemiExt" charset="0"/>
                <a:cs typeface="Myriad Pro Light SemiExt" charset="0"/>
              </a:rPr>
              <a:t>Svrha i ciljevi </a:t>
            </a:r>
            <a:r>
              <a:rPr lang="hr-HR" sz="2400" b="1" dirty="0" smtClean="0">
                <a:solidFill>
                  <a:schemeClr val="accent6"/>
                </a:solidFill>
                <a:latin typeface="Myriad Pro Light SemiExt" charset="0"/>
                <a:cs typeface="Myriad Pro Light SemiExt" charset="0"/>
              </a:rPr>
              <a:t>Poziva</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508826" y="526534"/>
            <a:ext cx="7237413" cy="1143000"/>
          </a:xfrm>
        </p:spPr>
        <p:txBody>
          <a:bodyPr/>
          <a:lstStyle/>
          <a:p>
            <a:pPr algn="l"/>
            <a:r>
              <a:rPr lang="en-US" sz="2800" b="1" dirty="0">
                <a:latin typeface="Myriad Pro Bold SemiExt" charset="0"/>
                <a:cs typeface="Myriad Pro Bold SemiExt" charset="0"/>
              </a:rPr>
              <a:t>„</a:t>
            </a:r>
            <a:r>
              <a:rPr lang="en-US" sz="2800" b="1" dirty="0" err="1">
                <a:latin typeface="Myriad Pro Bold SemiExt" charset="0"/>
                <a:cs typeface="Myriad Pro Bold SemiExt" charset="0"/>
              </a:rPr>
              <a:t>Podrška</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socijalnom</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uključivanju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i</a:t>
            </a:r>
            <a:r>
              <a:rPr lang="en-US" sz="2800" b="1" dirty="0">
                <a:latin typeface="Myriad Pro Bold SemiExt" charset="0"/>
                <a:cs typeface="Myriad Pro Bold SemiExt" charset="0"/>
              </a:rPr>
              <a:t> </a:t>
            </a:r>
            <a:br>
              <a:rPr lang="en-US" sz="2800" b="1" dirty="0">
                <a:latin typeface="Myriad Pro Bold SemiExt" charset="0"/>
                <a:cs typeface="Myriad Pro Bold SemiExt" charset="0"/>
              </a:rPr>
            </a:br>
            <a:r>
              <a:rPr lang="en-US" sz="2800" b="1" dirty="0" err="1">
                <a:latin typeface="Myriad Pro Bold SemiExt" charset="0"/>
                <a:cs typeface="Myriad Pro Bold SemiExt" charset="0"/>
              </a:rPr>
              <a:t>zapošljavanju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marginaliziranih</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skupina</a:t>
            </a:r>
            <a:r>
              <a:rPr lang="en-US" sz="2800" b="1" dirty="0">
                <a:latin typeface="Myriad Pro Bold SemiExt" charset="0"/>
                <a:cs typeface="Myriad Pro Bold SemiExt" charset="0"/>
              </a:rPr>
              <a:t>”</a:t>
            </a:r>
          </a:p>
        </p:txBody>
      </p:sp>
    </p:spTree>
    <p:extLst>
      <p:ext uri="{BB962C8B-B14F-4D97-AF65-F5344CB8AC3E}">
        <p14:creationId xmlns:p14="http://schemas.microsoft.com/office/powerpoint/2010/main" val="3523468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r>
              <a:rPr lang="hr-HR" sz="1800" dirty="0"/>
              <a:t>Troškovi osoblja zaposlenog na određeno ili neodređeno vrijeme ugovorom o radu mogu se izračunati  korištenjem </a:t>
            </a:r>
            <a:r>
              <a:rPr lang="hr-HR" sz="1800" b="1" dirty="0"/>
              <a:t>standardne veličine jediničnih troškova</a:t>
            </a:r>
            <a:r>
              <a:rPr lang="hr-HR" sz="1800" dirty="0"/>
              <a:t> sukladno čl. 68., stavak 2. Uredbe br. 1303/2013 Europske unije na način da se zadnji dokumentirani godišnji (12 uzastopnih mjeseci) bruto 2 iznos  troškova plaća djelatnika koji radi u punom radnom vremenu podijeli s 1720 sati</a:t>
            </a:r>
            <a:r>
              <a:rPr lang="hr-HR" sz="1800" dirty="0" smtClean="0"/>
              <a:t>.</a:t>
            </a:r>
          </a:p>
          <a:p>
            <a:r>
              <a:rPr lang="hr-HR" sz="1800" dirty="0" smtClean="0"/>
              <a:t>Godišnji </a:t>
            </a:r>
            <a:r>
              <a:rPr lang="hr-HR" sz="1800" dirty="0"/>
              <a:t>bruto (bruto 2) iznos troškova plaće osoblja uključuje plaće, poreze, obavezne doprinose, materijalna prava ako je primjenjivo te ostale propisane troškove koji su uključeni u naknade za rad osoblja zaposlenog na projektu na neodređeno i/ili određeno vrijeme, a koji proizlaze iz radnog prava. </a:t>
            </a:r>
            <a:endParaRPr lang="hr-HR" sz="1800" dirty="0" smtClean="0"/>
          </a:p>
          <a:p>
            <a:r>
              <a:rPr lang="hr-HR" sz="1800" dirty="0" smtClean="0"/>
              <a:t>Zadnji </a:t>
            </a:r>
            <a:r>
              <a:rPr lang="hr-HR" sz="1800" dirty="0"/>
              <a:t>dokumentirani godišnji bruto 2 iznos troškova plaća podrazumijeva referentno razdoblje od jedne godine (12 uzastopnih mjeseci) koje prethodi podnošenju prijave na Poziv na dodjelu bespovratnih sredstava.</a:t>
            </a:r>
          </a:p>
        </p:txBody>
      </p:sp>
    </p:spTree>
    <p:extLst>
      <p:ext uri="{BB962C8B-B14F-4D97-AF65-F5344CB8AC3E}">
        <p14:creationId xmlns:p14="http://schemas.microsoft.com/office/powerpoint/2010/main" val="897407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713232" y="1600200"/>
            <a:ext cx="7040880" cy="4525963"/>
          </a:xfrm>
        </p:spPr>
        <p:txBody>
          <a:bodyPr/>
          <a:lstStyle/>
          <a:p>
            <a:pPr marL="0" indent="0">
              <a:buNone/>
            </a:pPr>
            <a:r>
              <a:rPr lang="hr-HR" sz="2400" b="1" dirty="0" smtClean="0"/>
              <a:t>b. OSTALI </a:t>
            </a:r>
            <a:r>
              <a:rPr lang="hr-HR" sz="2400" b="1" dirty="0"/>
              <a:t>IZRAVNI TROŠKOVI</a:t>
            </a:r>
          </a:p>
          <a:p>
            <a:pPr marL="0" indent="0">
              <a:buNone/>
            </a:pPr>
            <a:endParaRPr lang="hr-HR" dirty="0"/>
          </a:p>
          <a:p>
            <a:pPr marL="0" indent="0">
              <a:buNone/>
            </a:pPr>
            <a:r>
              <a:rPr lang="hr-HR" b="1" dirty="0"/>
              <a:t>1.	Troškovi putovanja u zemlji i inozemstvu za </a:t>
            </a:r>
            <a:r>
              <a:rPr lang="hr-HR" b="1" dirty="0" smtClean="0"/>
              <a:t> </a:t>
            </a:r>
            <a:r>
              <a:rPr lang="hr-HR" b="1" dirty="0"/>
              <a:t>osobe izravno uključene u provedbu projekta:</a:t>
            </a:r>
          </a:p>
          <a:p>
            <a:pPr marL="0" indent="0">
              <a:buNone/>
            </a:pPr>
            <a:r>
              <a:rPr lang="hr-HR" sz="2400" dirty="0"/>
              <a:t>•	Troškovi smještaja</a:t>
            </a:r>
          </a:p>
          <a:p>
            <a:pPr marL="0" indent="0">
              <a:buNone/>
            </a:pPr>
            <a:r>
              <a:rPr lang="hr-HR" sz="2400" dirty="0"/>
              <a:t>•	Troškovi dnevnica</a:t>
            </a:r>
          </a:p>
          <a:p>
            <a:pPr marL="0" indent="0">
              <a:buNone/>
            </a:pPr>
            <a:endParaRPr lang="hr-HR" dirty="0"/>
          </a:p>
          <a:p>
            <a:pPr marL="0" indent="0">
              <a:buNone/>
            </a:pPr>
            <a:endParaRPr lang="hr-HR" dirty="0" smtClean="0"/>
          </a:p>
        </p:txBody>
      </p:sp>
    </p:spTree>
    <p:extLst>
      <p:ext uri="{BB962C8B-B14F-4D97-AF65-F5344CB8AC3E}">
        <p14:creationId xmlns:p14="http://schemas.microsoft.com/office/powerpoint/2010/main" val="3581918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r>
              <a:rPr lang="hr-HR" sz="1800" b="1" dirty="0"/>
              <a:t>2.	Troškovi sudjelovanja ciljnih skupina u projektnim aktivnostima</a:t>
            </a:r>
          </a:p>
          <a:p>
            <a:pPr marL="0" indent="0">
              <a:buNone/>
            </a:pPr>
            <a:r>
              <a:rPr lang="hr-HR" sz="1800" dirty="0"/>
              <a:t>a)	Troškovi putovanja u zemlji i inozemstvu za ciljne skupine koje sudjeluju u projektnim aktivnostima;  </a:t>
            </a:r>
          </a:p>
          <a:p>
            <a:pPr marL="0" indent="0">
              <a:buNone/>
            </a:pPr>
            <a:endParaRPr lang="hr-HR" sz="1800" dirty="0"/>
          </a:p>
          <a:p>
            <a:pPr marL="0" indent="0">
              <a:buNone/>
            </a:pPr>
            <a:r>
              <a:rPr lang="hr-HR" sz="1800" dirty="0"/>
              <a:t>b)	Troškovi vezani za unaprjeđivanje znanja i vještina stručnjaka koji rade s nezaposlenim osobama pripadnicima marginaliziranih skupina;</a:t>
            </a:r>
          </a:p>
          <a:p>
            <a:pPr marL="0" indent="0">
              <a:buNone/>
            </a:pPr>
            <a:endParaRPr lang="hr-HR" sz="1800" dirty="0"/>
          </a:p>
          <a:p>
            <a:pPr marL="0" indent="0">
              <a:buNone/>
            </a:pPr>
            <a:r>
              <a:rPr lang="hr-HR" sz="1800" dirty="0"/>
              <a:t>c)	Troškovi vezani uz sudjelovanje ciljnih skupina u programima obrazovanja odraslih i programima za osnaživanje:</a:t>
            </a:r>
          </a:p>
          <a:p>
            <a:pPr marL="0" indent="0">
              <a:buNone/>
            </a:pPr>
            <a:r>
              <a:rPr lang="hr-HR" sz="1800" dirty="0"/>
              <a:t>-	troškovi prijevoza na mjesto i sa mjesta provedbe programa </a:t>
            </a:r>
          </a:p>
          <a:p>
            <a:pPr marL="0" indent="0">
              <a:buNone/>
            </a:pPr>
            <a:r>
              <a:rPr lang="hr-HR" sz="1800" dirty="0"/>
              <a:t>-	troškovi smještaja </a:t>
            </a:r>
          </a:p>
          <a:p>
            <a:pPr marL="0" indent="0">
              <a:buNone/>
            </a:pPr>
            <a:r>
              <a:rPr lang="hr-HR" sz="1800" dirty="0"/>
              <a:t>-	troškovi knjiga, udžbenika, priručnika, skripti i druge literature u papirnatom ili elektroničkom obliku potrebnih za provedbu aktivnosti.</a:t>
            </a:r>
          </a:p>
          <a:p>
            <a:pPr marL="0" indent="0">
              <a:buNone/>
            </a:pPr>
            <a:r>
              <a:rPr lang="hr-HR" sz="1800" dirty="0"/>
              <a:t>-	troškovi osiguranja polaznika u slučaju nezgode na radu tijekom provedbe verificiranih programa obrazovanja odraslih.</a:t>
            </a:r>
          </a:p>
          <a:p>
            <a:pPr marL="0" indent="0">
              <a:buNone/>
            </a:pPr>
            <a:endParaRPr lang="hr-HR" dirty="0"/>
          </a:p>
          <a:p>
            <a:pPr marL="0" indent="0">
              <a:buNone/>
            </a:pPr>
            <a:endParaRPr lang="hr-HR" dirty="0" smtClean="0"/>
          </a:p>
        </p:txBody>
      </p:sp>
    </p:spTree>
    <p:extLst>
      <p:ext uri="{BB962C8B-B14F-4D97-AF65-F5344CB8AC3E}">
        <p14:creationId xmlns:p14="http://schemas.microsoft.com/office/powerpoint/2010/main" val="3029268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r>
              <a:rPr lang="hr-HR" dirty="0"/>
              <a:t>3.	Troškovi vanjskih usluga </a:t>
            </a:r>
          </a:p>
          <a:p>
            <a:pPr marL="0" indent="0">
              <a:buNone/>
            </a:pPr>
            <a:r>
              <a:rPr lang="hr-HR" sz="1600" dirty="0"/>
              <a:t>a) Troškovi vanjskih usluga neposredno vezanih uz projekt:</a:t>
            </a:r>
          </a:p>
          <a:p>
            <a:pPr marL="0" indent="0">
              <a:buNone/>
            </a:pPr>
            <a:r>
              <a:rPr lang="hr-HR" sz="1600" dirty="0"/>
              <a:t>•	savjetodavne usluge;</a:t>
            </a:r>
          </a:p>
          <a:p>
            <a:pPr marL="0" indent="0">
              <a:buNone/>
            </a:pPr>
            <a:r>
              <a:rPr lang="hr-HR" sz="1600" dirty="0"/>
              <a:t>•	usluge prevođenja;</a:t>
            </a:r>
          </a:p>
          <a:p>
            <a:pPr marL="0" indent="0">
              <a:buNone/>
            </a:pPr>
            <a:r>
              <a:rPr lang="hr-HR" sz="1600" dirty="0"/>
              <a:t>•	usluge provedbe verificiranih programa obrazovanja odraslih;</a:t>
            </a:r>
          </a:p>
          <a:p>
            <a:pPr marL="0" indent="0">
              <a:buNone/>
            </a:pPr>
            <a:r>
              <a:rPr lang="hr-HR" sz="1600" dirty="0"/>
              <a:t>•	usluge razvoja i provedbe programa za osnaživanje marginaliziranih skupina;</a:t>
            </a:r>
          </a:p>
          <a:p>
            <a:pPr marL="0" indent="0">
              <a:buNone/>
            </a:pPr>
            <a:r>
              <a:rPr lang="hr-HR" sz="1600" dirty="0"/>
              <a:t>•	usluge unaprjeđivanja znanja i vještina stručnjaka koji rade s nezaposlenim osobama pripadnicima marginaliziranih skupina;</a:t>
            </a:r>
          </a:p>
          <a:p>
            <a:pPr marL="0" indent="0">
              <a:buNone/>
            </a:pPr>
            <a:r>
              <a:rPr lang="hr-HR" sz="1600" dirty="0"/>
              <a:t>•	usluge razvoja i provedbe programa edukacija stručnjaka koji rade s nezaposlenim osobama pripadnicima marginaliziranih skupina za pružanje usluga mentorstva korisnicima prava na zajamčenu minimalnu naknadu;</a:t>
            </a:r>
          </a:p>
          <a:p>
            <a:pPr marL="0" indent="0">
              <a:buNone/>
            </a:pPr>
            <a:r>
              <a:rPr lang="hr-HR" sz="1600" dirty="0"/>
              <a:t>•	</a:t>
            </a:r>
            <a:r>
              <a:rPr lang="hr-HR" sz="1600" dirty="0" smtClean="0"/>
              <a:t>usluge </a:t>
            </a:r>
            <a:r>
              <a:rPr lang="hr-HR" sz="1600" dirty="0"/>
              <a:t>s područja informacijsko-komunikacijske tehnologije;</a:t>
            </a:r>
          </a:p>
          <a:p>
            <a:pPr marL="0" indent="0">
              <a:buNone/>
            </a:pPr>
            <a:r>
              <a:rPr lang="hr-HR" sz="1600" dirty="0"/>
              <a:t>•	usluga evaluacije projekta;</a:t>
            </a:r>
          </a:p>
          <a:p>
            <a:pPr marL="0" indent="0">
              <a:buNone/>
            </a:pPr>
            <a:r>
              <a:rPr lang="hr-HR" sz="1600" dirty="0"/>
              <a:t>•	materijali i drugi popratni troškovi vezani uz provedbu aktivnosti </a:t>
            </a:r>
          </a:p>
          <a:p>
            <a:pPr marL="0" indent="0">
              <a:buNone/>
            </a:pPr>
            <a:endParaRPr lang="hr-HR" dirty="0"/>
          </a:p>
          <a:p>
            <a:pPr marL="0" indent="0">
              <a:buNone/>
            </a:pPr>
            <a:endParaRPr lang="hr-HR" dirty="0" smtClean="0"/>
          </a:p>
        </p:txBody>
      </p:sp>
    </p:spTree>
    <p:extLst>
      <p:ext uri="{BB962C8B-B14F-4D97-AF65-F5344CB8AC3E}">
        <p14:creationId xmlns:p14="http://schemas.microsoft.com/office/powerpoint/2010/main" val="2142970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endParaRPr lang="hr-HR" dirty="0"/>
          </a:p>
          <a:p>
            <a:pPr marL="0" indent="0">
              <a:buNone/>
            </a:pPr>
            <a:endParaRPr lang="hr-HR" dirty="0" smtClean="0"/>
          </a:p>
          <a:p>
            <a:pPr marL="0" indent="0">
              <a:buNone/>
            </a:pPr>
            <a:endParaRPr lang="hr-HR" dirty="0"/>
          </a:p>
          <a:p>
            <a:pPr marL="0" indent="0">
              <a:buNone/>
            </a:pPr>
            <a:r>
              <a:rPr lang="hr-HR" sz="1800" b="1" dirty="0"/>
              <a:t>4.	Troškovi promidžbe i vidljivosti: </a:t>
            </a:r>
          </a:p>
          <a:p>
            <a:pPr marL="0" indent="0">
              <a:buNone/>
            </a:pPr>
            <a:r>
              <a:rPr lang="hr-HR" sz="1600" dirty="0"/>
              <a:t>•	troškovi organizacije promotivnih aktivnosti (npr. najam prostora, audio-vizualnih pomagala itd.); </a:t>
            </a:r>
          </a:p>
          <a:p>
            <a:pPr marL="0" indent="0">
              <a:buNone/>
            </a:pPr>
            <a:r>
              <a:rPr lang="hr-HR" sz="1600" dirty="0"/>
              <a:t>•	materijalni troškovi koji su potrebni za organizaciju okruglih stolova, tiskovnih konferencija (npr. promotivni materijali, pozivi, ugostiteljske usluge);</a:t>
            </a:r>
          </a:p>
          <a:p>
            <a:pPr marL="0" indent="0">
              <a:buNone/>
            </a:pPr>
            <a:r>
              <a:rPr lang="hr-HR" sz="1600" dirty="0"/>
              <a:t>•	troškovi vanjskih usluga za aktivnosti oglašavanja, odnosa s javnošću i sl.;</a:t>
            </a:r>
          </a:p>
          <a:p>
            <a:pPr marL="0" indent="0">
              <a:buNone/>
            </a:pPr>
            <a:r>
              <a:rPr lang="hr-HR" sz="1600" dirty="0"/>
              <a:t>•	priprema, oblikovanje, prijevod, tisak promotivnog materijala i dostava;</a:t>
            </a:r>
          </a:p>
          <a:p>
            <a:pPr marL="0" indent="0">
              <a:buNone/>
            </a:pPr>
            <a:r>
              <a:rPr lang="hr-HR" sz="1600" dirty="0"/>
              <a:t>•	uspostava i održavanje internetskih stranica;</a:t>
            </a:r>
          </a:p>
          <a:p>
            <a:pPr marL="0" indent="0">
              <a:buNone/>
            </a:pPr>
            <a:r>
              <a:rPr lang="hr-HR" sz="1600" dirty="0"/>
              <a:t>•	troškovi oglasa, objava, odnosno zakupa medijskog prostora;</a:t>
            </a:r>
          </a:p>
          <a:p>
            <a:pPr marL="0" indent="0">
              <a:buNone/>
            </a:pPr>
            <a:r>
              <a:rPr lang="hr-HR" sz="1600" dirty="0"/>
              <a:t>•	marketinško komuniciranje, savjetovanje i sl.; </a:t>
            </a:r>
          </a:p>
          <a:p>
            <a:pPr marL="0" indent="0">
              <a:buNone/>
            </a:pPr>
            <a:endParaRPr lang="hr-HR" sz="1800" dirty="0" smtClean="0"/>
          </a:p>
        </p:txBody>
      </p:sp>
      <p:sp>
        <p:nvSpPr>
          <p:cNvPr id="3" name="Pravokutnik 2"/>
          <p:cNvSpPr/>
          <p:nvPr/>
        </p:nvSpPr>
        <p:spPr>
          <a:xfrm>
            <a:off x="871728" y="1674674"/>
            <a:ext cx="7040880" cy="1200329"/>
          </a:xfrm>
          <a:prstGeom prst="rect">
            <a:avLst/>
          </a:prstGeom>
        </p:spPr>
        <p:txBody>
          <a:bodyPr wrap="square">
            <a:spAutoFit/>
          </a:bodyPr>
          <a:lstStyle/>
          <a:p>
            <a:r>
              <a:rPr lang="hr-HR" dirty="0"/>
              <a:t>b) Troškovi najma prostora i opreme za provedbu programa ili za provedbu aktivnosti u projektu </a:t>
            </a:r>
          </a:p>
          <a:p>
            <a:endParaRPr lang="hr-HR" dirty="0"/>
          </a:p>
          <a:p>
            <a:r>
              <a:rPr lang="hr-HR" dirty="0"/>
              <a:t>c) </a:t>
            </a:r>
            <a:r>
              <a:rPr lang="hr-HR" dirty="0" err="1"/>
              <a:t>Catering</a:t>
            </a:r>
            <a:r>
              <a:rPr lang="hr-HR" dirty="0"/>
              <a:t> (ako je povezano s organizacijom projektnih aktivnosti)</a:t>
            </a:r>
          </a:p>
        </p:txBody>
      </p:sp>
    </p:spTree>
    <p:extLst>
      <p:ext uri="{BB962C8B-B14F-4D97-AF65-F5344CB8AC3E}">
        <p14:creationId xmlns:p14="http://schemas.microsoft.com/office/powerpoint/2010/main" val="500757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r>
              <a:rPr lang="hr-HR" sz="1800" b="1" dirty="0"/>
              <a:t>5.	Troškovi nabave opreme povezane s ostvarenjem projektnih aktivnosti</a:t>
            </a:r>
          </a:p>
          <a:p>
            <a:r>
              <a:rPr lang="hr-HR" sz="1800" dirty="0"/>
              <a:t>t</a:t>
            </a:r>
            <a:r>
              <a:rPr lang="hr-HR" sz="1800" dirty="0" smtClean="0"/>
              <a:t>roškovi </a:t>
            </a:r>
            <a:r>
              <a:rPr lang="hr-HR" sz="1800" dirty="0"/>
              <a:t>nabave opreme prihvatljivi su u iznosu do 10 % izravnih prihvatljivih troškova </a:t>
            </a:r>
            <a:r>
              <a:rPr lang="hr-HR" sz="1800" dirty="0" smtClean="0"/>
              <a:t>projekta</a:t>
            </a:r>
          </a:p>
          <a:p>
            <a:pPr marL="0" indent="0">
              <a:buNone/>
            </a:pPr>
            <a:endParaRPr lang="hr-HR" sz="1800" dirty="0"/>
          </a:p>
          <a:p>
            <a:r>
              <a:rPr lang="hr-HR" sz="1800" dirty="0"/>
              <a:t>t</a:t>
            </a:r>
            <a:r>
              <a:rPr lang="hr-HR" sz="1800" dirty="0" smtClean="0"/>
              <a:t>roškovi </a:t>
            </a:r>
            <a:r>
              <a:rPr lang="hr-HR" sz="1800" dirty="0"/>
              <a:t>nabave opreme su prihvatljiv trošak ukoliko se jasno mogu povezati s projektnim  aktivnostima, odnosno ukoliko doprinose ostvarenju ciljeva projekta ili ukoliko je oprema potrebna za osiguravanje odgovarajuće informacijske pristupačnosti osobama s različitom vrstom invaliditeta putem prilagođenih pisanih i on-line materijala ili osiguravanje odgovarajućih kanala komunikacije kako bi se prijenos informacija i znanja učinio dostupnim svim osobama s invaliditetom uključenim u </a:t>
            </a:r>
            <a:r>
              <a:rPr lang="hr-HR" sz="1800" dirty="0" smtClean="0"/>
              <a:t>projekt</a:t>
            </a:r>
          </a:p>
          <a:p>
            <a:endParaRPr lang="hr-HR" sz="1800" dirty="0"/>
          </a:p>
          <a:p>
            <a:r>
              <a:rPr lang="hr-HR" sz="1800" dirty="0" smtClean="0"/>
              <a:t> </a:t>
            </a:r>
            <a:r>
              <a:rPr lang="hr-HR" sz="1800" dirty="0"/>
              <a:t>Troškovi nabave opreme su prihvatljivi troškovi isključivo za prijavitelje i partnere. </a:t>
            </a:r>
          </a:p>
          <a:p>
            <a:pPr marL="0" indent="0">
              <a:buNone/>
            </a:pPr>
            <a:endParaRPr lang="hr-HR" sz="1800" dirty="0" smtClean="0"/>
          </a:p>
        </p:txBody>
      </p:sp>
    </p:spTree>
    <p:extLst>
      <p:ext uri="{BB962C8B-B14F-4D97-AF65-F5344CB8AC3E}">
        <p14:creationId xmlns:p14="http://schemas.microsoft.com/office/powerpoint/2010/main" val="2008935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r>
              <a:rPr lang="hr-HR" sz="1800" b="1" dirty="0"/>
              <a:t>2. NEIZRAVNI TROŠKOVI </a:t>
            </a:r>
            <a:endParaRPr lang="hr-HR" sz="1800" dirty="0"/>
          </a:p>
          <a:p>
            <a:r>
              <a:rPr lang="hr-HR" sz="1800" dirty="0"/>
              <a:t>U neizravne prihvatljive troškove ubrajaju se oni troškovi koji nastaju u okviru projekta ali nisu u izravnoj vezi s ostvarenjem jednog ili više ciljeva projekta, odnosno nisu izravno povezani ili se ne mogu izravno povezati s pojedinačnom aktivnošću projekta. </a:t>
            </a:r>
          </a:p>
          <a:p>
            <a:r>
              <a:rPr lang="hr-HR" sz="1800" dirty="0"/>
              <a:t>Takvi troškovi uključuju troškove za koje je teško utvrditi točan iznos koji se može pripisati određenoj aktivnosti odnosno troškove kod kojih je iznos moguće procijeniti samo izračunom po posebnoj metodologiji. </a:t>
            </a:r>
          </a:p>
          <a:p>
            <a:r>
              <a:rPr lang="hr-HR" sz="1800" dirty="0"/>
              <a:t>Uz navedeno neizravne troškove čine: troškovi usluga računovodstva, troškovi usluga čišćenja, troškovi telefona, vode, električne energije, najma uredskog prostora u dijelu koji se koristi za upravljanje projektom, troškovi poštarine, uredski materijal i slično. </a:t>
            </a:r>
            <a:endParaRPr lang="hr-HR" sz="1800" dirty="0" smtClean="0"/>
          </a:p>
        </p:txBody>
      </p:sp>
    </p:spTree>
    <p:extLst>
      <p:ext uri="{BB962C8B-B14F-4D97-AF65-F5344CB8AC3E}">
        <p14:creationId xmlns:p14="http://schemas.microsoft.com/office/powerpoint/2010/main" val="2410222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r>
              <a:rPr lang="hr-HR" sz="1800" dirty="0" smtClean="0"/>
              <a:t>Neizravni troškovi izračunavaju se primjenom fiksne stope od 15% prihvatljivih izravnih troškova osoblja, sukladno članku 68. Stavku 1. (b) Uredbe (EU) br. 1303/2013.</a:t>
            </a:r>
          </a:p>
          <a:p>
            <a:pPr marL="0" indent="0">
              <a:buNone/>
            </a:pPr>
            <a:r>
              <a:rPr lang="hr-HR" sz="1800" dirty="0" smtClean="0"/>
              <a:t>Izračun:</a:t>
            </a:r>
          </a:p>
          <a:p>
            <a:pPr marL="0" indent="0">
              <a:buNone/>
            </a:pPr>
            <a:r>
              <a:rPr lang="hr-HR" sz="1800" dirty="0" smtClean="0"/>
              <a:t>			 		</a:t>
            </a:r>
            <a:r>
              <a:rPr lang="hr-HR" sz="1800" b="1" dirty="0" smtClean="0"/>
              <a:t>	C = A X B</a:t>
            </a:r>
          </a:p>
          <a:p>
            <a:pPr marL="0" indent="0">
              <a:buNone/>
            </a:pPr>
            <a:endParaRPr lang="hr-HR" sz="1800" dirty="0" smtClean="0"/>
          </a:p>
          <a:p>
            <a:pPr marL="0" indent="0">
              <a:buNone/>
            </a:pPr>
            <a:r>
              <a:rPr lang="hr-HR" sz="1800" dirty="0" smtClean="0"/>
              <a:t>A= Zbroj svih prihvatljivih izravnih troškova osoblja (poglavlje 4.1.1. –TOČKA 1 a)</a:t>
            </a:r>
          </a:p>
          <a:p>
            <a:pPr marL="0" indent="0">
              <a:buNone/>
            </a:pPr>
            <a:r>
              <a:rPr lang="hr-HR" sz="1800" dirty="0" smtClean="0"/>
              <a:t>B=Fiksna stopa (15%)</a:t>
            </a:r>
          </a:p>
          <a:p>
            <a:pPr marL="0" indent="0">
              <a:buNone/>
            </a:pPr>
            <a:r>
              <a:rPr lang="hr-HR" sz="1800" dirty="0" smtClean="0"/>
              <a:t>C= Neizravni troškovi</a:t>
            </a:r>
          </a:p>
          <a:p>
            <a:pPr marL="0" indent="0">
              <a:buNone/>
            </a:pPr>
            <a:endParaRPr lang="hr-HR" sz="1800" dirty="0" smtClean="0"/>
          </a:p>
          <a:p>
            <a:pPr marL="0" indent="0">
              <a:buNone/>
            </a:pPr>
            <a:r>
              <a:rPr lang="hr-HR" sz="1800" b="1" dirty="0" smtClean="0"/>
              <a:t>Napomena: Tijekom provjera i odobravanja zahtjeva za nadoknadom sredstava neće se vršiti kontrola popratne dokumentacije za navedene neizravne troškove izračunate primjenom fiksne stope.</a:t>
            </a:r>
          </a:p>
          <a:p>
            <a:pPr marL="0" indent="0">
              <a:buNone/>
            </a:pPr>
            <a:endParaRPr lang="hr-HR" sz="1800" b="1" dirty="0" smtClean="0"/>
          </a:p>
          <a:p>
            <a:pPr marL="0" indent="0">
              <a:buNone/>
            </a:pPr>
            <a:endParaRPr lang="hr-HR" sz="1800" b="1" dirty="0" smtClean="0"/>
          </a:p>
        </p:txBody>
      </p:sp>
    </p:spTree>
    <p:extLst>
      <p:ext uri="{BB962C8B-B14F-4D97-AF65-F5344CB8AC3E}">
        <p14:creationId xmlns:p14="http://schemas.microsoft.com/office/powerpoint/2010/main" val="3280479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4800" dirty="0">
                <a:solidFill>
                  <a:prstClr val="black"/>
                </a:solidFill>
              </a:rPr>
              <a:t>FINANCIJSKI ZAHTJEVI</a:t>
            </a:r>
            <a:r>
              <a:rPr lang="hr-HR" sz="2800" dirty="0">
                <a:solidFill>
                  <a:prstClr val="black"/>
                </a:solidFill>
              </a:rPr>
              <a:t/>
            </a:r>
            <a:br>
              <a:rPr lang="hr-HR" sz="2800" dirty="0">
                <a:solidFill>
                  <a:prstClr val="black"/>
                </a:solidFill>
              </a:rPr>
            </a:br>
            <a:r>
              <a:rPr lang="hr-HR" sz="2800" dirty="0">
                <a:solidFill>
                  <a:prstClr val="black"/>
                </a:solidFill>
              </a:rPr>
              <a:t>PRIHVATLJIVOST IZDATAKA</a:t>
            </a:r>
            <a:endParaRPr lang="hr-HR" dirty="0"/>
          </a:p>
        </p:txBody>
      </p:sp>
      <p:sp>
        <p:nvSpPr>
          <p:cNvPr id="3" name="Rezervirano mjesto sadržaja 2"/>
          <p:cNvSpPr>
            <a:spLocks noGrp="1"/>
          </p:cNvSpPr>
          <p:nvPr>
            <p:ph sz="half" idx="1"/>
          </p:nvPr>
        </p:nvSpPr>
        <p:spPr>
          <a:xfrm>
            <a:off x="457200" y="1600200"/>
            <a:ext cx="8101584" cy="4525963"/>
          </a:xfrm>
        </p:spPr>
        <p:txBody>
          <a:bodyPr/>
          <a:lstStyle/>
          <a:p>
            <a:pPr marL="0" indent="0">
              <a:buNone/>
            </a:pPr>
            <a:endParaRPr lang="hr-HR" b="1" dirty="0" smtClean="0"/>
          </a:p>
          <a:p>
            <a:pPr marL="0" indent="0">
              <a:buNone/>
            </a:pPr>
            <a:r>
              <a:rPr lang="hr-HR" b="1" dirty="0" smtClean="0"/>
              <a:t>Ukupno </a:t>
            </a:r>
            <a:r>
              <a:rPr lang="hr-HR" b="1" dirty="0"/>
              <a:t>prihvatljivi troškovi projekta = A+C+D</a:t>
            </a:r>
          </a:p>
          <a:p>
            <a:pPr marL="0" indent="0">
              <a:buNone/>
            </a:pPr>
            <a:endParaRPr lang="hr-HR" dirty="0"/>
          </a:p>
          <a:p>
            <a:pPr marL="0" indent="0">
              <a:buNone/>
            </a:pPr>
            <a:r>
              <a:rPr lang="hr-HR" dirty="0"/>
              <a:t>A= Zbroj svih prihvatljivih izravnih troškova osoblja (poglavlje 4.1.1. –TOČKA 1 a)</a:t>
            </a:r>
          </a:p>
          <a:p>
            <a:pPr marL="0" indent="0">
              <a:buNone/>
            </a:pPr>
            <a:r>
              <a:rPr lang="hr-HR" dirty="0"/>
              <a:t>C= Neizravni troškovi</a:t>
            </a:r>
          </a:p>
          <a:p>
            <a:pPr marL="0" indent="0">
              <a:buNone/>
            </a:pPr>
            <a:r>
              <a:rPr lang="hr-HR" dirty="0"/>
              <a:t>D= Zbroj svih ostalih prihvatljivih izravnih troškova (poglavlje 4.1.1. –TOČKA 1 b)</a:t>
            </a:r>
          </a:p>
          <a:p>
            <a:pPr marL="0" indent="0">
              <a:buNone/>
            </a:pPr>
            <a:endParaRPr lang="hr-HR" dirty="0"/>
          </a:p>
        </p:txBody>
      </p:sp>
    </p:spTree>
    <p:extLst>
      <p:ext uri="{BB962C8B-B14F-4D97-AF65-F5344CB8AC3E}">
        <p14:creationId xmlns:p14="http://schemas.microsoft.com/office/powerpoint/2010/main" val="2432356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r>
              <a:rPr lang="hr-HR" sz="1800" b="1" dirty="0"/>
              <a:t>Neprihvatljivi </a:t>
            </a:r>
            <a:r>
              <a:rPr lang="hr-HR" sz="1800" b="1" dirty="0" smtClean="0"/>
              <a:t>izdaci:</a:t>
            </a:r>
          </a:p>
          <a:p>
            <a:pPr marL="0" indent="0">
              <a:buNone/>
            </a:pPr>
            <a:r>
              <a:rPr lang="hr-HR" sz="1800" dirty="0"/>
              <a:t>•	kamate na dug; </a:t>
            </a:r>
          </a:p>
          <a:p>
            <a:pPr marL="0" indent="0">
              <a:buNone/>
            </a:pPr>
            <a:r>
              <a:rPr lang="hr-HR" sz="1800" dirty="0"/>
              <a:t>•	ulaganja u kapital ili kreditna ulaganja;</a:t>
            </a:r>
          </a:p>
          <a:p>
            <a:pPr marL="0" indent="0">
              <a:buNone/>
            </a:pPr>
            <a:r>
              <a:rPr lang="hr-HR" sz="1800" dirty="0"/>
              <a:t>•	porez na dodanu vrijednost (PDV) ( osim u slučajevima kada Korisnik nema mogućnost povrata PDV-a u okviru nacionalnog zakonodavstva o PDV-u ) </a:t>
            </a:r>
          </a:p>
          <a:p>
            <a:pPr marL="0" indent="0">
              <a:buNone/>
            </a:pPr>
            <a:r>
              <a:rPr lang="hr-HR" sz="1800" dirty="0"/>
              <a:t>•	kupnja korištene opreme;</a:t>
            </a:r>
          </a:p>
          <a:p>
            <a:pPr marL="0" indent="0">
              <a:buNone/>
            </a:pPr>
            <a:r>
              <a:rPr lang="hr-HR" sz="1800" dirty="0"/>
              <a:t>•	kupnja opreme i vozila koja se koriste u svrhu upravljanja projektom, a ne izravno za provedbu projektnih aktivnosti;</a:t>
            </a:r>
          </a:p>
          <a:p>
            <a:pPr marL="0" indent="0">
              <a:buNone/>
            </a:pPr>
            <a:r>
              <a:rPr lang="hr-HR" sz="1800" dirty="0"/>
              <a:t>•	otpremnine, doprinosi za dobrovoljna zdravstvena ili mirovinska osiguranja koja nisu obvezna prema nacionalnom zakonodavstvu;</a:t>
            </a:r>
          </a:p>
          <a:p>
            <a:pPr marL="0" indent="0">
              <a:buNone/>
            </a:pPr>
            <a:r>
              <a:rPr lang="hr-HR" sz="1800" dirty="0"/>
              <a:t>•	kazne, financijske globe i troškovi sudskog spora;</a:t>
            </a:r>
          </a:p>
          <a:p>
            <a:pPr marL="0" indent="0">
              <a:buNone/>
            </a:pPr>
            <a:r>
              <a:rPr lang="hr-HR" sz="1800" dirty="0"/>
              <a:t>•	gubici zbog fluktuacija valutnih tečaja i provizija na valutni tečaj; </a:t>
            </a:r>
          </a:p>
          <a:p>
            <a:pPr marL="0" indent="0">
              <a:buNone/>
            </a:pPr>
            <a:r>
              <a:rPr lang="hr-HR" sz="1800" dirty="0"/>
              <a:t>•	plaćanje neoporezivih bonusa zaposlenima</a:t>
            </a:r>
            <a:r>
              <a:rPr lang="hr-HR" sz="1800" dirty="0" smtClean="0"/>
              <a:t>;</a:t>
            </a:r>
            <a:endParaRPr lang="hr-HR" sz="1800" b="1" dirty="0"/>
          </a:p>
          <a:p>
            <a:pPr marL="0" indent="0">
              <a:buNone/>
            </a:pPr>
            <a:endParaRPr lang="hr-HR" sz="1800" b="1" dirty="0" smtClean="0"/>
          </a:p>
        </p:txBody>
      </p:sp>
    </p:spTree>
    <p:extLst>
      <p:ext uri="{BB962C8B-B14F-4D97-AF65-F5344CB8AC3E}">
        <p14:creationId xmlns:p14="http://schemas.microsoft.com/office/powerpoint/2010/main" val="99439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98475"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1" indent="-457200" eaLnBrk="0" hangingPunct="0">
              <a:spcBef>
                <a:spcPct val="20000"/>
              </a:spcBef>
              <a:buAutoNum type="arabicPeriod"/>
            </a:pPr>
            <a:r>
              <a:rPr lang="hr-HR" sz="2400" dirty="0" smtClean="0">
                <a:solidFill>
                  <a:srgbClr val="777877"/>
                </a:solidFill>
                <a:latin typeface="Myriad Pro Light SemiExt" charset="0"/>
                <a:cs typeface="Myriad Pro Light SemiExt" charset="0"/>
              </a:rPr>
              <a:t>Nezaposlene osobe koje su ujedno pripadnici najmanje jedne od sljedećih marginaliziranih skupina – dugotrajno nezaposlene osobe, osobe </a:t>
            </a:r>
            <a:r>
              <a:rPr lang="hr-HR" sz="2400" dirty="0">
                <a:solidFill>
                  <a:srgbClr val="777877"/>
                </a:solidFill>
                <a:latin typeface="Myriad Pro Light SemiExt" charset="0"/>
                <a:cs typeface="Myriad Pro Light SemiExt" charset="0"/>
              </a:rPr>
              <a:t>romske nacionalne manjine, osobe s invaliditetom, beskućnici, liječeni ovisnici o drogama, žrtve obiteljskog nasilja, azilanti , migranti , mlade osobe </a:t>
            </a:r>
            <a:endParaRPr lang="hr-HR" sz="2400" dirty="0" smtClean="0">
              <a:solidFill>
                <a:srgbClr val="777877"/>
              </a:solidFill>
              <a:latin typeface="Myriad Pro Light SemiExt" charset="0"/>
              <a:cs typeface="Myriad Pro Light SemiExt" charset="0"/>
            </a:endParaRPr>
          </a:p>
          <a:p>
            <a:pPr lvl="1" indent="-457200" eaLnBrk="0" hangingPunct="0">
              <a:spcBef>
                <a:spcPct val="20000"/>
              </a:spcBef>
              <a:buAutoNum type="arabicPeriod"/>
            </a:pPr>
            <a:r>
              <a:rPr lang="hr-HR" sz="2400" dirty="0" smtClean="0">
                <a:solidFill>
                  <a:srgbClr val="777877"/>
                </a:solidFill>
                <a:latin typeface="Myriad Pro Light SemiExt" charset="0"/>
                <a:cs typeface="Myriad Pro Light SemiExt" charset="0"/>
              </a:rPr>
              <a:t>Stručnjaci </a:t>
            </a:r>
            <a:r>
              <a:rPr lang="hr-HR" sz="2400" dirty="0">
                <a:solidFill>
                  <a:srgbClr val="777877"/>
                </a:solidFill>
                <a:latin typeface="Myriad Pro Light SemiExt" charset="0"/>
                <a:cs typeface="Myriad Pro Light SemiExt" charset="0"/>
              </a:rPr>
              <a:t>koji rade s nezaposlenim osobama pripadnicima marginaliziranih skupina na području zapošljavanja i socijalnog uključivanja</a:t>
            </a:r>
            <a:endParaRPr lang="hr-HR" sz="2400" dirty="0" smtClean="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22685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smtClean="0">
                <a:solidFill>
                  <a:schemeClr val="accent6"/>
                </a:solidFill>
                <a:latin typeface="Myriad Pro Light SemiExt" charset="0"/>
                <a:cs typeface="Myriad Pro Light SemiExt" charset="0"/>
              </a:rPr>
              <a:t>Ciljne skupine</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368300" y="676275"/>
            <a:ext cx="7237413" cy="1143000"/>
          </a:xfrm>
        </p:spPr>
        <p:txBody>
          <a:bodyPr/>
          <a:lstStyle/>
          <a:p>
            <a:pPr algn="l"/>
            <a:r>
              <a:rPr lang="en-US" sz="2800" b="1" dirty="0">
                <a:latin typeface="Myriad Pro Bold SemiExt" charset="0"/>
                <a:cs typeface="Myriad Pro Bold SemiExt" charset="0"/>
              </a:rPr>
              <a:t>„</a:t>
            </a:r>
            <a:r>
              <a:rPr lang="en-US" sz="2800" b="1" dirty="0" err="1">
                <a:latin typeface="Myriad Pro Bold SemiExt" charset="0"/>
                <a:cs typeface="Myriad Pro Bold SemiExt" charset="0"/>
              </a:rPr>
              <a:t>Podrška</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socijalnom</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uključivanju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i</a:t>
            </a:r>
            <a:r>
              <a:rPr lang="en-US" sz="2800" b="1" dirty="0">
                <a:latin typeface="Myriad Pro Bold SemiExt" charset="0"/>
                <a:cs typeface="Myriad Pro Bold SemiExt" charset="0"/>
              </a:rPr>
              <a:t> </a:t>
            </a:r>
            <a:br>
              <a:rPr lang="en-US" sz="2800" b="1" dirty="0">
                <a:latin typeface="Myriad Pro Bold SemiExt" charset="0"/>
                <a:cs typeface="Myriad Pro Bold SemiExt" charset="0"/>
              </a:rPr>
            </a:br>
            <a:r>
              <a:rPr lang="en-US" sz="2800" b="1" dirty="0" err="1">
                <a:latin typeface="Myriad Pro Bold SemiExt" charset="0"/>
                <a:cs typeface="Myriad Pro Bold SemiExt" charset="0"/>
              </a:rPr>
              <a:t>zapošljavanju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marginaliziranih</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skupina</a:t>
            </a:r>
            <a:r>
              <a:rPr lang="en-US" sz="2800" b="1" dirty="0">
                <a:latin typeface="Myriad Pro Bold SemiExt" charset="0"/>
                <a:cs typeface="Myriad Pro Bold SemiExt" charset="0"/>
              </a:rPr>
              <a:t>”</a:t>
            </a:r>
          </a:p>
        </p:txBody>
      </p:sp>
    </p:spTree>
    <p:extLst>
      <p:ext uri="{BB962C8B-B14F-4D97-AF65-F5344CB8AC3E}">
        <p14:creationId xmlns:p14="http://schemas.microsoft.com/office/powerpoint/2010/main" val="441063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r>
              <a:rPr lang="hr-HR" sz="1800" b="1" dirty="0"/>
              <a:t>Neprihvatljivi </a:t>
            </a:r>
            <a:r>
              <a:rPr lang="hr-HR" sz="1800" b="1" dirty="0" smtClean="0"/>
              <a:t>izdaci:</a:t>
            </a:r>
          </a:p>
          <a:p>
            <a:pPr lvl="0"/>
            <a:r>
              <a:rPr lang="hr-HR" sz="1800" dirty="0"/>
              <a:t>bankovni troškovi za otvaranje i vođenje računa, naknade za financijske transfere i ostali troškovi financijske prirode;</a:t>
            </a:r>
          </a:p>
          <a:p>
            <a:pPr lvl="0"/>
            <a:r>
              <a:rPr lang="hr-HR" sz="1800" dirty="0"/>
              <a:t>kupnja infrastrukture, zemljišta i nekretnina;</a:t>
            </a:r>
          </a:p>
          <a:p>
            <a:pPr lvl="0"/>
            <a:r>
              <a:rPr lang="hr-HR" sz="1800" dirty="0"/>
              <a:t>amortizacija trajne materijalne imovine;</a:t>
            </a:r>
          </a:p>
          <a:p>
            <a:pPr lvl="0"/>
            <a:r>
              <a:rPr lang="hr-HR" sz="1800" dirty="0"/>
              <a:t>standardne veličine jediničnih troškova (izuzev primjene jediničnih troškova po satu za izračun troškova osoblja), fiksni iznosi koji nisu veći od 100.000 EUR javnog doprinosa, financiranje primjenom fiksnih stopa (izuzev primjene fiksne stope u visini od 15% izravnih troškova osoblja), utvrđeno primjenom postotka na jednu ili više utvrđenih kategorija troškova</a:t>
            </a:r>
          </a:p>
          <a:p>
            <a:pPr lvl="0"/>
            <a:r>
              <a:rPr lang="hr-HR" sz="1800" dirty="0"/>
              <a:t>doprinosi u naravi u obliku naknada ili plaća koje pokriva treća strana u korist sudionika projekta;</a:t>
            </a:r>
          </a:p>
          <a:p>
            <a:pPr lvl="0"/>
            <a:r>
              <a:rPr lang="hr-HR" sz="1800" dirty="0"/>
              <a:t>doprinosi u naravi u obliku izvršavanja radova ili osiguravanja roba, usluga, zemljišta i nekretnina za koje nije izvršeno plaćanje u gotovini, potkrijepljeno računima ili dokumentima iste dokazne vrijednosti;</a:t>
            </a:r>
          </a:p>
          <a:p>
            <a:pPr marL="0" indent="0">
              <a:buNone/>
            </a:pPr>
            <a:endParaRPr lang="hr-HR" sz="1800" b="1" dirty="0" smtClean="0"/>
          </a:p>
        </p:txBody>
      </p:sp>
    </p:spTree>
    <p:extLst>
      <p:ext uri="{BB962C8B-B14F-4D97-AF65-F5344CB8AC3E}">
        <p14:creationId xmlns:p14="http://schemas.microsoft.com/office/powerpoint/2010/main" val="3046918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r>
              <a:rPr lang="hr-HR" sz="1800" b="1" dirty="0"/>
              <a:t>Neprihvatljivi </a:t>
            </a:r>
            <a:r>
              <a:rPr lang="hr-HR" sz="1800" b="1" dirty="0" smtClean="0"/>
              <a:t>izdaci:</a:t>
            </a:r>
          </a:p>
          <a:p>
            <a:pPr marL="0" indent="0">
              <a:buNone/>
            </a:pPr>
            <a:r>
              <a:rPr lang="hr-HR" sz="1800" b="1" dirty="0"/>
              <a:t>•	 </a:t>
            </a:r>
            <a:r>
              <a:rPr lang="hr-HR" sz="1800" dirty="0"/>
              <a:t>izdaci povezani s uslugom revizije projekta, koju nabavlja Korisnik;</a:t>
            </a:r>
          </a:p>
          <a:p>
            <a:pPr marL="0" indent="0">
              <a:buNone/>
            </a:pPr>
            <a:r>
              <a:rPr lang="hr-HR" sz="1800" dirty="0"/>
              <a:t>•	 izdatak koji ispunjava uvjete za potporu iz EFRR-a;</a:t>
            </a:r>
          </a:p>
          <a:p>
            <a:pPr marL="0" indent="0">
              <a:buNone/>
            </a:pPr>
            <a:r>
              <a:rPr lang="hr-HR" sz="1800" dirty="0"/>
              <a:t>•	izdaci jamstava koja izdaje banka ili druga financijska institucija</a:t>
            </a:r>
          </a:p>
          <a:p>
            <a:pPr marL="0" indent="0">
              <a:buNone/>
            </a:pPr>
            <a:r>
              <a:rPr lang="hr-HR" sz="1800" dirty="0"/>
              <a:t>•	neizravni troškovi koji premašuju 15% prihvatljivih izravnih troškova osoblja;</a:t>
            </a:r>
          </a:p>
          <a:p>
            <a:pPr marL="0" indent="0">
              <a:buNone/>
            </a:pPr>
            <a:r>
              <a:rPr lang="hr-HR" sz="1800" dirty="0"/>
              <a:t>•	nabava opreme za provedbu projektnih aktivnosti koja premašuje 10% svih ugovorenih prihvatljivih izravnih troškova projekta</a:t>
            </a:r>
          </a:p>
          <a:p>
            <a:pPr marL="0" indent="0">
              <a:buNone/>
            </a:pPr>
            <a:r>
              <a:rPr lang="hr-HR" sz="1800" dirty="0"/>
              <a:t>•	izravni troškovi elementa Upravljanje projektom i administracija koji premašuju 30% svih ugovorenih prihvatljivih izravnih troškova projekta;</a:t>
            </a:r>
          </a:p>
          <a:p>
            <a:pPr marL="0" indent="0">
              <a:buNone/>
            </a:pPr>
            <a:r>
              <a:rPr lang="hr-HR" sz="1800" dirty="0"/>
              <a:t>•	troškovi za jačanje kapaciteta stručnjaka koji premašuju iznos od 15% svih ugovorenih prihvatljivih izravnih troškova projekta</a:t>
            </a:r>
          </a:p>
          <a:p>
            <a:pPr marL="0" indent="0">
              <a:buNone/>
            </a:pPr>
            <a:r>
              <a:rPr lang="hr-HR" sz="1800" b="1" dirty="0" smtClean="0"/>
              <a:t>•</a:t>
            </a:r>
            <a:r>
              <a:rPr lang="hr-HR" sz="1800" b="1" dirty="0"/>
              <a:t>	</a:t>
            </a:r>
            <a:r>
              <a:rPr lang="hr-HR" sz="1800" dirty="0"/>
              <a:t>troškovi izrade studijskih programa</a:t>
            </a:r>
            <a:r>
              <a:rPr lang="hr-HR" sz="1800" dirty="0" smtClean="0"/>
              <a:t>;</a:t>
            </a:r>
          </a:p>
          <a:p>
            <a:pPr marL="0" indent="0">
              <a:buNone/>
            </a:pPr>
            <a:endParaRPr lang="hr-HR" sz="1800" dirty="0" smtClean="0"/>
          </a:p>
        </p:txBody>
      </p:sp>
    </p:spTree>
    <p:extLst>
      <p:ext uri="{BB962C8B-B14F-4D97-AF65-F5344CB8AC3E}">
        <p14:creationId xmlns:p14="http://schemas.microsoft.com/office/powerpoint/2010/main" val="4088089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457200" y="1600200"/>
            <a:ext cx="7040880" cy="4525963"/>
          </a:xfrm>
        </p:spPr>
        <p:txBody>
          <a:bodyPr/>
          <a:lstStyle/>
          <a:p>
            <a:pPr marL="0" indent="0">
              <a:buNone/>
            </a:pPr>
            <a:r>
              <a:rPr lang="hr-HR" sz="1800" b="1" dirty="0"/>
              <a:t>Neprihvatljivi </a:t>
            </a:r>
            <a:r>
              <a:rPr lang="hr-HR" sz="1800" b="1" dirty="0" smtClean="0"/>
              <a:t>izdaci:</a:t>
            </a:r>
          </a:p>
          <a:p>
            <a:pPr marL="0" indent="0">
              <a:buNone/>
            </a:pPr>
            <a:r>
              <a:rPr lang="hr-HR" sz="1800" dirty="0"/>
              <a:t>•	troškovi vezani uz radionice, seminare, konferencije, kongrese i druge oblike usavršavanja povezane s upravljanjem projektom i administracijom, osim onih  u organizaciji posredničkih tijela kao ugovornih strana;</a:t>
            </a:r>
          </a:p>
          <a:p>
            <a:pPr marL="0" indent="0">
              <a:buNone/>
            </a:pPr>
            <a:r>
              <a:rPr lang="hr-HR" sz="1800" dirty="0"/>
              <a:t>•	troškovi adaptacije prostora;</a:t>
            </a:r>
          </a:p>
          <a:p>
            <a:pPr marL="0" indent="0">
              <a:buNone/>
            </a:pPr>
            <a:r>
              <a:rPr lang="hr-HR" sz="1800" dirty="0"/>
              <a:t>•	troškovi vezani za provedbu programa obrazovanja odraslih koji ne sadrže teorijski i praktični dio te koji nisu verificirani; </a:t>
            </a:r>
          </a:p>
          <a:p>
            <a:pPr marL="0" indent="0">
              <a:buNone/>
            </a:pPr>
            <a:r>
              <a:rPr lang="hr-HR" sz="1800" dirty="0"/>
              <a:t>•	novčana pomoć, odnosno naknada za polaznike tijekom teorijskog i praktičnog dijela edukacije;</a:t>
            </a:r>
          </a:p>
          <a:p>
            <a:pPr marL="0" indent="0">
              <a:buNone/>
            </a:pPr>
            <a:r>
              <a:rPr lang="hr-HR" sz="1800" dirty="0"/>
              <a:t>•	troškovi pružanja usluge mentorstva pripadnicima ciljane skupine koji nisu korisnici prava na zajamčenu minimalnu naknadu;</a:t>
            </a:r>
          </a:p>
          <a:p>
            <a:pPr marL="0" indent="0">
              <a:buNone/>
            </a:pPr>
            <a:r>
              <a:rPr lang="hr-HR" sz="1800" dirty="0"/>
              <a:t>•	troškovi razvoja posebno osmišljenih programa za unaprjeđenje mekih i/ili transverzalnih (prenosivih) i vještina  pripadnika/</a:t>
            </a:r>
            <a:r>
              <a:rPr lang="hr-HR" sz="1800" dirty="0" err="1"/>
              <a:t>ca</a:t>
            </a:r>
            <a:r>
              <a:rPr lang="hr-HR" sz="1800" dirty="0"/>
              <a:t> ciljnih skupina ukoliko isti nisu provedeni za ciljnu skupinu</a:t>
            </a:r>
            <a:r>
              <a:rPr lang="hr-HR" sz="1800" dirty="0" smtClean="0"/>
              <a:t>;</a:t>
            </a:r>
            <a:endParaRPr lang="hr-HR" sz="1800" dirty="0"/>
          </a:p>
        </p:txBody>
      </p:sp>
    </p:spTree>
    <p:extLst>
      <p:ext uri="{BB962C8B-B14F-4D97-AF65-F5344CB8AC3E}">
        <p14:creationId xmlns:p14="http://schemas.microsoft.com/office/powerpoint/2010/main" val="1959793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509016" y="1831848"/>
            <a:ext cx="7220712" cy="4525963"/>
          </a:xfrm>
        </p:spPr>
        <p:txBody>
          <a:bodyPr/>
          <a:lstStyle/>
          <a:p>
            <a:pPr marL="0" indent="0">
              <a:buNone/>
            </a:pPr>
            <a:r>
              <a:rPr lang="hr-HR" sz="1800" b="1" dirty="0"/>
              <a:t>Neprihvatljivi </a:t>
            </a:r>
            <a:r>
              <a:rPr lang="hr-HR" sz="1800" b="1" dirty="0" smtClean="0"/>
              <a:t>izdaci:</a:t>
            </a:r>
          </a:p>
          <a:p>
            <a:pPr marL="0" indent="0">
              <a:buNone/>
            </a:pPr>
            <a:r>
              <a:rPr lang="hr-HR" sz="1800" dirty="0"/>
              <a:t>•	troškovi vezani za korisnike prava na zajamčenu minimalnu naknadu ukoliko ne primaju uslugu mentorstva.</a:t>
            </a:r>
          </a:p>
          <a:p>
            <a:pPr marL="0" indent="0">
              <a:buNone/>
            </a:pPr>
            <a:r>
              <a:rPr lang="hr-HR" sz="1800" dirty="0"/>
              <a:t>•	troškovi podugovaranja (nabava dobara, usluga, radova) samih Korisnika i/ili partnera;</a:t>
            </a:r>
          </a:p>
          <a:p>
            <a:pPr marL="0" indent="0">
              <a:buNone/>
            </a:pPr>
            <a:r>
              <a:rPr lang="hr-HR" sz="1800" dirty="0"/>
              <a:t>•	troškovi dodatnog dohotka za obavljanje poslova vezanih uz projekt temeljem ugovora o djelu za zaposlenike Korisnika i/ili partnera koji istovremeno svoju redovnu plaću primaju temeljem ugovora o radu;</a:t>
            </a:r>
          </a:p>
          <a:p>
            <a:pPr marL="0" indent="0">
              <a:buNone/>
            </a:pPr>
            <a:r>
              <a:rPr lang="hr-HR" sz="1800" dirty="0"/>
              <a:t>•	troškovi prigodnih nagrada radniku (božićnica i/ili regres) u stvarno isplaćenom iznosu iznad neoporezivog godišnjeg iznosa;</a:t>
            </a:r>
          </a:p>
          <a:p>
            <a:pPr marL="0" indent="0">
              <a:buNone/>
            </a:pPr>
            <a:r>
              <a:rPr lang="hr-HR" sz="1800" dirty="0"/>
              <a:t>•	jubilarne nagrade i naknade za odvojeni život;</a:t>
            </a:r>
          </a:p>
          <a:p>
            <a:pPr marL="0" indent="0">
              <a:buNone/>
            </a:pPr>
            <a:r>
              <a:rPr lang="hr-HR" sz="1800" dirty="0"/>
              <a:t>•	naknade plaća za vrijeme privremene nesposobnosti za rad zbog bolesti ili ozljede i privremene spriječenosti obavljanja rada zbog određenog liječenja ili medicinskog ispitivanja koje se ne može obaviti izvan radnog vremena osiguranika na teret sredstava Hrvatskog zavoda za zdravstveno osiguranje;</a:t>
            </a:r>
            <a:endParaRPr lang="hr-HR" sz="1800" dirty="0" smtClean="0"/>
          </a:p>
        </p:txBody>
      </p:sp>
    </p:spTree>
    <p:extLst>
      <p:ext uri="{BB962C8B-B14F-4D97-AF65-F5344CB8AC3E}">
        <p14:creationId xmlns:p14="http://schemas.microsoft.com/office/powerpoint/2010/main" val="3744408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FINANCIJSKI ZAHTJEVI</a:t>
            </a:r>
            <a:r>
              <a:rPr lang="hr-HR" sz="2800" dirty="0" smtClean="0"/>
              <a:t/>
            </a:r>
            <a:br>
              <a:rPr lang="hr-HR" sz="2800" dirty="0" smtClean="0"/>
            </a:br>
            <a:r>
              <a:rPr lang="hr-HR" sz="2800" dirty="0" smtClean="0"/>
              <a:t>PRIHVATLJIVOST IZDATAKA</a:t>
            </a:r>
            <a:endParaRPr lang="hr-HR" sz="2800" b="1" dirty="0"/>
          </a:p>
        </p:txBody>
      </p:sp>
      <p:sp>
        <p:nvSpPr>
          <p:cNvPr id="4" name="Rezervirano mjesto sadržaja 3"/>
          <p:cNvSpPr>
            <a:spLocks noGrp="1"/>
          </p:cNvSpPr>
          <p:nvPr>
            <p:ph sz="half" idx="1"/>
          </p:nvPr>
        </p:nvSpPr>
        <p:spPr>
          <a:xfrm>
            <a:off x="1051560" y="1831848"/>
            <a:ext cx="7040880" cy="4525963"/>
          </a:xfrm>
        </p:spPr>
        <p:txBody>
          <a:bodyPr/>
          <a:lstStyle/>
          <a:p>
            <a:pPr marL="0" indent="0">
              <a:buNone/>
            </a:pPr>
            <a:r>
              <a:rPr lang="hr-HR" sz="1800" b="1" dirty="0"/>
              <a:t>Neprihvatljivi </a:t>
            </a:r>
            <a:r>
              <a:rPr lang="hr-HR" sz="1800" b="1" dirty="0" smtClean="0"/>
              <a:t>izdaci:</a:t>
            </a:r>
          </a:p>
          <a:p>
            <a:pPr marL="0" indent="0">
              <a:buNone/>
            </a:pPr>
            <a:r>
              <a:rPr lang="hr-HR" sz="1800" dirty="0"/>
              <a:t>•	jednokratne naknade i potpore koje čine materijalno pravo radnika a koje se ostvaruju </a:t>
            </a:r>
          </a:p>
          <a:p>
            <a:pPr marL="0" indent="0">
              <a:buNone/>
            </a:pPr>
            <a:r>
              <a:rPr lang="hr-HR" sz="1800" dirty="0"/>
              <a:t>temeljem nastanka okolnosti za koje se dodjeljuju i ne isplaćuju se svim zaposlenicima korisnika (u slučaju smrti člana uže obitelji, za novorođeno dijete, zbog bolovanja zaposlenika duljeg od 90 dana, dar za djecu i slično);</a:t>
            </a:r>
          </a:p>
          <a:p>
            <a:pPr marL="0" indent="0">
              <a:buNone/>
            </a:pPr>
            <a:r>
              <a:rPr lang="hr-HR" sz="1800" dirty="0"/>
              <a:t>•	troškovi koji su već bili financirani iz javnih izvora odnosno troškovi koji se u razdoblju provedbe projekte financiraju iz drugih izvora;</a:t>
            </a:r>
          </a:p>
          <a:p>
            <a:pPr marL="0" indent="0">
              <a:buNone/>
            </a:pPr>
            <a:r>
              <a:rPr lang="hr-HR" sz="1800" dirty="0"/>
              <a:t>•	drugi troškovi koji nisu u neposrednoj povezanosti sa sadržajem i ciljevima projekta.</a:t>
            </a:r>
          </a:p>
          <a:p>
            <a:pPr marL="0" indent="0">
              <a:buNone/>
            </a:pPr>
            <a:endParaRPr lang="hr-HR" sz="1800" b="1" dirty="0" smtClean="0"/>
          </a:p>
        </p:txBody>
      </p:sp>
    </p:spTree>
    <p:extLst>
      <p:ext uri="{BB962C8B-B14F-4D97-AF65-F5344CB8AC3E}">
        <p14:creationId xmlns:p14="http://schemas.microsoft.com/office/powerpoint/2010/main" val="4086413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PRIJAVE</a:t>
            </a:r>
            <a:br>
              <a:rPr lang="hr-HR" sz="4800" dirty="0" smtClean="0"/>
            </a:br>
            <a:r>
              <a:rPr lang="hr-HR" sz="2800" dirty="0" smtClean="0"/>
              <a:t>Način podnošenja projektnog prijedloga</a:t>
            </a:r>
            <a:endParaRPr lang="hr-HR" sz="2800" b="1" dirty="0"/>
          </a:p>
        </p:txBody>
      </p:sp>
      <p:sp>
        <p:nvSpPr>
          <p:cNvPr id="4" name="Rezervirano mjesto sadržaja 3"/>
          <p:cNvSpPr>
            <a:spLocks noGrp="1"/>
          </p:cNvSpPr>
          <p:nvPr>
            <p:ph sz="half" idx="1"/>
          </p:nvPr>
        </p:nvSpPr>
        <p:spPr>
          <a:xfrm>
            <a:off x="457200" y="1831848"/>
            <a:ext cx="7635240" cy="4525963"/>
          </a:xfrm>
        </p:spPr>
        <p:txBody>
          <a:bodyPr/>
          <a:lstStyle/>
          <a:p>
            <a:pPr marL="0" indent="0">
              <a:buNone/>
            </a:pPr>
            <a:r>
              <a:rPr lang="hr-HR" sz="1600" dirty="0" smtClean="0"/>
              <a:t>Projektni prijedlozi podnose se isključivo  </a:t>
            </a:r>
            <a:r>
              <a:rPr lang="hr-HR" sz="1600" dirty="0"/>
              <a:t>poštanskom pošiljkom ili predaju osobnom dostavom   na sljedeću adresu: </a:t>
            </a:r>
            <a:endParaRPr lang="hr-HR" sz="1600" dirty="0" smtClean="0"/>
          </a:p>
          <a:p>
            <a:pPr marL="0" indent="0">
              <a:buNone/>
            </a:pPr>
            <a:endParaRPr lang="hr-HR" sz="1600" b="1" dirty="0"/>
          </a:p>
          <a:p>
            <a:pPr marL="0" indent="0">
              <a:buNone/>
            </a:pPr>
            <a:r>
              <a:rPr lang="hr-HR" sz="1600" b="1" dirty="0" smtClean="0"/>
              <a:t>Hrvatski </a:t>
            </a:r>
            <a:r>
              <a:rPr lang="hr-HR" sz="1600" b="1" dirty="0"/>
              <a:t>zavod za zapošljavanje </a:t>
            </a:r>
          </a:p>
          <a:p>
            <a:pPr marL="0" indent="0">
              <a:buNone/>
            </a:pPr>
            <a:r>
              <a:rPr lang="hr-HR" sz="1600" b="1" dirty="0"/>
              <a:t>Ured za financiranje i ugovaranje projekata Europske unije</a:t>
            </a:r>
          </a:p>
          <a:p>
            <a:pPr marL="0" indent="0">
              <a:buNone/>
            </a:pPr>
            <a:r>
              <a:rPr lang="hr-HR" sz="1600" b="1" dirty="0" err="1"/>
              <a:t>Petračićeva</a:t>
            </a:r>
            <a:r>
              <a:rPr lang="hr-HR" sz="1600" b="1" dirty="0"/>
              <a:t> 4/3</a:t>
            </a:r>
          </a:p>
          <a:p>
            <a:pPr marL="0" indent="0">
              <a:buNone/>
            </a:pPr>
            <a:r>
              <a:rPr lang="hr-HR" sz="1600" b="1" dirty="0"/>
              <a:t>10 000 Zagreb</a:t>
            </a:r>
          </a:p>
          <a:p>
            <a:pPr marL="0" indent="0">
              <a:buNone/>
            </a:pPr>
            <a:endParaRPr lang="hr-HR" sz="1600" b="1" dirty="0" smtClean="0"/>
          </a:p>
          <a:p>
            <a:r>
              <a:rPr lang="hr-HR" sz="1600" dirty="0"/>
              <a:t>U slučaju predaje projektnog prijedloga </a:t>
            </a:r>
            <a:r>
              <a:rPr lang="hr-HR" sz="1600" b="1" dirty="0"/>
              <a:t>osobnom dostavom</a:t>
            </a:r>
            <a:r>
              <a:rPr lang="hr-HR" sz="1600" dirty="0"/>
              <a:t>, podatak o datumu i vremenu predaje projektnog prijedloga na Poziv smatra se službenim vremenom zaprimanja paketa/omotnice zabilježenom u urudžbenom odjelu Hrvatskog zavoda za zapošljavanje, Ureda za financiranje i ugovaranje projekata Europske unije, uz istovremenu potvrdu njena privitka. </a:t>
            </a:r>
            <a:endParaRPr lang="hr-HR" sz="1600" dirty="0" smtClean="0"/>
          </a:p>
          <a:p>
            <a:r>
              <a:rPr lang="hr-HR" sz="1600" dirty="0" smtClean="0"/>
              <a:t>U </a:t>
            </a:r>
            <a:r>
              <a:rPr lang="hr-HR" sz="1600" dirty="0"/>
              <a:t>slučaju podnošenja projektnog prijedloga </a:t>
            </a:r>
            <a:r>
              <a:rPr lang="hr-HR" sz="1600" b="1" dirty="0"/>
              <a:t>poštanskom pošiljkom</a:t>
            </a:r>
            <a:r>
              <a:rPr lang="hr-HR" sz="1600" dirty="0"/>
              <a:t>, podatak o datumu i vremenu predaje projektnog prijedloga na Poziv smatra se datum i vrijeme podnošenja projektnog prijedloga zabilježen na paketu/omotnici od strane davatelja poštanske usluge.</a:t>
            </a:r>
            <a:endParaRPr lang="hr-HR" sz="1600" dirty="0" smtClean="0"/>
          </a:p>
        </p:txBody>
      </p:sp>
    </p:spTree>
    <p:extLst>
      <p:ext uri="{BB962C8B-B14F-4D97-AF65-F5344CB8AC3E}">
        <p14:creationId xmlns:p14="http://schemas.microsoft.com/office/powerpoint/2010/main" val="3344768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800" dirty="0" smtClean="0"/>
              <a:t>Način podnošenja projektnog prijedloga</a:t>
            </a:r>
            <a:endParaRPr lang="hr-HR" sz="2800" dirty="0"/>
          </a:p>
        </p:txBody>
      </p:sp>
      <p:sp>
        <p:nvSpPr>
          <p:cNvPr id="3" name="Rezervirano mjesto sadržaja 2"/>
          <p:cNvSpPr>
            <a:spLocks noGrp="1"/>
          </p:cNvSpPr>
          <p:nvPr>
            <p:ph sz="half" idx="1"/>
          </p:nvPr>
        </p:nvSpPr>
        <p:spPr>
          <a:xfrm>
            <a:off x="457200" y="1600200"/>
            <a:ext cx="8101584" cy="4525963"/>
          </a:xfrm>
        </p:spPr>
        <p:txBody>
          <a:bodyPr/>
          <a:lstStyle/>
          <a:p>
            <a:pPr marL="0" indent="0">
              <a:buNone/>
            </a:pPr>
            <a:r>
              <a:rPr lang="hr-HR" sz="2000" dirty="0"/>
              <a:t>Prijavu je potrebno poslati ili dostaviti u zatvorenom paketu/omotnici. Na vanjskoj strani omotnice se navodi:</a:t>
            </a:r>
          </a:p>
          <a:p>
            <a:pPr marL="0" indent="0">
              <a:buNone/>
            </a:pPr>
            <a:r>
              <a:rPr lang="hr-HR" sz="2000" dirty="0" smtClean="0"/>
              <a:t>a)      referentni </a:t>
            </a:r>
            <a:r>
              <a:rPr lang="hr-HR" sz="2000" dirty="0"/>
              <a:t>broj i naziv Poziva „Podrška socijalnom uključivanju i zapošljavanju marginaliziranih skupina“ – UP.02.1.1.06</a:t>
            </a:r>
          </a:p>
          <a:p>
            <a:pPr marL="0" indent="0">
              <a:buNone/>
            </a:pPr>
            <a:r>
              <a:rPr lang="hr-HR" sz="2000" dirty="0" smtClean="0"/>
              <a:t>b)</a:t>
            </a:r>
            <a:r>
              <a:rPr lang="hr-HR" sz="2000" dirty="0"/>
              <a:t>	naziv i adresu prijavitelja </a:t>
            </a:r>
          </a:p>
          <a:p>
            <a:pPr marL="0" indent="0">
              <a:buNone/>
            </a:pPr>
            <a:r>
              <a:rPr lang="hr-HR" sz="2000" dirty="0"/>
              <a:t>c)	naznaku »NE OTVARATI– PRIJAVA NA POZIV NA DOSTAVU PROJEKTNIH PRIJEDLOGA«</a:t>
            </a:r>
          </a:p>
          <a:p>
            <a:pPr marL="0" indent="0">
              <a:buNone/>
            </a:pPr>
            <a:endParaRPr lang="hr-HR" sz="1800" dirty="0"/>
          </a:p>
          <a:p>
            <a:pPr marL="0" indent="0">
              <a:buNone/>
            </a:pPr>
            <a:r>
              <a:rPr lang="hr-HR" sz="1800" b="1" dirty="0"/>
              <a:t>Predaja prijave znači da se prijavitelj i, u slučaju projektnog partnerstva, svi partneri slažu s uvjetima poziva i kriterijima za ocjenjivanje.</a:t>
            </a:r>
          </a:p>
          <a:p>
            <a:pPr marL="0" indent="0">
              <a:buNone/>
            </a:pPr>
            <a:r>
              <a:rPr lang="hr-HR" sz="1800" dirty="0"/>
              <a:t>Projektni prijedlozi dostavljeni na neki drugi način, predani prije objave Poziva, predani u razdoblju trajanja obustave poziva, ili predani nakon zatvaranja Poziva (uključujući i dan na koji je poziv zatvoren) bit će odbačeni. Zaprimljene prijave ne vraćaju se prijaviteljima.</a:t>
            </a:r>
          </a:p>
        </p:txBody>
      </p:sp>
    </p:spTree>
    <p:extLst>
      <p:ext uri="{BB962C8B-B14F-4D97-AF65-F5344CB8AC3E}">
        <p14:creationId xmlns:p14="http://schemas.microsoft.com/office/powerpoint/2010/main" val="2413646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PRIJAVE</a:t>
            </a:r>
            <a:br>
              <a:rPr lang="hr-HR" sz="4800" dirty="0" smtClean="0"/>
            </a:br>
            <a:r>
              <a:rPr lang="hr-HR" sz="2800" dirty="0" smtClean="0"/>
              <a:t>Način podnošenja projektnog prijedloga</a:t>
            </a:r>
            <a:endParaRPr lang="hr-HR" sz="2800" b="1" dirty="0"/>
          </a:p>
        </p:txBody>
      </p:sp>
      <p:sp>
        <p:nvSpPr>
          <p:cNvPr id="4" name="Rezervirano mjesto sadržaja 3"/>
          <p:cNvSpPr>
            <a:spLocks noGrp="1"/>
          </p:cNvSpPr>
          <p:nvPr>
            <p:ph sz="half" idx="1"/>
          </p:nvPr>
        </p:nvSpPr>
        <p:spPr>
          <a:xfrm>
            <a:off x="1051560" y="1831848"/>
            <a:ext cx="7040880" cy="4525963"/>
          </a:xfrm>
        </p:spPr>
        <p:txBody>
          <a:bodyPr/>
          <a:lstStyle/>
          <a:p>
            <a:pPr marL="0" indent="0">
              <a:buNone/>
            </a:pPr>
            <a:r>
              <a:rPr lang="hr-HR" sz="1800" b="1" dirty="0"/>
              <a:t>Formalno potpunom smatra se prijava koja sadrži sve prijavne obrasce i obvezne priloge kako slijedi:</a:t>
            </a:r>
          </a:p>
          <a:p>
            <a:pPr marL="0" indent="0">
              <a:buNone/>
            </a:pPr>
            <a:endParaRPr lang="hr-HR" sz="1800" dirty="0"/>
          </a:p>
          <a:p>
            <a:pPr marL="0" indent="0">
              <a:buNone/>
            </a:pPr>
            <a:r>
              <a:rPr lang="hr-HR" sz="1800" b="1" dirty="0"/>
              <a:t>1.	</a:t>
            </a:r>
            <a:r>
              <a:rPr lang="hr-HR" sz="1600" b="1" dirty="0"/>
              <a:t>Prijavni obrazac A</a:t>
            </a:r>
          </a:p>
          <a:p>
            <a:pPr marL="0" indent="0">
              <a:buNone/>
            </a:pPr>
            <a:r>
              <a:rPr lang="hr-HR" sz="1600" dirty="0"/>
              <a:t>FORMAT U KOJEM SE DOSTAVLJA: elektronička verziju u izvornom PDF formatu izvezenom iz SF MIS sustava i spremljena za službeno podnošenje sa zabilježenim datumom i vremenom kad je izvezena iz SF MIS sustava te ne smije biti spremljena kao skica. Elektronička verzija treba biti dostavljena na CD-R</a:t>
            </a:r>
            <a:r>
              <a:rPr lang="hr-HR" sz="1600" dirty="0" smtClean="0"/>
              <a:t>.</a:t>
            </a:r>
          </a:p>
          <a:p>
            <a:pPr marL="0" indent="0">
              <a:buNone/>
            </a:pPr>
            <a:endParaRPr lang="hr-HR" sz="1600" dirty="0"/>
          </a:p>
          <a:p>
            <a:pPr marL="0" indent="0">
              <a:buNone/>
            </a:pPr>
            <a:r>
              <a:rPr lang="hr-HR" sz="1600" b="1" dirty="0"/>
              <a:t>2.	Izjava prijavitelja o istinitosti podataka, izbjegavanju dvostrukog financiranja i ispunjavanju preduvjeta za sudjelovanje u postupku dodjele bespovratnih sredstava i Izjava o partnerstvu (Obrazac 2)  (ne starija od 45 dana od dana podnošenja projektnog prijedloga) </a:t>
            </a:r>
          </a:p>
          <a:p>
            <a:pPr marL="0" indent="0">
              <a:buNone/>
            </a:pPr>
            <a:r>
              <a:rPr lang="hr-HR" sz="1600" dirty="0"/>
              <a:t>FORMAT U KOJEM SE DOSTAVLJA: originalna papirnata verzija Izjave datirana, potpisana od ovlaštene osobe i ovjerena službenim pečatom organizacije te elektronička preslika dokumenta. Elektronička verzija treba biti dostavljena na CD-R.</a:t>
            </a:r>
          </a:p>
          <a:p>
            <a:pPr marL="0" indent="0">
              <a:buNone/>
            </a:pPr>
            <a:endParaRPr lang="hr-HR" sz="1800" b="1" dirty="0" smtClean="0"/>
          </a:p>
        </p:txBody>
      </p:sp>
    </p:spTree>
    <p:extLst>
      <p:ext uri="{BB962C8B-B14F-4D97-AF65-F5344CB8AC3E}">
        <p14:creationId xmlns:p14="http://schemas.microsoft.com/office/powerpoint/2010/main" val="385046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PRIJAVE</a:t>
            </a:r>
            <a:br>
              <a:rPr lang="hr-HR" sz="4800" dirty="0" smtClean="0"/>
            </a:br>
            <a:r>
              <a:rPr lang="hr-HR" sz="2800" dirty="0" smtClean="0"/>
              <a:t>Način podnošenja projektnog prijedloga</a:t>
            </a:r>
            <a:endParaRPr lang="hr-HR" sz="2800" b="1" dirty="0"/>
          </a:p>
        </p:txBody>
      </p:sp>
      <p:sp>
        <p:nvSpPr>
          <p:cNvPr id="4" name="Rezervirano mjesto sadržaja 3"/>
          <p:cNvSpPr>
            <a:spLocks noGrp="1"/>
          </p:cNvSpPr>
          <p:nvPr>
            <p:ph sz="half" idx="1"/>
          </p:nvPr>
        </p:nvSpPr>
        <p:spPr>
          <a:xfrm>
            <a:off x="1051560" y="1831848"/>
            <a:ext cx="7040880" cy="4525963"/>
          </a:xfrm>
        </p:spPr>
        <p:txBody>
          <a:bodyPr/>
          <a:lstStyle/>
          <a:p>
            <a:pPr marL="0" indent="0">
              <a:buNone/>
            </a:pPr>
            <a:r>
              <a:rPr lang="hr-HR" sz="1800" b="1" dirty="0" smtClean="0"/>
              <a:t>3</a:t>
            </a:r>
            <a:r>
              <a:rPr lang="hr-HR" sz="1800" b="1" dirty="0"/>
              <a:t>.	Izjava partnera o istinitosti podataka, izbjegavanju dvostrukog financiranja i ispunjavanju preduvjeta za sudjelovanje u postupku dodjele bespovratnih sredstava i Izjava o partnerstvu (Obrazac 3) (ne starija od 45 dana od dana podnošenja projektne prijave) (ako je primjenjivo) Za svakog partnera potrebno je dostaviti posebnu Izjavu. </a:t>
            </a:r>
          </a:p>
          <a:p>
            <a:pPr marL="0" indent="0">
              <a:buNone/>
            </a:pPr>
            <a:r>
              <a:rPr lang="hr-HR" sz="1800" dirty="0"/>
              <a:t>FORMAT U KOJEM SE DOSTAVLJA: originalna papirnata verzija Izjave datirana, potpisana od ovlaštene osobe i ovjerena službenim pečatom organizacije te elektronička preslika dokumenta (ukoliko je primjenjivo). Elektronička verzija treba biti dostavljena na CD-R</a:t>
            </a:r>
            <a:r>
              <a:rPr lang="hr-HR" sz="1800" dirty="0" smtClean="0"/>
              <a:t>.</a:t>
            </a:r>
          </a:p>
          <a:p>
            <a:pPr marL="0" indent="0">
              <a:buNone/>
            </a:pPr>
            <a:endParaRPr lang="hr-HR" sz="1800" dirty="0"/>
          </a:p>
          <a:p>
            <a:pPr marL="0" indent="0">
              <a:buNone/>
            </a:pPr>
            <a:r>
              <a:rPr lang="hr-HR" sz="1800" b="1" dirty="0"/>
              <a:t>4.	Potvrda Porezne uprave da subjekt nema duga po osnovi javnih davanja o kojima porezna uprava vodi službenu evidenciju (ne starija od 30 dana od dana dostave projektnog prijedloga). Potvrdu Porezne uprave potrebno je dostaviti za prijavitelja i svakog projektnog partnera.</a:t>
            </a:r>
          </a:p>
          <a:p>
            <a:pPr marL="0" indent="0">
              <a:buNone/>
            </a:pPr>
            <a:r>
              <a:rPr lang="hr-HR" sz="1800" dirty="0"/>
              <a:t>FORMAT U KOJEM SE DOSTAVLJA: elektronička preslika dokumenta.</a:t>
            </a:r>
          </a:p>
          <a:p>
            <a:pPr marL="0" indent="0">
              <a:buNone/>
            </a:pPr>
            <a:endParaRPr lang="hr-HR" sz="1800" b="1" dirty="0" smtClean="0"/>
          </a:p>
        </p:txBody>
      </p:sp>
    </p:spTree>
    <p:extLst>
      <p:ext uri="{BB962C8B-B14F-4D97-AF65-F5344CB8AC3E}">
        <p14:creationId xmlns:p14="http://schemas.microsoft.com/office/powerpoint/2010/main" val="1827924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PRIJAVE</a:t>
            </a:r>
            <a:br>
              <a:rPr lang="hr-HR" sz="4800" dirty="0" smtClean="0"/>
            </a:br>
            <a:r>
              <a:rPr lang="hr-HR" sz="2800" dirty="0" smtClean="0"/>
              <a:t>Način podnošenja projektnog prijedloga</a:t>
            </a:r>
            <a:endParaRPr lang="hr-HR" sz="2800" b="1" dirty="0"/>
          </a:p>
        </p:txBody>
      </p:sp>
      <p:sp>
        <p:nvSpPr>
          <p:cNvPr id="4" name="Rezervirano mjesto sadržaja 3"/>
          <p:cNvSpPr>
            <a:spLocks noGrp="1"/>
          </p:cNvSpPr>
          <p:nvPr>
            <p:ph sz="half" idx="1"/>
          </p:nvPr>
        </p:nvSpPr>
        <p:spPr>
          <a:xfrm>
            <a:off x="1051560" y="1831848"/>
            <a:ext cx="7040880" cy="4525963"/>
          </a:xfrm>
        </p:spPr>
        <p:txBody>
          <a:bodyPr/>
          <a:lstStyle/>
          <a:p>
            <a:pPr marL="0" indent="0">
              <a:buNone/>
            </a:pPr>
            <a:r>
              <a:rPr lang="hr-HR" sz="1800" b="1" dirty="0" smtClean="0"/>
              <a:t>5</a:t>
            </a:r>
            <a:r>
              <a:rPr lang="hr-HR" sz="1800" b="1" dirty="0"/>
              <a:t>.	Dokumenti iz kojih je razvidno ispunjavanje odredbi iz točke 2.2.1, odnosno 2.2.2 za prijavitelja i sve partnere ovisno o vrsti pravne osobe:</a:t>
            </a:r>
          </a:p>
          <a:p>
            <a:pPr marL="0" indent="0">
              <a:buNone/>
            </a:pPr>
            <a:endParaRPr lang="hr-HR" sz="1800" b="1" dirty="0"/>
          </a:p>
          <a:p>
            <a:pPr marL="0" indent="0">
              <a:buNone/>
            </a:pPr>
            <a:r>
              <a:rPr lang="hr-HR" sz="1800" b="1" dirty="0" smtClean="0"/>
              <a:t>Za </a:t>
            </a:r>
            <a:r>
              <a:rPr lang="hr-HR" sz="1800" b="1" dirty="0"/>
              <a:t>prijavitelja i svakog partnera provjeru u odgovarajući registar PT2 će izvršiti uvidom u elektroničku bazu podataka i to u:</a:t>
            </a:r>
          </a:p>
          <a:p>
            <a:pPr marL="0" indent="0">
              <a:buNone/>
            </a:pPr>
            <a:endParaRPr lang="hr-HR" sz="1800" b="1" dirty="0"/>
          </a:p>
          <a:p>
            <a:pPr marL="0" indent="0">
              <a:buNone/>
            </a:pPr>
            <a:r>
              <a:rPr lang="hr-HR" sz="1800" dirty="0"/>
              <a:t>•	sudski registar za javne ustanove </a:t>
            </a:r>
          </a:p>
          <a:p>
            <a:pPr marL="0" indent="0">
              <a:buNone/>
            </a:pPr>
            <a:r>
              <a:rPr lang="hr-HR" sz="1800" dirty="0"/>
              <a:t>•	registar udruga za udruge;</a:t>
            </a:r>
          </a:p>
          <a:p>
            <a:pPr marL="0" indent="0">
              <a:buNone/>
            </a:pPr>
            <a:r>
              <a:rPr lang="hr-HR" sz="1800" dirty="0"/>
              <a:t>•	zakladnu knjigu za zaklade</a:t>
            </a:r>
          </a:p>
          <a:p>
            <a:pPr marL="0" indent="0">
              <a:buNone/>
            </a:pPr>
            <a:r>
              <a:rPr lang="hr-HR" sz="1800" dirty="0"/>
              <a:t>•	Popis županija, gradova i općina koji se vodi pri Ministarstvu uprave za jedinice lokalne i područne (regionalne) samouprave </a:t>
            </a:r>
          </a:p>
          <a:p>
            <a:pPr marL="0" indent="0">
              <a:buNone/>
            </a:pPr>
            <a:endParaRPr lang="hr-HR" sz="1800" b="1" dirty="0" smtClean="0"/>
          </a:p>
          <a:p>
            <a:pPr marL="0" indent="0">
              <a:buNone/>
            </a:pPr>
            <a:endParaRPr lang="hr-HR" sz="1800" b="1" dirty="0" smtClean="0"/>
          </a:p>
        </p:txBody>
      </p:sp>
    </p:spTree>
    <p:extLst>
      <p:ext uri="{BB962C8B-B14F-4D97-AF65-F5344CB8AC3E}">
        <p14:creationId xmlns:p14="http://schemas.microsoft.com/office/powerpoint/2010/main" val="373050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98475"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r>
              <a:rPr lang="hr-HR" sz="1600" b="1" dirty="0">
                <a:latin typeface="Myriad Pro Light SemiExt" charset="0"/>
                <a:cs typeface="Myriad Pro Light SemiExt" charset="0"/>
              </a:rPr>
              <a:t>Za podskupinu ciljne skupine 1 - dugotrajno nezaposlene osobe</a:t>
            </a:r>
          </a:p>
          <a:p>
            <a:pPr marL="0" lvl="1" eaLnBrk="0" hangingPunct="0">
              <a:spcBef>
                <a:spcPct val="20000"/>
              </a:spcBef>
            </a:pPr>
            <a:r>
              <a:rPr lang="hr-HR" sz="1600" b="1" dirty="0">
                <a:solidFill>
                  <a:srgbClr val="777877"/>
                </a:solidFill>
                <a:latin typeface="Myriad Pro Light SemiExt" charset="0"/>
                <a:cs typeface="Myriad Pro Light SemiExt" charset="0"/>
              </a:rPr>
              <a:t>(mladi do 29  godina nezaposleni iznad 6 mjeseci i osobe starije od 30 godina nezaposlene iznad 12 mjeseci)</a:t>
            </a:r>
          </a:p>
          <a:p>
            <a:pPr marL="0" lvl="1" eaLnBrk="0" hangingPunct="0">
              <a:spcBef>
                <a:spcPct val="20000"/>
              </a:spcBef>
            </a:pPr>
            <a:r>
              <a:rPr lang="hr-HR" sz="1600" b="1" dirty="0">
                <a:solidFill>
                  <a:srgbClr val="777877"/>
                </a:solidFill>
                <a:latin typeface="Myriad Pro Light SemiExt" charset="0"/>
                <a:cs typeface="Myriad Pro Light SemiExt" charset="0"/>
              </a:rPr>
              <a:t>o	Ukoliko su u evidenciji nezaposlenih osoba HZZ-a – potvrda o vođenju u evidenciji HZZ-a iz koje je vidljiva nezaposlenost duža od 6 odnosno 12 mjeseci ili</a:t>
            </a:r>
          </a:p>
          <a:p>
            <a:pPr marL="0" lvl="1" eaLnBrk="0" hangingPunct="0">
              <a:spcBef>
                <a:spcPct val="20000"/>
              </a:spcBef>
            </a:pPr>
            <a:r>
              <a:rPr lang="hr-HR" sz="1600" b="1" dirty="0">
                <a:solidFill>
                  <a:srgbClr val="777877"/>
                </a:solidFill>
                <a:latin typeface="Myriad Pro Light SemiExt" charset="0"/>
                <a:cs typeface="Myriad Pro Light SemiExt" charset="0"/>
              </a:rPr>
              <a:t>o	Ukoliko nisu u evidenciji nezaposlenih osoba HZZ-a – izjava osobe da nije redovit učenik ili student te da nema posao, raspoloživa je za posao i aktivno traži posao treba sadržavati informaciju o razdoblju nezaposlenosti (iznad 6 odnosno iznad 12 mjeseci) i osobna iskaznica; ili</a:t>
            </a:r>
          </a:p>
          <a:p>
            <a:pPr marL="0" lvl="1" eaLnBrk="0" hangingPunct="0">
              <a:spcBef>
                <a:spcPct val="20000"/>
              </a:spcBef>
            </a:pPr>
            <a:r>
              <a:rPr lang="hr-HR" sz="1600" b="1" dirty="0">
                <a:solidFill>
                  <a:srgbClr val="777877"/>
                </a:solidFill>
                <a:latin typeface="Myriad Pro Light SemiExt" charset="0"/>
                <a:cs typeface="Myriad Pro Light SemiExt" charset="0"/>
              </a:rPr>
              <a:t>o	ispis iz e-radne knjižice Hrvatskog zavoda za mirovinsko osiguranje (HZMO).</a:t>
            </a:r>
          </a:p>
          <a:p>
            <a:pPr marL="0" lvl="1" eaLnBrk="0" hangingPunct="0">
              <a:spcBef>
                <a:spcPct val="20000"/>
              </a:spcBef>
            </a:pPr>
            <a:endParaRPr lang="ta-IN"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54970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smtClean="0">
                <a:solidFill>
                  <a:schemeClr val="accent6"/>
                </a:solidFill>
                <a:latin typeface="Myriad Pro Light SemiExt" charset="0"/>
                <a:cs typeface="Myriad Pro Light SemiExt" charset="0"/>
              </a:rPr>
              <a:t>Ciljne skupine-dokazi za pripadnost</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368300" y="676275"/>
            <a:ext cx="7237413" cy="1143000"/>
          </a:xfrm>
        </p:spPr>
        <p:txBody>
          <a:bodyPr/>
          <a:lstStyle/>
          <a:p>
            <a:pPr algn="l"/>
            <a:r>
              <a:rPr lang="en-US" sz="2800" b="1" dirty="0">
                <a:latin typeface="Myriad Pro Bold SemiExt" charset="0"/>
                <a:cs typeface="Myriad Pro Bold SemiExt" charset="0"/>
              </a:rPr>
              <a:t>„</a:t>
            </a:r>
            <a:r>
              <a:rPr lang="en-US" sz="2800" b="1" dirty="0" err="1">
                <a:latin typeface="Myriad Pro Bold SemiExt" charset="0"/>
                <a:cs typeface="Myriad Pro Bold SemiExt" charset="0"/>
              </a:rPr>
              <a:t>Podrška</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socijalnom</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uključivanju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i</a:t>
            </a:r>
            <a:r>
              <a:rPr lang="en-US" sz="2800" b="1" dirty="0">
                <a:latin typeface="Myriad Pro Bold SemiExt" charset="0"/>
                <a:cs typeface="Myriad Pro Bold SemiExt" charset="0"/>
              </a:rPr>
              <a:t> </a:t>
            </a:r>
            <a:br>
              <a:rPr lang="en-US" sz="2800" b="1" dirty="0">
                <a:latin typeface="Myriad Pro Bold SemiExt" charset="0"/>
                <a:cs typeface="Myriad Pro Bold SemiExt" charset="0"/>
              </a:rPr>
            </a:br>
            <a:r>
              <a:rPr lang="en-US" sz="2800" b="1" dirty="0" err="1">
                <a:latin typeface="Myriad Pro Bold SemiExt" charset="0"/>
                <a:cs typeface="Myriad Pro Bold SemiExt" charset="0"/>
              </a:rPr>
              <a:t>zapošljavanju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marginaliziranih</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skupina</a:t>
            </a:r>
            <a:r>
              <a:rPr lang="en-US" sz="2800" b="1" dirty="0">
                <a:latin typeface="Myriad Pro Bold SemiExt" charset="0"/>
                <a:cs typeface="Myriad Pro Bold SemiExt" charset="0"/>
              </a:rPr>
              <a:t>”</a:t>
            </a:r>
          </a:p>
        </p:txBody>
      </p:sp>
    </p:spTree>
    <p:extLst>
      <p:ext uri="{BB962C8B-B14F-4D97-AF65-F5344CB8AC3E}">
        <p14:creationId xmlns:p14="http://schemas.microsoft.com/office/powerpoint/2010/main" val="1234238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POSTUPAK PRIJAVE</a:t>
            </a:r>
            <a:endParaRPr lang="hr-HR" dirty="0"/>
          </a:p>
        </p:txBody>
      </p:sp>
      <p:sp>
        <p:nvSpPr>
          <p:cNvPr id="3" name="Rezervirano mjesto sadržaja 2"/>
          <p:cNvSpPr>
            <a:spLocks noGrp="1"/>
          </p:cNvSpPr>
          <p:nvPr>
            <p:ph sz="half" idx="1"/>
          </p:nvPr>
        </p:nvSpPr>
        <p:spPr>
          <a:xfrm>
            <a:off x="457200" y="1600200"/>
            <a:ext cx="8229600" cy="4525963"/>
          </a:xfrm>
        </p:spPr>
        <p:txBody>
          <a:bodyPr/>
          <a:lstStyle/>
          <a:p>
            <a:r>
              <a:rPr lang="hr-HR" sz="1800" dirty="0"/>
              <a:t>Ukoliko za javnu ustanovu, iz elektronske baze sudskog registra nije vidljiv podatak da je ustanova osnovana kao javna ustanova, potrebno je dostaviti službeni dokument iz kojeg je navedeno vidljivo.</a:t>
            </a:r>
          </a:p>
          <a:p>
            <a:r>
              <a:rPr lang="hr-HR" sz="1800" dirty="0" smtClean="0"/>
              <a:t>Ukoliko </a:t>
            </a:r>
            <a:r>
              <a:rPr lang="hr-HR" sz="1800" dirty="0"/>
              <a:t>elektronička baza registra ne sadrži ažurirane podatke o subjektu potrebno je dostaviti službeni dokument u kojem je nastupila promjena. </a:t>
            </a:r>
          </a:p>
          <a:p>
            <a:r>
              <a:rPr lang="hr-HR" sz="1800" dirty="0"/>
              <a:t>Jedinice lokalne i regionalne samouprave nisu obavezne dostaviti dokument u svrhu dokazivanja svog pravnog statusa. PT2 će izvršiti provjeru u Popis županija, gradova i općina koji se vodi pri Ministarstvu uprave </a:t>
            </a:r>
          </a:p>
          <a:p>
            <a:r>
              <a:rPr lang="hr-HR" sz="1800" dirty="0"/>
              <a:t>Ukoliko elektronička baza Registra udruga ne sadrži dokaz o usklađenosti statuta udruge sa Zakonom o udrugama, navedeni dokument je potrebno dostaviti u sklopu prijave. </a:t>
            </a:r>
          </a:p>
          <a:p>
            <a:r>
              <a:rPr lang="hr-HR" sz="1800" dirty="0"/>
              <a:t>Ukoliko je udruga u svrhu usklađivanja Statuta sa Zakonom o udrugama podnijela zahtjev za upis promjena nadležnom uredu državne uprave, a postupak pred nadležnim uredom nije dovršen, prilaže kopiju službenog izvatka iz registra udruga na kojem je vidljivo da je podnesen zahtjev za promjenom statuta. </a:t>
            </a:r>
          </a:p>
          <a:p>
            <a:r>
              <a:rPr lang="hr-HR" sz="1800" dirty="0"/>
              <a:t>FORMAT U KOJEM SE DOSTAVLJA (ukoliko je primjenjivo): elektronička preslika </a:t>
            </a:r>
            <a:r>
              <a:rPr lang="hr-HR" sz="1800" dirty="0" smtClean="0"/>
              <a:t>dokumenta/ata</a:t>
            </a:r>
            <a:endParaRPr lang="hr-HR" dirty="0"/>
          </a:p>
        </p:txBody>
      </p:sp>
    </p:spTree>
    <p:extLst>
      <p:ext uri="{BB962C8B-B14F-4D97-AF65-F5344CB8AC3E}">
        <p14:creationId xmlns:p14="http://schemas.microsoft.com/office/powerpoint/2010/main" val="23754662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PRIJAVE</a:t>
            </a:r>
            <a:br>
              <a:rPr lang="hr-HR" sz="4800" dirty="0" smtClean="0"/>
            </a:br>
            <a:r>
              <a:rPr lang="hr-HR" sz="2800" dirty="0" smtClean="0"/>
              <a:t>Rok za podnošenje projektnih prijedloga</a:t>
            </a:r>
            <a:endParaRPr lang="hr-HR" sz="2800" b="1" dirty="0"/>
          </a:p>
        </p:txBody>
      </p:sp>
      <p:sp>
        <p:nvSpPr>
          <p:cNvPr id="4" name="Rezervirano mjesto sadržaja 3"/>
          <p:cNvSpPr>
            <a:spLocks noGrp="1"/>
          </p:cNvSpPr>
          <p:nvPr>
            <p:ph sz="half" idx="1"/>
          </p:nvPr>
        </p:nvSpPr>
        <p:spPr>
          <a:xfrm>
            <a:off x="1051560" y="1831848"/>
            <a:ext cx="7040880" cy="4525963"/>
          </a:xfrm>
        </p:spPr>
        <p:txBody>
          <a:bodyPr/>
          <a:lstStyle/>
          <a:p>
            <a:pPr marL="0" indent="0">
              <a:buNone/>
            </a:pPr>
            <a:endParaRPr lang="hr-HR" sz="1800" b="1" dirty="0"/>
          </a:p>
          <a:p>
            <a:r>
              <a:rPr lang="hr-HR" sz="1800" dirty="0"/>
              <a:t>Poziv se vodi u modalitetu otvorenog trajnog poziva na dostavu projektnih prijedloga</a:t>
            </a:r>
            <a:r>
              <a:rPr lang="hr-HR" sz="1800" dirty="0" smtClean="0"/>
              <a:t>.</a:t>
            </a:r>
          </a:p>
          <a:p>
            <a:pPr marL="0" indent="0">
              <a:buNone/>
            </a:pPr>
            <a:endParaRPr lang="hr-HR" sz="1800" dirty="0" smtClean="0"/>
          </a:p>
          <a:p>
            <a:r>
              <a:rPr lang="hr-HR" sz="1800" dirty="0" smtClean="0"/>
              <a:t> </a:t>
            </a:r>
            <a:r>
              <a:rPr lang="hr-HR" sz="1800" dirty="0"/>
              <a:t>Rok za podnošenje projektnih prijedloga ističe danom odobrenja posljednjeg projektnog prijedloga koji udovolji svim kriterijima, a kojim se iscrpljuju raspoloživa financijska sredstva.</a:t>
            </a:r>
            <a:endParaRPr lang="hr-HR" sz="1800" dirty="0" smtClean="0"/>
          </a:p>
        </p:txBody>
      </p:sp>
    </p:spTree>
    <p:extLst>
      <p:ext uri="{BB962C8B-B14F-4D97-AF65-F5344CB8AC3E}">
        <p14:creationId xmlns:p14="http://schemas.microsoft.com/office/powerpoint/2010/main" val="3976821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POSTUPAK PRIJAVE</a:t>
            </a:r>
            <a:br>
              <a:rPr lang="hr-HR" dirty="0" smtClean="0"/>
            </a:br>
            <a:r>
              <a:rPr lang="hr-HR" sz="3200" dirty="0" smtClean="0"/>
              <a:t>Izmjene i dopune poziva</a:t>
            </a:r>
            <a:endParaRPr lang="hr-HR" sz="3200" dirty="0"/>
          </a:p>
        </p:txBody>
      </p:sp>
      <p:sp>
        <p:nvSpPr>
          <p:cNvPr id="3" name="Rezervirano mjesto sadržaja 2"/>
          <p:cNvSpPr>
            <a:spLocks noGrp="1"/>
          </p:cNvSpPr>
          <p:nvPr>
            <p:ph sz="half" idx="1"/>
          </p:nvPr>
        </p:nvSpPr>
        <p:spPr>
          <a:xfrm>
            <a:off x="457200" y="1600200"/>
            <a:ext cx="8229600" cy="4525963"/>
          </a:xfrm>
        </p:spPr>
        <p:txBody>
          <a:bodyPr/>
          <a:lstStyle/>
          <a:p>
            <a:r>
              <a:rPr lang="hr-HR" sz="2000" dirty="0"/>
              <a:t>U slučaju da se poziv na dostavu projektnih prijedloga i natječajna dokumentacija izmijene ili dopune prije datuma zatvaranja natječaja, sve izmjene i dopune bit će objavljene na internetskoj stranici </a:t>
            </a:r>
            <a:r>
              <a:rPr lang="hr-HR" sz="2000" u="sng" dirty="0"/>
              <a:t>http://www.esf.hr/</a:t>
            </a:r>
            <a:r>
              <a:rPr lang="hr-HR" sz="2000" dirty="0"/>
              <a:t> te središnjoj internetskoj stranici ESI fondova </a:t>
            </a:r>
            <a:r>
              <a:rPr lang="hr-HR" sz="2000" u="sng" dirty="0">
                <a:hlinkClick r:id="rId2"/>
              </a:rPr>
              <a:t>http://www.strukturnifondovi.hr/</a:t>
            </a:r>
            <a:r>
              <a:rPr lang="hr-HR" sz="2000" dirty="0"/>
              <a:t> </a:t>
            </a:r>
            <a:endParaRPr lang="hr-HR" sz="2000" dirty="0" smtClean="0"/>
          </a:p>
          <a:p>
            <a:pPr marL="0" indent="0">
              <a:buNone/>
            </a:pPr>
            <a:endParaRPr lang="hr-HR" sz="2000" dirty="0"/>
          </a:p>
          <a:p>
            <a:r>
              <a:rPr lang="hr-HR" sz="2000" dirty="0"/>
              <a:t>Do trenutka podnošenja projektnog prijedloga, prijavitelji su obvezni poštovati sve izmjene i dopune poziva na dostavu projektnih prijava i natječajne dokumentacije sukladno objavljenim uputama. </a:t>
            </a:r>
            <a:endParaRPr lang="hr-HR" sz="2000" dirty="0" smtClean="0"/>
          </a:p>
          <a:p>
            <a:endParaRPr lang="hr-HR" sz="2000" dirty="0"/>
          </a:p>
          <a:p>
            <a:r>
              <a:rPr lang="hr-HR" sz="2000" dirty="0" smtClean="0"/>
              <a:t>Izmjene </a:t>
            </a:r>
            <a:r>
              <a:rPr lang="hr-HR" sz="2000" dirty="0"/>
              <a:t>i dopune poziva na dostavu projektnih prijedloga primjenjivat će se na projektne prijedloge predane na Poziv dan poslije objave Izmjena i dopuna te nadalje. Iste neće utjecati na postupak dodjele bespovratnih sredstava za već podnesene projektne prijedloge.</a:t>
            </a:r>
          </a:p>
          <a:p>
            <a:endParaRPr lang="hr-HR" dirty="0"/>
          </a:p>
        </p:txBody>
      </p:sp>
    </p:spTree>
    <p:extLst>
      <p:ext uri="{BB962C8B-B14F-4D97-AF65-F5344CB8AC3E}">
        <p14:creationId xmlns:p14="http://schemas.microsoft.com/office/powerpoint/2010/main" val="2958803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POSTUPAK PRIJAVE</a:t>
            </a:r>
            <a:br>
              <a:rPr lang="hr-HR" dirty="0" smtClean="0"/>
            </a:br>
            <a:r>
              <a:rPr lang="hr-HR" sz="3200" dirty="0" smtClean="0"/>
              <a:t>Obustava i zatvaranje poziva</a:t>
            </a:r>
            <a:endParaRPr lang="hr-HR" sz="3200" dirty="0"/>
          </a:p>
        </p:txBody>
      </p:sp>
      <p:sp>
        <p:nvSpPr>
          <p:cNvPr id="3" name="Rezervirano mjesto sadržaja 2"/>
          <p:cNvSpPr>
            <a:spLocks noGrp="1"/>
          </p:cNvSpPr>
          <p:nvPr>
            <p:ph sz="half" idx="1"/>
          </p:nvPr>
        </p:nvSpPr>
        <p:spPr>
          <a:xfrm>
            <a:off x="457200" y="1600200"/>
            <a:ext cx="8229600" cy="4525963"/>
          </a:xfrm>
        </p:spPr>
        <p:txBody>
          <a:bodyPr/>
          <a:lstStyle/>
          <a:p>
            <a:pPr marL="0" indent="0">
              <a:buNone/>
            </a:pPr>
            <a:r>
              <a:rPr lang="hr-HR" sz="1600" dirty="0"/>
              <a:t>U slučaju potrebe za: </a:t>
            </a:r>
          </a:p>
          <a:p>
            <a:pPr lvl="0"/>
            <a:r>
              <a:rPr lang="hr-HR" sz="1600" dirty="0"/>
              <a:t>obustavljanjem pokrenutog Poziva (trajni poziv se obustavlja na određeno vrijeme u trenutku kada zaprimljeni projektni prijedlozi, u odnosu na zahtijevani iznos bespovratnih sredstava, dosegnu 150% ukupno raspoloživog iznosa PDP-a) i/ili </a:t>
            </a:r>
          </a:p>
          <a:p>
            <a:pPr lvl="0"/>
            <a:r>
              <a:rPr lang="hr-HR" sz="1600" dirty="0"/>
              <a:t>zatvaranjem pokrenutog Poziva (iscrpljenjem raspoložive financijske omotnice u modalitetu trajnog poziva)</a:t>
            </a:r>
          </a:p>
          <a:p>
            <a:pPr marL="0" indent="0">
              <a:buNone/>
            </a:pPr>
            <a:r>
              <a:rPr lang="hr-HR" sz="1600" dirty="0"/>
              <a:t> </a:t>
            </a:r>
          </a:p>
          <a:p>
            <a:pPr marL="0" indent="0">
              <a:buNone/>
            </a:pPr>
            <a:r>
              <a:rPr lang="hr-HR" sz="1600" dirty="0"/>
              <a:t>Ministarstvo za demografiju, obitelj, mlade i socijalnu politiku na središnjoj internetskoj stranici </a:t>
            </a:r>
            <a:r>
              <a:rPr lang="hr-HR" sz="1600" u="sng" dirty="0">
                <a:hlinkClick r:id="rId2"/>
              </a:rPr>
              <a:t>http://www.esf.hr/</a:t>
            </a:r>
            <a:r>
              <a:rPr lang="hr-HR" sz="1600" u="sng" dirty="0"/>
              <a:t> </a:t>
            </a:r>
            <a:r>
              <a:rPr lang="hr-HR" sz="1600" dirty="0"/>
              <a:t>i </a:t>
            </a:r>
            <a:r>
              <a:rPr lang="hr-HR" sz="1600" u="sng" dirty="0">
                <a:hlinkClick r:id="rId3"/>
              </a:rPr>
              <a:t>http://www.strukturnifondovi.hr/</a:t>
            </a:r>
            <a:r>
              <a:rPr lang="hr-HR" sz="1600" dirty="0"/>
              <a:t>, objavljuje obavijest koja sadržava obrazloženje i u kojoj se navodi da je: </a:t>
            </a:r>
          </a:p>
          <a:p>
            <a:pPr lvl="0"/>
            <a:r>
              <a:rPr lang="hr-HR" sz="1600" dirty="0"/>
              <a:t>Poziv obustavljen na određeno vrijeme (navodeći razdoblje obustave); ili</a:t>
            </a:r>
          </a:p>
          <a:p>
            <a:pPr lvl="0"/>
            <a:r>
              <a:rPr lang="hr-HR" sz="1600" dirty="0"/>
              <a:t>Poziv zatvoren (navodeći točan datum zatvaranja)</a:t>
            </a:r>
          </a:p>
          <a:p>
            <a:pPr marL="0" indent="0">
              <a:buNone/>
            </a:pPr>
            <a:r>
              <a:rPr lang="hr-HR" sz="1600" dirty="0"/>
              <a:t> </a:t>
            </a:r>
          </a:p>
          <a:p>
            <a:pPr marL="0" indent="0">
              <a:buNone/>
            </a:pPr>
            <a:r>
              <a:rPr lang="hr-HR" sz="1600" dirty="0"/>
              <a:t>Projektni prijedlozi podneseni na Poziv u razdoblju trajanja obustave neće biti uključeni u postupak dodjele te ih se neće dalje razmatrati u slučaju ponovnog otvaranja Poziva.</a:t>
            </a:r>
          </a:p>
          <a:p>
            <a:pPr marL="0" indent="0">
              <a:buNone/>
            </a:pPr>
            <a:endParaRPr lang="hr-HR" sz="1400" dirty="0"/>
          </a:p>
        </p:txBody>
      </p:sp>
    </p:spTree>
    <p:extLst>
      <p:ext uri="{BB962C8B-B14F-4D97-AF65-F5344CB8AC3E}">
        <p14:creationId xmlns:p14="http://schemas.microsoft.com/office/powerpoint/2010/main" val="2083606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POSTUPAK PRIJAVE</a:t>
            </a:r>
            <a:br>
              <a:rPr lang="hr-HR" dirty="0" smtClean="0"/>
            </a:br>
            <a:r>
              <a:rPr lang="hr-HR" sz="3200" dirty="0" smtClean="0"/>
              <a:t>Otkazivanje poziva</a:t>
            </a:r>
            <a:endParaRPr lang="hr-HR" sz="3200" dirty="0"/>
          </a:p>
        </p:txBody>
      </p:sp>
      <p:sp>
        <p:nvSpPr>
          <p:cNvPr id="3" name="Rezervirano mjesto sadržaja 2"/>
          <p:cNvSpPr>
            <a:spLocks noGrp="1"/>
          </p:cNvSpPr>
          <p:nvPr>
            <p:ph sz="half" idx="1"/>
          </p:nvPr>
        </p:nvSpPr>
        <p:spPr>
          <a:xfrm>
            <a:off x="457200" y="1600200"/>
            <a:ext cx="8229600" cy="4525963"/>
          </a:xfrm>
        </p:spPr>
        <p:txBody>
          <a:bodyPr/>
          <a:lstStyle/>
          <a:p>
            <a:pPr marL="0" indent="0">
              <a:buNone/>
            </a:pPr>
            <a:r>
              <a:rPr lang="hr-HR" sz="1800" dirty="0"/>
              <a:t>Poziv se može otkazati u bilo kojoj fazi postupka dodjele ukoliko: </a:t>
            </a:r>
            <a:endParaRPr lang="hr-HR" sz="1800" dirty="0" smtClean="0"/>
          </a:p>
          <a:p>
            <a:pPr marL="0" indent="0">
              <a:buNone/>
            </a:pPr>
            <a:endParaRPr lang="hr-HR" sz="1800" dirty="0"/>
          </a:p>
          <a:p>
            <a:r>
              <a:rPr lang="hr-HR" sz="1800" dirty="0" smtClean="0"/>
              <a:t> </a:t>
            </a:r>
            <a:r>
              <a:rPr lang="hr-HR" sz="1800" dirty="0"/>
              <a:t>je bilo nepravilnosti u postupku, osobito ako je utvrđeno nejednako postupanje prema prijaviteljima ili je narušeno načelo zabrane diskriminacije; </a:t>
            </a:r>
          </a:p>
          <a:p>
            <a:r>
              <a:rPr lang="hr-HR" sz="1800" dirty="0" smtClean="0"/>
              <a:t>su </a:t>
            </a:r>
            <a:r>
              <a:rPr lang="hr-HR" sz="1800" dirty="0"/>
              <a:t>nastupile izvanredne okolnosti ili viša sila koje onemogućavaju redovno obavljanje planiranih aktivnosti; </a:t>
            </a:r>
          </a:p>
          <a:p>
            <a:pPr marL="0" indent="0">
              <a:buNone/>
            </a:pPr>
            <a:endParaRPr lang="hr-HR" sz="1800" dirty="0" smtClean="0"/>
          </a:p>
          <a:p>
            <a:pPr marL="0" indent="0">
              <a:buNone/>
            </a:pPr>
            <a:r>
              <a:rPr lang="hr-HR" sz="1800" dirty="0" smtClean="0"/>
              <a:t>Navedena </a:t>
            </a:r>
            <a:r>
              <a:rPr lang="hr-HR" sz="1800" dirty="0"/>
              <a:t>obavijest objavljuje se na središnjoj internetskoj stranici http://www.esf.hr/ i http://www.strukturnifondovi.hr/. </a:t>
            </a:r>
          </a:p>
        </p:txBody>
      </p:sp>
    </p:spTree>
    <p:extLst>
      <p:ext uri="{BB962C8B-B14F-4D97-AF65-F5344CB8AC3E}">
        <p14:creationId xmlns:p14="http://schemas.microsoft.com/office/powerpoint/2010/main" val="617050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PRIJAVE</a:t>
            </a:r>
            <a:br>
              <a:rPr lang="hr-HR" sz="4800" dirty="0" smtClean="0"/>
            </a:br>
            <a:r>
              <a:rPr lang="hr-HR" sz="2800" dirty="0" smtClean="0"/>
              <a:t>Pitanja i odgovori</a:t>
            </a:r>
            <a:endParaRPr lang="hr-HR" sz="2800" b="1" dirty="0"/>
          </a:p>
        </p:txBody>
      </p:sp>
      <p:sp>
        <p:nvSpPr>
          <p:cNvPr id="4" name="Rezervirano mjesto sadržaja 3"/>
          <p:cNvSpPr>
            <a:spLocks noGrp="1"/>
          </p:cNvSpPr>
          <p:nvPr>
            <p:ph sz="half" idx="1"/>
          </p:nvPr>
        </p:nvSpPr>
        <p:spPr>
          <a:xfrm>
            <a:off x="1051560" y="1831848"/>
            <a:ext cx="7040880" cy="4525963"/>
          </a:xfrm>
        </p:spPr>
        <p:txBody>
          <a:bodyPr/>
          <a:lstStyle/>
          <a:p>
            <a:pPr marL="0" indent="0">
              <a:buNone/>
            </a:pPr>
            <a:r>
              <a:rPr lang="hr-HR" sz="1800" dirty="0"/>
              <a:t>Pitanja mogu biti poslana elektroničkom poštom na adresu </a:t>
            </a:r>
            <a:r>
              <a:rPr lang="hr-HR" sz="1800" dirty="0">
                <a:solidFill>
                  <a:srgbClr val="0070C0"/>
                </a:solidFill>
              </a:rPr>
              <a:t>esf@mdomsp.hr </a:t>
            </a:r>
          </a:p>
          <a:p>
            <a:pPr marL="0" indent="0">
              <a:buNone/>
            </a:pPr>
            <a:endParaRPr lang="hr-HR" sz="1800" dirty="0"/>
          </a:p>
          <a:p>
            <a:pPr marL="0" indent="0">
              <a:buNone/>
            </a:pPr>
            <a:endParaRPr lang="hr-HR" sz="1800" dirty="0"/>
          </a:p>
          <a:p>
            <a:pPr marL="0" indent="0">
              <a:buNone/>
            </a:pPr>
            <a:r>
              <a:rPr lang="hr-HR" sz="1800" dirty="0"/>
              <a:t>Sva zaprimljena pitanja se s odgovorima objavljuju  na središnjoj internetskoj stranici ESI fondova www.strukturnifondovi.hr i ESF stranici </a:t>
            </a:r>
            <a:r>
              <a:rPr lang="hr-HR" sz="1800" dirty="0">
                <a:solidFill>
                  <a:srgbClr val="0070C0"/>
                </a:solidFill>
              </a:rPr>
              <a:t>www.esf.hr </a:t>
            </a:r>
            <a:r>
              <a:rPr lang="hr-HR" sz="1800" dirty="0"/>
              <a:t>najkasnije 7 kalendarskih dana od dana zaprimanja svakog </a:t>
            </a:r>
            <a:r>
              <a:rPr lang="hr-HR" sz="1800" dirty="0" smtClean="0"/>
              <a:t>pitanja</a:t>
            </a:r>
            <a:endParaRPr lang="hr-HR" sz="1800" dirty="0"/>
          </a:p>
          <a:p>
            <a:pPr marL="0" indent="0">
              <a:buNone/>
            </a:pPr>
            <a:endParaRPr lang="hr-HR" sz="1800" b="1" dirty="0"/>
          </a:p>
        </p:txBody>
      </p:sp>
    </p:spTree>
    <p:extLst>
      <p:ext uri="{BB962C8B-B14F-4D97-AF65-F5344CB8AC3E}">
        <p14:creationId xmlns:p14="http://schemas.microsoft.com/office/powerpoint/2010/main" val="3718259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PRIJAVE</a:t>
            </a:r>
            <a:br>
              <a:rPr lang="hr-HR" sz="4800" dirty="0" smtClean="0"/>
            </a:br>
            <a:r>
              <a:rPr lang="it-IT" sz="2400" dirty="0" err="1"/>
              <a:t>Okvirni</a:t>
            </a:r>
            <a:r>
              <a:rPr lang="it-IT" sz="2400" dirty="0"/>
              <a:t>  </a:t>
            </a:r>
            <a:r>
              <a:rPr lang="it-IT" sz="2400" dirty="0" err="1"/>
              <a:t>raspored</a:t>
            </a:r>
            <a:r>
              <a:rPr lang="it-IT" sz="2400" dirty="0"/>
              <a:t> </a:t>
            </a:r>
            <a:r>
              <a:rPr lang="it-IT" sz="2400" dirty="0" err="1"/>
              <a:t>procesa</a:t>
            </a:r>
            <a:r>
              <a:rPr lang="it-IT" sz="2400" dirty="0"/>
              <a:t> </a:t>
            </a:r>
            <a:r>
              <a:rPr lang="it-IT" sz="2400" dirty="0" err="1"/>
              <a:t>prijave</a:t>
            </a:r>
            <a:r>
              <a:rPr lang="it-IT" sz="2400" dirty="0"/>
              <a:t> i </a:t>
            </a:r>
            <a:r>
              <a:rPr lang="it-IT" sz="2400" dirty="0" err="1" smtClean="0"/>
              <a:t>odabira</a:t>
            </a:r>
            <a:endParaRPr lang="hr-HR" sz="2400" b="1" dirty="0"/>
          </a:p>
        </p:txBody>
      </p:sp>
      <p:graphicFrame>
        <p:nvGraphicFramePr>
          <p:cNvPr id="5" name="Rezervirano mjesto sadržaja 4"/>
          <p:cNvGraphicFramePr>
            <a:graphicFrameLocks noGrp="1"/>
          </p:cNvGraphicFramePr>
          <p:nvPr>
            <p:ph sz="half" idx="1"/>
          </p:nvPr>
        </p:nvGraphicFramePr>
        <p:xfrm>
          <a:off x="2107565" y="1991836"/>
          <a:ext cx="4928870" cy="4206240"/>
        </p:xfrm>
        <a:graphic>
          <a:graphicData uri="http://schemas.openxmlformats.org/drawingml/2006/table">
            <a:tbl>
              <a:tblPr firstRow="1" firstCol="1" bandRow="1"/>
              <a:tblGrid>
                <a:gridCol w="2535555"/>
                <a:gridCol w="2393315"/>
              </a:tblGrid>
              <a:tr h="0">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 </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200" b="1">
                          <a:solidFill>
                            <a:srgbClr val="00000A"/>
                          </a:solidFill>
                          <a:effectLst/>
                          <a:latin typeface="Calibri" panose="020F0502020204030204" pitchFamily="34" charset="0"/>
                          <a:ea typeface="Droid Sans Fallback"/>
                          <a:cs typeface="Times New Roman" panose="02020603050405020304" pitchFamily="18" charset="0"/>
                        </a:rPr>
                        <a:t>DATUM</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0">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Rok za podnošenje projektnog prijedloga</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Do iscrpljenja financijske omotnice</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0">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Rok za postavljanje pitanja</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Kontinuirano do zatvaranja poziva</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0">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Rok za objavu pitanja i odgovora</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Najkasnije 7 kalendarskih dana od dana zaprimanja svakog pitanja</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0">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Informacija prijavitelju o stanju prijave nakon administrativne provjere</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U roku od 8 radnih dana od dana donošenja odluke o statusu projektnog prijedloga</a:t>
                      </a:r>
                      <a:r>
                        <a:rPr lang="hr-HR" sz="1100">
                          <a:solidFill>
                            <a:srgbClr val="00000A"/>
                          </a:solidFill>
                          <a:effectLst/>
                          <a:latin typeface="Calibri" panose="020F0502020204030204" pitchFamily="34" charset="0"/>
                          <a:ea typeface="Droid Sans Fallback"/>
                          <a:cs typeface="Times New Roman" panose="02020603050405020304" pitchFamily="18" charset="0"/>
                        </a:rPr>
                        <a:t> </a:t>
                      </a:r>
                      <a:r>
                        <a:rPr lang="hr-HR" sz="1200">
                          <a:solidFill>
                            <a:srgbClr val="00000A"/>
                          </a:solidFill>
                          <a:effectLst/>
                          <a:latin typeface="Calibri" panose="020F0502020204030204" pitchFamily="34" charset="0"/>
                          <a:ea typeface="Droid Sans Fallback"/>
                          <a:cs typeface="Times New Roman" panose="02020603050405020304" pitchFamily="18" charset="0"/>
                        </a:rPr>
                        <a:t>(uspješan ili neuspješan).</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0">
                <a:tc>
                  <a:txBody>
                    <a:bodyPr/>
                    <a:lstStyle/>
                    <a:p>
                      <a:pPr algn="just">
                        <a:lnSpc>
                          <a:spcPct val="115000"/>
                        </a:lnSpc>
                        <a:spcAft>
                          <a:spcPts val="0"/>
                        </a:spcAft>
                      </a:pPr>
                      <a:r>
                        <a:rPr lang="hr-HR" sz="1200" dirty="0">
                          <a:solidFill>
                            <a:srgbClr val="00000A"/>
                          </a:solidFill>
                          <a:effectLst/>
                          <a:latin typeface="Calibri" panose="020F0502020204030204" pitchFamily="34" charset="0"/>
                          <a:ea typeface="Droid Sans Fallback"/>
                          <a:cs typeface="Times New Roman" panose="02020603050405020304" pitchFamily="18" charset="0"/>
                        </a:rPr>
                        <a:t>Informacija prijavitelju o stanju prijave nakon postupka procjene kvalitete</a:t>
                      </a:r>
                      <a:endParaRPr lang="hr-HR"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U roku od 8 radnih dana od dana donošenja odluke o statusu projektnog prijedloga(uspješan ili neuspješan).</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0">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Dostava Odluke o financiranju</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U roku od 8 radnih dana od dana donošenja Odluke o financiranju.</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 </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263525">
                <a:tc>
                  <a:txBody>
                    <a:bodyPr/>
                    <a:lstStyle/>
                    <a:p>
                      <a:pPr algn="just">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Potpisivanje Ugovora o dodjeli bespovratnih sredstava</a:t>
                      </a:r>
                      <a:endParaRPr lang="hr-HR" sz="110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200" dirty="0">
                          <a:solidFill>
                            <a:srgbClr val="00000A"/>
                          </a:solidFill>
                          <a:effectLst/>
                          <a:latin typeface="Calibri" panose="020F0502020204030204" pitchFamily="34" charset="0"/>
                          <a:ea typeface="Droid Sans Fallback"/>
                          <a:cs typeface="Times New Roman" panose="02020603050405020304" pitchFamily="18" charset="0"/>
                        </a:rPr>
                        <a:t>U roku od 30 kalendarskih dana od donošenja Odluke o financiranju.</a:t>
                      </a:r>
                      <a:endParaRPr lang="hr-HR" sz="1100" dirty="0">
                        <a:solidFill>
                          <a:srgbClr val="00000A"/>
                        </a:solidFill>
                        <a:effectLst/>
                        <a:latin typeface="Calibri" panose="020F0502020204030204" pitchFamily="34" charset="0"/>
                        <a:ea typeface="Droid Sans Fallback"/>
                        <a:cs typeface="Times New Roman" panose="02020603050405020304" pitchFamily="18" charset="0"/>
                      </a:endParaRPr>
                    </a:p>
                    <a:p>
                      <a:pPr algn="just">
                        <a:lnSpc>
                          <a:spcPct val="115000"/>
                        </a:lnSpc>
                        <a:spcAft>
                          <a:spcPts val="0"/>
                        </a:spcAft>
                      </a:pPr>
                      <a:r>
                        <a:rPr lang="hr-HR" sz="1200" dirty="0">
                          <a:solidFill>
                            <a:srgbClr val="00000A"/>
                          </a:solidFill>
                          <a:effectLst/>
                          <a:latin typeface="Calibri" panose="020F0502020204030204" pitchFamily="34" charset="0"/>
                          <a:ea typeface="Droid Sans Fallback"/>
                          <a:cs typeface="Times New Roman" panose="02020603050405020304" pitchFamily="18" charset="0"/>
                        </a:rPr>
                        <a:t> </a:t>
                      </a:r>
                      <a:endParaRPr lang="hr-HR"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5405"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14879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DODJELE</a:t>
            </a:r>
            <a:br>
              <a:rPr lang="hr-HR" sz="4800" dirty="0" smtClean="0"/>
            </a:br>
            <a:r>
              <a:rPr lang="hr-HR" sz="4800" dirty="0" smtClean="0"/>
              <a:t>Faze</a:t>
            </a:r>
            <a:endParaRPr lang="hr-HR" sz="2400" b="1" dirty="0"/>
          </a:p>
        </p:txBody>
      </p:sp>
      <p:sp>
        <p:nvSpPr>
          <p:cNvPr id="3" name="Rezervirano mjesto sadržaja 2"/>
          <p:cNvSpPr>
            <a:spLocks noGrp="1"/>
          </p:cNvSpPr>
          <p:nvPr>
            <p:ph sz="half" idx="1"/>
          </p:nvPr>
        </p:nvSpPr>
        <p:spPr>
          <a:xfrm>
            <a:off x="457200" y="1600200"/>
            <a:ext cx="7565136" cy="4525963"/>
          </a:xfrm>
        </p:spPr>
        <p:txBody>
          <a:bodyPr/>
          <a:lstStyle/>
          <a:p>
            <a:pPr marL="0" indent="0">
              <a:buNone/>
            </a:pPr>
            <a:r>
              <a:rPr lang="hr-HR" sz="2000" b="1" dirty="0"/>
              <a:t>1.	Administrativna provjera </a:t>
            </a:r>
            <a:r>
              <a:rPr lang="hr-HR" sz="2000" dirty="0"/>
              <a:t>(zaprimanje, registracija i administrativna provjera);</a:t>
            </a:r>
          </a:p>
          <a:p>
            <a:pPr marL="0" indent="0">
              <a:buNone/>
            </a:pPr>
            <a:r>
              <a:rPr lang="hr-HR" sz="2000" b="1" dirty="0"/>
              <a:t>2.	Procjena kvalitete </a:t>
            </a:r>
            <a:r>
              <a:rPr lang="hr-HR" sz="2000" dirty="0"/>
              <a:t>(provjera prihvatljivosti prijavitelja i ako je primjenjivo, partnera, ocjenjivanje kvalitete, provjera prihvatljivosti projekta, ciljeva projekta i projektnih aktivnosti, i provjera prihvatljivosti izdataka)</a:t>
            </a:r>
          </a:p>
          <a:p>
            <a:pPr marL="0" indent="0">
              <a:buNone/>
            </a:pPr>
            <a:r>
              <a:rPr lang="hr-HR" sz="2000" b="1" dirty="0"/>
              <a:t>3.	Donošenje </a:t>
            </a:r>
            <a:r>
              <a:rPr lang="hr-HR" sz="2000" b="1" dirty="0" smtClean="0"/>
              <a:t>Odluke </a:t>
            </a:r>
            <a:r>
              <a:rPr lang="hr-HR" sz="2000" b="1" dirty="0"/>
              <a:t>o financiranju  </a:t>
            </a:r>
            <a:r>
              <a:rPr lang="hr-HR" sz="2000" dirty="0"/>
              <a:t>(donosi se za projekte koji su uspješno prošli postupak dodjele bespovratnih sredstava).</a:t>
            </a:r>
          </a:p>
          <a:p>
            <a:pPr marL="0" indent="0">
              <a:buNone/>
            </a:pPr>
            <a:endParaRPr lang="hr-HR" dirty="0" smtClean="0"/>
          </a:p>
          <a:p>
            <a:pPr marL="0" indent="0">
              <a:buNone/>
            </a:pPr>
            <a:r>
              <a:rPr lang="hr-HR" sz="1800" dirty="0"/>
              <a:t>Nadležno tijelo za točku 1. i 2. - </a:t>
            </a:r>
            <a:r>
              <a:rPr lang="hr-HR" sz="1800" b="1" dirty="0"/>
              <a:t>Ured za financiranje i ugovaranje projekata EU,</a:t>
            </a:r>
          </a:p>
          <a:p>
            <a:pPr marL="0" indent="0">
              <a:buNone/>
            </a:pPr>
            <a:r>
              <a:rPr lang="hr-HR" sz="1800" b="1" dirty="0"/>
              <a:t>Hrvatskog zavoda za zapošljavanje (PT2)</a:t>
            </a:r>
          </a:p>
          <a:p>
            <a:pPr marL="0" indent="0">
              <a:buNone/>
            </a:pPr>
            <a:r>
              <a:rPr lang="hr-HR" sz="1800" dirty="0"/>
              <a:t>Nadležno tijelo za točku 3. – </a:t>
            </a:r>
            <a:r>
              <a:rPr lang="hr-HR" sz="1800" b="1" dirty="0"/>
              <a:t>Ministarstvo za demografiju, obitelj, mlade i</a:t>
            </a:r>
          </a:p>
          <a:p>
            <a:pPr marL="0" indent="0">
              <a:buNone/>
            </a:pPr>
            <a:r>
              <a:rPr lang="hr-HR" sz="1800" b="1" dirty="0"/>
              <a:t>socijalnu politiku (PT1) </a:t>
            </a:r>
          </a:p>
        </p:txBody>
      </p:sp>
    </p:spTree>
    <p:extLst>
      <p:ext uri="{BB962C8B-B14F-4D97-AF65-F5344CB8AC3E}">
        <p14:creationId xmlns:p14="http://schemas.microsoft.com/office/powerpoint/2010/main" val="3912678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Obavještavanje prijavitelja</a:t>
            </a:r>
            <a:endParaRPr lang="hr-HR" dirty="0"/>
          </a:p>
        </p:txBody>
      </p:sp>
      <p:sp>
        <p:nvSpPr>
          <p:cNvPr id="3" name="Rezervirano mjesto sadržaja 2"/>
          <p:cNvSpPr>
            <a:spLocks noGrp="1"/>
          </p:cNvSpPr>
          <p:nvPr>
            <p:ph sz="half" idx="1"/>
          </p:nvPr>
        </p:nvSpPr>
        <p:spPr>
          <a:xfrm>
            <a:off x="457200" y="1600200"/>
            <a:ext cx="8229600" cy="4525963"/>
          </a:xfrm>
        </p:spPr>
        <p:txBody>
          <a:bodyPr/>
          <a:lstStyle/>
          <a:p>
            <a:r>
              <a:rPr lang="hr-HR" sz="2000" dirty="0"/>
              <a:t>PT2 - Ured za financiranje i ugovaranje projekata EU, Hrvatskog zavoda za zapošljavanje obavještava prijavitelje o statusu njihova projektnog prijedloga pisanim putem po završetku 1. i 2. faze postupka dodjele bespovratnih sredstava i to:</a:t>
            </a:r>
          </a:p>
          <a:p>
            <a:pPr marL="0" indent="0">
              <a:buNone/>
            </a:pPr>
            <a:endParaRPr lang="hr-HR" sz="2000" dirty="0"/>
          </a:p>
          <a:p>
            <a:pPr lvl="0"/>
            <a:r>
              <a:rPr lang="hr-HR" sz="2000" dirty="0"/>
              <a:t>uspješne prijavitelje - da su njihovi projektni prijedlozi odabrani za sljedeću fazu dodjele </a:t>
            </a:r>
          </a:p>
          <a:p>
            <a:pPr lvl="0"/>
            <a:r>
              <a:rPr lang="hr-HR" sz="2000" dirty="0"/>
              <a:t>neuspješne prijavitelje – da njihovi projektni prijedlozi nisu odabrani za sljedeću fazu dodjele s obrazloženjem</a:t>
            </a:r>
          </a:p>
          <a:p>
            <a:pPr marL="0" indent="0">
              <a:buNone/>
            </a:pPr>
            <a:r>
              <a:rPr lang="hr-HR" sz="2000" dirty="0"/>
              <a:t> </a:t>
            </a:r>
          </a:p>
          <a:p>
            <a:pPr marL="0" indent="0">
              <a:buNone/>
            </a:pPr>
            <a:r>
              <a:rPr lang="hr-HR" sz="2000" dirty="0"/>
              <a:t>i to u roku od 8 radnih dana od dana donošenja odluke o statusu navedenog projektnog prijedloga (uspješan ili neuspješan). </a:t>
            </a:r>
          </a:p>
          <a:p>
            <a:pPr marL="0" indent="0">
              <a:buNone/>
            </a:pPr>
            <a:endParaRPr lang="hr-HR" dirty="0"/>
          </a:p>
        </p:txBody>
      </p:sp>
    </p:spTree>
    <p:extLst>
      <p:ext uri="{BB962C8B-B14F-4D97-AF65-F5344CB8AC3E}">
        <p14:creationId xmlns:p14="http://schemas.microsoft.com/office/powerpoint/2010/main" val="822588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DODJELE</a:t>
            </a:r>
            <a:br>
              <a:rPr lang="hr-HR" sz="4800" dirty="0" smtClean="0"/>
            </a:br>
            <a:r>
              <a:rPr lang="hr-HR" sz="2000" dirty="0" smtClean="0"/>
              <a:t>ADMINISTRATIVNA PROVJERA</a:t>
            </a:r>
            <a:endParaRPr lang="hr-HR" sz="2000" b="1" dirty="0"/>
          </a:p>
        </p:txBody>
      </p:sp>
      <p:graphicFrame>
        <p:nvGraphicFramePr>
          <p:cNvPr id="5" name="Rezervirano mjesto sadržaja 4"/>
          <p:cNvGraphicFramePr>
            <a:graphicFrameLocks noGrp="1"/>
          </p:cNvGraphicFramePr>
          <p:nvPr>
            <p:ph sz="half" idx="1"/>
            <p:extLst>
              <p:ext uri="{D42A27DB-BD31-4B8C-83A1-F6EECF244321}">
                <p14:modId xmlns:p14="http://schemas.microsoft.com/office/powerpoint/2010/main" val="216786904"/>
              </p:ext>
            </p:extLst>
          </p:nvPr>
        </p:nvGraphicFramePr>
        <p:xfrm>
          <a:off x="536448" y="1530567"/>
          <a:ext cx="7059169" cy="4369245"/>
        </p:xfrm>
        <a:graphic>
          <a:graphicData uri="http://schemas.openxmlformats.org/drawingml/2006/table">
            <a:tbl>
              <a:tblPr firstRow="1" firstCol="1" bandRow="1"/>
              <a:tblGrid>
                <a:gridCol w="5264935"/>
                <a:gridCol w="1794234"/>
              </a:tblGrid>
              <a:tr h="526956">
                <a:tc>
                  <a:txBody>
                    <a:bodyPr/>
                    <a:lstStyle/>
                    <a:p>
                      <a:pPr marL="635" indent="-635" algn="just">
                        <a:lnSpc>
                          <a:spcPct val="115000"/>
                        </a:lnSpc>
                        <a:spcAft>
                          <a:spcPts val="0"/>
                        </a:spcAft>
                      </a:pPr>
                      <a:r>
                        <a:rPr lang="hr-HR" sz="1200" b="1" dirty="0">
                          <a:solidFill>
                            <a:srgbClr val="00000A"/>
                          </a:solidFill>
                          <a:effectLst/>
                          <a:latin typeface="Calibri" panose="020F0502020204030204" pitchFamily="34" charset="0"/>
                          <a:ea typeface="Droid Sans Fallback"/>
                          <a:cs typeface="Times New Roman" panose="02020603050405020304" pitchFamily="18" charset="0"/>
                        </a:rPr>
                        <a:t>Uvjeti za registraciju i administrativnu provjeru</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2F2F2"/>
                    </a:solidFill>
                  </a:tcPr>
                </a:tc>
                <a:tc>
                  <a:txBody>
                    <a:bodyPr/>
                    <a:lstStyle/>
                    <a:p>
                      <a:pPr marL="635" indent="-635" algn="ctr">
                        <a:lnSpc>
                          <a:spcPct val="115000"/>
                        </a:lnSpc>
                        <a:spcAft>
                          <a:spcPts val="0"/>
                        </a:spcAft>
                      </a:pPr>
                      <a:r>
                        <a:rPr lang="hr-HR" sz="12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Mogućnost traženja zahtjeva za pojašnjenjima </a:t>
                      </a:r>
                      <a:r>
                        <a:rPr lang="hr-HR" sz="1200" b="1" dirty="0">
                          <a:solidFill>
                            <a:srgbClr val="00000A"/>
                          </a:solidFill>
                          <a:effectLst/>
                          <a:latin typeface="Calibri" panose="020F0502020204030204" pitchFamily="34" charset="0"/>
                          <a:ea typeface="Droid Sans Fallback"/>
                          <a:cs typeface="Times New Roman" panose="02020603050405020304" pitchFamily="18" charset="0"/>
                        </a:rPr>
                        <a:t>(Da/Ne)</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2F2F2"/>
                    </a:solidFill>
                  </a:tcPr>
                </a:tc>
              </a:tr>
              <a:tr h="204927">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Droid Sans Fallback"/>
                          <a:cs typeface="Times New Roman" panose="02020603050405020304" pitchFamily="18" charset="0"/>
                        </a:rPr>
                        <a:t>1)  Zaprimljeni </a:t>
                      </a:r>
                      <a:r>
                        <a:rPr lang="hr-HR" sz="1200" dirty="0">
                          <a:solidFill>
                            <a:srgbClr val="00000A"/>
                          </a:solidFill>
                          <a:effectLst/>
                          <a:latin typeface="Calibri" panose="020F0502020204030204" pitchFamily="34" charset="0"/>
                          <a:ea typeface="Droid Sans Fallback"/>
                          <a:cs typeface="Times New Roman" panose="02020603050405020304" pitchFamily="18" charset="0"/>
                        </a:rPr>
                        <a:t>prijavni paket/omotnica je zatvoren.</a:t>
                      </a: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Ne</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r h="421564">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Droid Sans Fallback"/>
                          <a:cs typeface="Times New Roman" panose="02020603050405020304" pitchFamily="18" charset="0"/>
                        </a:rPr>
                        <a:t>2) Prijavni </a:t>
                      </a:r>
                      <a:r>
                        <a:rPr lang="hr-HR" sz="1200" dirty="0">
                          <a:solidFill>
                            <a:srgbClr val="00000A"/>
                          </a:solidFill>
                          <a:effectLst/>
                          <a:latin typeface="Calibri" panose="020F0502020204030204" pitchFamily="34" charset="0"/>
                          <a:ea typeface="Droid Sans Fallback"/>
                          <a:cs typeface="Times New Roman" panose="02020603050405020304" pitchFamily="18" charset="0"/>
                        </a:rPr>
                        <a:t>paket/omotnica predana je nakon objave Poziva te u dan i vrijeme predaje Poziv nije bio zatvoren ili obustavljen.</a:t>
                      </a: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Ne</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r h="421564">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Droid Sans Fallback"/>
                          <a:cs typeface="Times New Roman" panose="02020603050405020304" pitchFamily="18" charset="0"/>
                        </a:rPr>
                        <a:t>3) Na </a:t>
                      </a:r>
                      <a:r>
                        <a:rPr lang="hr-HR" sz="1200" dirty="0">
                          <a:solidFill>
                            <a:srgbClr val="00000A"/>
                          </a:solidFill>
                          <a:effectLst/>
                          <a:latin typeface="Calibri" panose="020F0502020204030204" pitchFamily="34" charset="0"/>
                          <a:ea typeface="Droid Sans Fallback"/>
                          <a:cs typeface="Times New Roman" panose="02020603050405020304" pitchFamily="18" charset="0"/>
                        </a:rPr>
                        <a:t>zaprimljenom prijavnom paketu/omotnici ili potvrdi primitka projektnog prijedloga zabilježen je datum i vrijeme  podnošenja projektnog prijedloga.</a:t>
                      </a: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Da</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r h="281043">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Droid Sans Fallback"/>
                          <a:cs typeface="Times New Roman" panose="02020603050405020304" pitchFamily="18" charset="0"/>
                        </a:rPr>
                        <a:t>4)  Zatraženi </a:t>
                      </a:r>
                      <a:r>
                        <a:rPr lang="hr-HR" sz="1200" dirty="0">
                          <a:solidFill>
                            <a:srgbClr val="00000A"/>
                          </a:solidFill>
                          <a:effectLst/>
                          <a:latin typeface="Calibri" panose="020F0502020204030204" pitchFamily="34" charset="0"/>
                          <a:ea typeface="Droid Sans Fallback"/>
                          <a:cs typeface="Times New Roman" panose="02020603050405020304" pitchFamily="18" charset="0"/>
                        </a:rPr>
                        <a:t>iznos bespovratnih sredstava je u propisanim granicama sukladno točki 1.6</a:t>
                      </a: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Ne</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r h="228095">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5) U </a:t>
                      </a:r>
                      <a:r>
                        <a:rPr lang="hr-HR" sz="12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proračun </a:t>
                      </a:r>
                      <a:r>
                        <a:rPr lang="hr-HR" sz="1200" dirty="0" smtClean="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projekta</a:t>
                      </a:r>
                      <a:r>
                        <a:rPr lang="hr-HR" sz="1200" baseline="0" dirty="0" smtClean="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 uključen je barem jedan izravni trošak osoblja.</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dirty="0">
                          <a:solidFill>
                            <a:srgbClr val="00000A"/>
                          </a:solidFill>
                          <a:effectLst/>
                          <a:latin typeface="Calibri" panose="020F0502020204030204" pitchFamily="34" charset="0"/>
                          <a:ea typeface="Droid Sans Fallback"/>
                          <a:cs typeface="Times New Roman" panose="02020603050405020304" pitchFamily="18" charset="0"/>
                        </a:rPr>
                        <a:t>Ne</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r h="281043">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Droid Sans Fallback"/>
                          <a:cs typeface="Times New Roman" panose="02020603050405020304" pitchFamily="18" charset="0"/>
                        </a:rPr>
                        <a:t>6) Projektni </a:t>
                      </a:r>
                      <a:r>
                        <a:rPr lang="hr-HR" sz="1200" dirty="0">
                          <a:solidFill>
                            <a:srgbClr val="00000A"/>
                          </a:solidFill>
                          <a:effectLst/>
                          <a:latin typeface="Calibri" panose="020F0502020204030204" pitchFamily="34" charset="0"/>
                          <a:ea typeface="Droid Sans Fallback"/>
                          <a:cs typeface="Times New Roman" panose="02020603050405020304" pitchFamily="18" charset="0"/>
                        </a:rPr>
                        <a:t>prijedlog predan je na propisanom mediju i u propisanom formatu.</a:t>
                      </a: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Da</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r h="421564">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Droid Sans Fallback"/>
                          <a:cs typeface="Times New Roman" panose="02020603050405020304" pitchFamily="18" charset="0"/>
                        </a:rPr>
                        <a:t>7) Projektni </a:t>
                      </a:r>
                      <a:r>
                        <a:rPr lang="hr-HR" sz="1200" dirty="0">
                          <a:solidFill>
                            <a:srgbClr val="00000A"/>
                          </a:solidFill>
                          <a:effectLst/>
                          <a:latin typeface="Calibri" panose="020F0502020204030204" pitchFamily="34" charset="0"/>
                          <a:ea typeface="Droid Sans Fallback"/>
                          <a:cs typeface="Times New Roman" panose="02020603050405020304" pitchFamily="18" charset="0"/>
                        </a:rPr>
                        <a:t>prijedlog istovjetan je u elektronskoj i papirnatoj verziji pripadajućeg obrasca (tamo gdje su zatražene obje verzije).</a:t>
                      </a: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Da</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r h="281043">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Droid Sans Fallback"/>
                          <a:cs typeface="Times New Roman" panose="02020603050405020304" pitchFamily="18" charset="0"/>
                        </a:rPr>
                        <a:t>8) Projektni </a:t>
                      </a:r>
                      <a:r>
                        <a:rPr lang="hr-HR" sz="1200" dirty="0">
                          <a:solidFill>
                            <a:srgbClr val="00000A"/>
                          </a:solidFill>
                          <a:effectLst/>
                          <a:latin typeface="Calibri" panose="020F0502020204030204" pitchFamily="34" charset="0"/>
                          <a:ea typeface="Droid Sans Fallback"/>
                          <a:cs typeface="Times New Roman" panose="02020603050405020304" pitchFamily="18" charset="0"/>
                        </a:rPr>
                        <a:t>prijedlog ispunjen je na ispravnim predlošcima.</a:t>
                      </a: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a:solidFill>
                            <a:srgbClr val="00000A"/>
                          </a:solidFill>
                          <a:effectLst/>
                          <a:latin typeface="Calibri" panose="020F0502020204030204" pitchFamily="34" charset="0"/>
                          <a:ea typeface="Droid Sans Fallback"/>
                          <a:cs typeface="Times New Roman" panose="02020603050405020304" pitchFamily="18" charset="0"/>
                        </a:rPr>
                        <a:t>Da</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r h="562086">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Droid Sans Fallback"/>
                          <a:cs typeface="Times New Roman" panose="02020603050405020304" pitchFamily="18" charset="0"/>
                        </a:rPr>
                        <a:t>9) Projektni </a:t>
                      </a:r>
                      <a:r>
                        <a:rPr lang="hr-HR" sz="1200" dirty="0">
                          <a:solidFill>
                            <a:srgbClr val="00000A"/>
                          </a:solidFill>
                          <a:effectLst/>
                          <a:latin typeface="Calibri" panose="020F0502020204030204" pitchFamily="34" charset="0"/>
                          <a:ea typeface="Droid Sans Fallback"/>
                          <a:cs typeface="Times New Roman" panose="02020603050405020304" pitchFamily="18" charset="0"/>
                        </a:rPr>
                        <a:t>prijedlog sadrži sve obvezne priloge i prateće dokumente. Gdje je to predviđeno, dokumenti su potpisani od ovlaštene osobe i ovjereni službenim pečatom organizacije.</a:t>
                      </a: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dirty="0">
                          <a:solidFill>
                            <a:srgbClr val="00000A"/>
                          </a:solidFill>
                          <a:effectLst/>
                          <a:latin typeface="Calibri" panose="020F0502020204030204" pitchFamily="34" charset="0"/>
                          <a:ea typeface="Droid Sans Fallback"/>
                          <a:cs typeface="Times New Roman" panose="02020603050405020304" pitchFamily="18" charset="0"/>
                        </a:rPr>
                        <a:t>Da</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r h="421564">
                <a:tc>
                  <a:txBody>
                    <a:bodyPr/>
                    <a:lstStyle/>
                    <a:p>
                      <a:pPr marL="0" lvl="0" indent="0" algn="just">
                        <a:lnSpc>
                          <a:spcPct val="115000"/>
                        </a:lnSpc>
                        <a:spcAft>
                          <a:spcPts val="0"/>
                        </a:spcAft>
                        <a:buFont typeface="+mj-lt"/>
                        <a:buNone/>
                      </a:pPr>
                      <a:r>
                        <a:rPr lang="hr-HR" sz="1200" dirty="0" smtClean="0">
                          <a:solidFill>
                            <a:srgbClr val="00000A"/>
                          </a:solidFill>
                          <a:effectLst/>
                          <a:latin typeface="Calibri" panose="020F0502020204030204" pitchFamily="34" charset="0"/>
                          <a:ea typeface="Droid Sans Fallback"/>
                          <a:cs typeface="Times New Roman" panose="02020603050405020304" pitchFamily="18" charset="0"/>
                        </a:rPr>
                        <a:t>10) U </a:t>
                      </a:r>
                      <a:r>
                        <a:rPr lang="hr-HR" sz="1200" dirty="0">
                          <a:solidFill>
                            <a:srgbClr val="00000A"/>
                          </a:solidFill>
                          <a:effectLst/>
                          <a:latin typeface="Calibri" panose="020F0502020204030204" pitchFamily="34" charset="0"/>
                          <a:ea typeface="Droid Sans Fallback"/>
                          <a:cs typeface="Times New Roman" panose="02020603050405020304" pitchFamily="18" charset="0"/>
                        </a:rPr>
                        <a:t>slučaju partnerstva, projektno partnerstvo čini najviše 5 pravnih osoba (prijavitelj i 4 projektna partnera).</a:t>
                      </a:r>
                    </a:p>
                  </a:txBody>
                  <a:tcPr marL="41579" marR="45822"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c>
                  <a:txBody>
                    <a:bodyPr/>
                    <a:lstStyle/>
                    <a:p>
                      <a:pPr marL="635" indent="-635" algn="ctr">
                        <a:lnSpc>
                          <a:spcPct val="115000"/>
                        </a:lnSpc>
                        <a:spcAft>
                          <a:spcPts val="0"/>
                        </a:spcAft>
                      </a:pPr>
                      <a:r>
                        <a:rPr lang="hr-HR" sz="1200" dirty="0">
                          <a:solidFill>
                            <a:srgbClr val="00000A"/>
                          </a:solidFill>
                          <a:effectLst/>
                          <a:latin typeface="Calibri" panose="020F0502020204030204" pitchFamily="34" charset="0"/>
                          <a:ea typeface="Droid Sans Fallback"/>
                          <a:cs typeface="Times New Roman" panose="02020603050405020304" pitchFamily="18" charset="0"/>
                        </a:rPr>
                        <a:t>Da</a:t>
                      </a:r>
                    </a:p>
                  </a:txBody>
                  <a:tcPr marL="41579" marR="45822"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4310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596011"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r>
              <a:rPr lang="hr-HR" sz="1600" b="1" i="1" dirty="0">
                <a:latin typeface="Myriad Pro Light SemiExt" charset="0"/>
                <a:cs typeface="Myriad Pro Light SemiExt" charset="0"/>
              </a:rPr>
              <a:t>Za podskupinu ciljne skupine 1 - osobe romske nacionalne manjine;</a:t>
            </a:r>
          </a:p>
          <a:p>
            <a:pPr marL="0" lvl="1" eaLnBrk="0" hangingPunct="0">
              <a:spcBef>
                <a:spcPct val="20000"/>
              </a:spcBef>
            </a:pPr>
            <a:r>
              <a:rPr lang="hr-HR" sz="1600" b="1" i="1" dirty="0">
                <a:solidFill>
                  <a:srgbClr val="777877"/>
                </a:solidFill>
                <a:latin typeface="Myriad Pro Light SemiExt" charset="0"/>
                <a:cs typeface="Myriad Pro Light SemiExt" charset="0"/>
              </a:rPr>
              <a:t>o	potvrda o vođenju u evidenciji HZZ-a ili, ukoliko osoba nije u evidenciji HZZ-a, Izjava osobe da nije redovit učenik ili student te da nema posao, raspoloživa je za posao i aktivno traži posao i</a:t>
            </a:r>
          </a:p>
          <a:p>
            <a:pPr marL="0" lvl="1" eaLnBrk="0" hangingPunct="0">
              <a:spcBef>
                <a:spcPct val="20000"/>
              </a:spcBef>
            </a:pPr>
            <a:r>
              <a:rPr lang="hr-HR" sz="1600" b="1" i="1" dirty="0">
                <a:solidFill>
                  <a:srgbClr val="777877"/>
                </a:solidFill>
                <a:latin typeface="Myriad Pro Light SemiExt" charset="0"/>
                <a:cs typeface="Myriad Pro Light SemiExt" charset="0"/>
              </a:rPr>
              <a:t>o	Izjava osobe o pripadnosti nacionalnoj manjini</a:t>
            </a:r>
          </a:p>
          <a:p>
            <a:pPr marL="0" lvl="1" eaLnBrk="0" hangingPunct="0">
              <a:spcBef>
                <a:spcPct val="20000"/>
              </a:spcBef>
            </a:pPr>
            <a:endParaRPr lang="hr-HR" sz="1600" b="1" i="1" dirty="0" smtClean="0">
              <a:solidFill>
                <a:srgbClr val="777877"/>
              </a:solidFill>
              <a:latin typeface="Myriad Pro Light SemiExt" charset="0"/>
              <a:cs typeface="Myriad Pro Light SemiExt" charset="0"/>
            </a:endParaRPr>
          </a:p>
          <a:p>
            <a:pPr marL="0" lvl="1" eaLnBrk="0" hangingPunct="0">
              <a:spcBef>
                <a:spcPct val="20000"/>
              </a:spcBef>
            </a:pPr>
            <a:r>
              <a:rPr lang="hr-HR" sz="1600" b="1" i="1" dirty="0">
                <a:latin typeface="Myriad Pro Light SemiExt" charset="0"/>
                <a:cs typeface="Myriad Pro Light SemiExt" charset="0"/>
              </a:rPr>
              <a:t>Za podskupinu ciljne skupine 1 - osobe s invaliditetom;</a:t>
            </a:r>
          </a:p>
          <a:p>
            <a:pPr marL="0" lvl="1" eaLnBrk="0" hangingPunct="0">
              <a:spcBef>
                <a:spcPct val="20000"/>
              </a:spcBef>
            </a:pPr>
            <a:r>
              <a:rPr lang="hr-HR" sz="1600" b="1" i="1" dirty="0">
                <a:solidFill>
                  <a:srgbClr val="777877"/>
                </a:solidFill>
                <a:latin typeface="Myriad Pro Light SemiExt" charset="0"/>
                <a:cs typeface="Myriad Pro Light SemiExt" charset="0"/>
              </a:rPr>
              <a:t>o	potvrda o vođenju u evidenciji HZZ-a ili, ukoliko osoba nije u evidenciji HZZ-a, Izjava osobe da nije redovit učenik ili student te da nema posao, raspoloživa je za posao i aktivno traži posao  i</a:t>
            </a:r>
          </a:p>
          <a:p>
            <a:pPr marL="0" lvl="1" eaLnBrk="0" hangingPunct="0">
              <a:spcBef>
                <a:spcPct val="20000"/>
              </a:spcBef>
            </a:pPr>
            <a:r>
              <a:rPr lang="hr-HR" sz="1600" b="1" i="1" dirty="0">
                <a:solidFill>
                  <a:srgbClr val="777877"/>
                </a:solidFill>
                <a:latin typeface="Myriad Pro Light SemiExt" charset="0"/>
                <a:cs typeface="Myriad Pro Light SemiExt" charset="0"/>
              </a:rPr>
              <a:t>o	nalaz, rješenje ili mišljenje relevantnog tijela vještačenja o vrsti oštećenja </a:t>
            </a:r>
          </a:p>
          <a:p>
            <a:pPr marL="0" lvl="1" eaLnBrk="0" hangingPunct="0">
              <a:spcBef>
                <a:spcPct val="20000"/>
              </a:spcBef>
            </a:pPr>
            <a:endParaRPr lang="ta-IN"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54120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smtClean="0">
                <a:solidFill>
                  <a:schemeClr val="accent6"/>
                </a:solidFill>
                <a:latin typeface="Myriad Pro Light SemiExt" charset="0"/>
                <a:cs typeface="Myriad Pro Light SemiExt" charset="0"/>
              </a:rPr>
              <a:t>Ciljne skupine-dokazi za pripadnost</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368300" y="676275"/>
            <a:ext cx="7237413" cy="1143000"/>
          </a:xfrm>
        </p:spPr>
        <p:txBody>
          <a:bodyPr/>
          <a:lstStyle/>
          <a:p>
            <a:pPr algn="l"/>
            <a:r>
              <a:rPr lang="en-US" sz="2800" b="1" dirty="0">
                <a:latin typeface="Myriad Pro Bold SemiExt" charset="0"/>
                <a:cs typeface="Myriad Pro Bold SemiExt" charset="0"/>
              </a:rPr>
              <a:t>„</a:t>
            </a:r>
            <a:r>
              <a:rPr lang="en-US" sz="2800" b="1" dirty="0" err="1">
                <a:latin typeface="Myriad Pro Bold SemiExt" charset="0"/>
                <a:cs typeface="Myriad Pro Bold SemiExt" charset="0"/>
              </a:rPr>
              <a:t>Podrška</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socijalnom</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uključivanju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i</a:t>
            </a:r>
            <a:r>
              <a:rPr lang="en-US" sz="2800" b="1" dirty="0">
                <a:latin typeface="Myriad Pro Bold SemiExt" charset="0"/>
                <a:cs typeface="Myriad Pro Bold SemiExt" charset="0"/>
              </a:rPr>
              <a:t> </a:t>
            </a:r>
            <a:br>
              <a:rPr lang="en-US" sz="2800" b="1" dirty="0">
                <a:latin typeface="Myriad Pro Bold SemiExt" charset="0"/>
                <a:cs typeface="Myriad Pro Bold SemiExt" charset="0"/>
              </a:rPr>
            </a:br>
            <a:r>
              <a:rPr lang="en-US" sz="2800" b="1" dirty="0" err="1">
                <a:latin typeface="Myriad Pro Bold SemiExt" charset="0"/>
                <a:cs typeface="Myriad Pro Bold SemiExt" charset="0"/>
              </a:rPr>
              <a:t>zapošljavanju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marginaliziranih</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skupina</a:t>
            </a:r>
            <a:r>
              <a:rPr lang="en-US" sz="2800" b="1" dirty="0">
                <a:latin typeface="Myriad Pro Bold SemiExt" charset="0"/>
                <a:cs typeface="Myriad Pro Bold SemiExt" charset="0"/>
              </a:rPr>
              <a:t>”</a:t>
            </a:r>
          </a:p>
        </p:txBody>
      </p:sp>
    </p:spTree>
    <p:extLst>
      <p:ext uri="{BB962C8B-B14F-4D97-AF65-F5344CB8AC3E}">
        <p14:creationId xmlns:p14="http://schemas.microsoft.com/office/powerpoint/2010/main" val="2455185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Administrativna provjera</a:t>
            </a:r>
            <a:endParaRPr lang="hr-HR" dirty="0"/>
          </a:p>
        </p:txBody>
      </p:sp>
      <p:sp>
        <p:nvSpPr>
          <p:cNvPr id="4" name="Rezervirano mjesto sadržaja 3"/>
          <p:cNvSpPr>
            <a:spLocks noGrp="1"/>
          </p:cNvSpPr>
          <p:nvPr>
            <p:ph sz="half" idx="2"/>
          </p:nvPr>
        </p:nvSpPr>
        <p:spPr>
          <a:xfrm>
            <a:off x="775063" y="1600200"/>
            <a:ext cx="7911737" cy="4525963"/>
          </a:xfrm>
        </p:spPr>
        <p:txBody>
          <a:bodyPr/>
          <a:lstStyle/>
          <a:p>
            <a:pPr marL="0" indent="0">
              <a:buNone/>
            </a:pPr>
            <a:r>
              <a:rPr lang="hr-HR" dirty="0"/>
              <a:t>Ukoliko projektni prijedlog ne udovoljava jednom od navedenih zahtjeva za administrativnu provjeru može biti isključen iz daljnjeg postupka dodjele, pri čemu provjera preostalih uvjeta nije više potrebna.</a:t>
            </a:r>
          </a:p>
        </p:txBody>
      </p:sp>
    </p:spTree>
    <p:extLst>
      <p:ext uri="{BB962C8B-B14F-4D97-AF65-F5344CB8AC3E}">
        <p14:creationId xmlns:p14="http://schemas.microsoft.com/office/powerpoint/2010/main" val="38736189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
            </a:r>
            <a:br>
              <a:rPr lang="hr-HR" sz="4800" dirty="0" smtClean="0"/>
            </a:br>
            <a:r>
              <a:rPr lang="hr-HR" sz="4800" dirty="0"/>
              <a:t/>
            </a:r>
            <a:br>
              <a:rPr lang="hr-HR" sz="4800" dirty="0"/>
            </a:br>
            <a:r>
              <a:rPr lang="hr-HR" sz="4800" dirty="0" smtClean="0"/>
              <a:t/>
            </a:r>
            <a:br>
              <a:rPr lang="hr-HR" sz="4800" dirty="0" smtClean="0"/>
            </a:br>
            <a:r>
              <a:rPr lang="hr-HR" sz="4800" dirty="0" smtClean="0"/>
              <a:t>POSTUPAK DODJELE</a:t>
            </a:r>
            <a:br>
              <a:rPr lang="hr-HR" sz="4800" dirty="0" smtClean="0"/>
            </a:br>
            <a:r>
              <a:rPr lang="hr-HR" sz="2800" dirty="0" smtClean="0"/>
              <a:t>Procjena </a:t>
            </a:r>
            <a:r>
              <a:rPr lang="hr-HR" sz="2800" dirty="0"/>
              <a:t>kvalitete</a:t>
            </a:r>
            <a:br>
              <a:rPr lang="hr-HR" sz="2800" dirty="0"/>
            </a:br>
            <a:r>
              <a:rPr lang="hr-HR" sz="2800" dirty="0" smtClean="0"/>
              <a:t/>
            </a:r>
            <a:br>
              <a:rPr lang="hr-HR" sz="2800" dirty="0" smtClean="0"/>
            </a:br>
            <a:r>
              <a:rPr lang="hr-HR" sz="1800" dirty="0" smtClean="0"/>
              <a:t>U </a:t>
            </a:r>
            <a:r>
              <a:rPr lang="hr-HR" sz="1800" dirty="0"/>
              <a:t>sklopu faze procjene kvalitete vrši se </a:t>
            </a:r>
            <a:r>
              <a:rPr lang="hr-HR" sz="1800" b="1" dirty="0"/>
              <a:t>ocjenjivanje projektnih prijedloga </a:t>
            </a:r>
            <a:r>
              <a:rPr lang="hr-HR" sz="1800" dirty="0"/>
              <a:t>prema </a:t>
            </a:r>
            <a:r>
              <a:rPr lang="hr-HR" sz="1800" b="1" dirty="0"/>
              <a:t>kriterijima odabira </a:t>
            </a:r>
            <a:r>
              <a:rPr lang="hr-HR" sz="1800" dirty="0"/>
              <a:t>(KO) na temelju definirane metodologije kriterija odabira i sukladno pitanjima za kvalitativnu procjenu, te se provodi </a:t>
            </a:r>
            <a:r>
              <a:rPr lang="hr-HR" sz="1800" b="1" dirty="0"/>
              <a:t>provjera prihvatljivosti prijavitelja i partnera</a:t>
            </a:r>
            <a:r>
              <a:rPr lang="hr-HR" sz="1800" dirty="0"/>
              <a:t>, </a:t>
            </a:r>
            <a:r>
              <a:rPr lang="hr-HR" sz="1800" b="1" dirty="0"/>
              <a:t>prihvatljivosti projekata</a:t>
            </a:r>
            <a:r>
              <a:rPr lang="hr-HR" sz="1800" dirty="0"/>
              <a:t>, </a:t>
            </a:r>
            <a:r>
              <a:rPr lang="hr-HR" sz="1800" b="1" dirty="0"/>
              <a:t>prihvatljivosti ciljeva projekta i projektnih aktivnosti </a:t>
            </a:r>
            <a:r>
              <a:rPr lang="hr-HR" sz="1800" dirty="0"/>
              <a:t>te</a:t>
            </a:r>
            <a:r>
              <a:rPr lang="hr-HR" sz="1800" b="1" dirty="0"/>
              <a:t> provjera prihvatljivosti izdataka</a:t>
            </a:r>
            <a:r>
              <a:rPr lang="hr-HR" sz="1800" dirty="0"/>
              <a:t>. </a:t>
            </a:r>
            <a:endParaRPr lang="hr-HR" sz="1800" b="1" dirty="0"/>
          </a:p>
        </p:txBody>
      </p:sp>
      <p:graphicFrame>
        <p:nvGraphicFramePr>
          <p:cNvPr id="7" name="Rezervirano mjesto sadržaja 6"/>
          <p:cNvGraphicFramePr>
            <a:graphicFrameLocks noGrp="1"/>
          </p:cNvGraphicFramePr>
          <p:nvPr>
            <p:ph sz="half" idx="1"/>
            <p:extLst>
              <p:ext uri="{D42A27DB-BD31-4B8C-83A1-F6EECF244321}">
                <p14:modId xmlns:p14="http://schemas.microsoft.com/office/powerpoint/2010/main" val="3419757323"/>
              </p:ext>
            </p:extLst>
          </p:nvPr>
        </p:nvGraphicFramePr>
        <p:xfrm>
          <a:off x="1121664" y="3544882"/>
          <a:ext cx="7565136" cy="2839212"/>
        </p:xfrm>
        <a:graphic>
          <a:graphicData uri="http://schemas.openxmlformats.org/drawingml/2006/table">
            <a:tbl>
              <a:tblPr firstRow="1" firstCol="1" bandRow="1"/>
              <a:tblGrid>
                <a:gridCol w="4360496"/>
                <a:gridCol w="3204640"/>
              </a:tblGrid>
              <a:tr h="603985">
                <a:tc>
                  <a:txBody>
                    <a:bodyPr/>
                    <a:lstStyle/>
                    <a:p>
                      <a:pPr algn="ctr">
                        <a:lnSpc>
                          <a:spcPct val="115000"/>
                        </a:lnSpc>
                        <a:spcAft>
                          <a:spcPts val="0"/>
                        </a:spcAft>
                      </a:pPr>
                      <a:r>
                        <a:rPr lang="hr-HR" sz="1800" b="1" dirty="0">
                          <a:solidFill>
                            <a:srgbClr val="00000A"/>
                          </a:solidFill>
                          <a:effectLst/>
                          <a:latin typeface="Calibri" panose="020F0502020204030204" pitchFamily="34" charset="0"/>
                          <a:ea typeface="Droid Sans Fallback"/>
                          <a:cs typeface="Times New Roman" panose="02020603050405020304" pitchFamily="18" charset="0"/>
                        </a:rPr>
                        <a:t>Prihvatljivost prijavitelja (i partnera ako je primjenjivo)</a:t>
                      </a:r>
                      <a:endParaRPr lang="hr-HR" sz="1800" dirty="0">
                        <a:solidFill>
                          <a:srgbClr val="00000A"/>
                        </a:solidFill>
                        <a:effectLst/>
                        <a:latin typeface="Calibri" panose="020F0502020204030204" pitchFamily="34" charset="0"/>
                        <a:ea typeface="Droid Sans Fallback"/>
                        <a:cs typeface="Times New Roman" panose="02020603050405020304" pitchFamily="18" charset="0"/>
                      </a:endParaRPr>
                    </a:p>
                  </a:txBody>
                  <a:tcPr marL="41518" marR="45293"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800" b="1">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Mogućnost traženja zahtjeva za pojašnjenjima (Da/Ne)</a:t>
                      </a:r>
                      <a:endParaRPr lang="hr-HR" sz="1800">
                        <a:solidFill>
                          <a:srgbClr val="00000A"/>
                        </a:solidFill>
                        <a:effectLst/>
                        <a:latin typeface="Calibri" panose="020F0502020204030204" pitchFamily="34" charset="0"/>
                        <a:ea typeface="Droid Sans Fallback"/>
                        <a:cs typeface="Times New Roman" panose="02020603050405020304" pitchFamily="18" charset="0"/>
                      </a:endParaRPr>
                    </a:p>
                  </a:txBody>
                  <a:tcPr marL="41518" marR="45293"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603985">
                <a:tc>
                  <a:txBody>
                    <a:bodyPr/>
                    <a:lstStyle/>
                    <a:p>
                      <a:pPr algn="ctr">
                        <a:lnSpc>
                          <a:spcPct val="115000"/>
                        </a:lnSpc>
                        <a:spcAft>
                          <a:spcPts val="0"/>
                        </a:spcAft>
                      </a:pPr>
                      <a:r>
                        <a:rPr lang="hr-HR" sz="1800" dirty="0">
                          <a:solidFill>
                            <a:srgbClr val="00000A"/>
                          </a:solidFill>
                          <a:effectLst/>
                          <a:latin typeface="Calibri" panose="020F0502020204030204" pitchFamily="34" charset="0"/>
                          <a:ea typeface="Droid Sans Fallback"/>
                          <a:cs typeface="Times New Roman" panose="02020603050405020304" pitchFamily="18" charset="0"/>
                        </a:rPr>
                        <a:t>1. Prijavitelj (ako je primjenjivo i Partner) je prihvatljiv po obliku pravne ili fizičke osobnosti.</a:t>
                      </a:r>
                    </a:p>
                  </a:txBody>
                  <a:tcPr marL="41518" marR="45293"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8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800" dirty="0">
                        <a:solidFill>
                          <a:srgbClr val="00000A"/>
                        </a:solidFill>
                        <a:effectLst/>
                        <a:latin typeface="Calibri" panose="020F0502020204030204" pitchFamily="34" charset="0"/>
                        <a:ea typeface="Droid Sans Fallback"/>
                        <a:cs typeface="Times New Roman" panose="02020603050405020304" pitchFamily="18" charset="0"/>
                      </a:endParaRPr>
                    </a:p>
                  </a:txBody>
                  <a:tcPr marL="41518" marR="45293"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905977">
                <a:tc>
                  <a:txBody>
                    <a:bodyPr/>
                    <a:lstStyle/>
                    <a:p>
                      <a:pPr algn="just">
                        <a:lnSpc>
                          <a:spcPct val="115000"/>
                        </a:lnSpc>
                        <a:spcAft>
                          <a:spcPts val="0"/>
                        </a:spcAft>
                      </a:pPr>
                      <a:r>
                        <a:rPr lang="hr-HR" sz="1800" dirty="0">
                          <a:solidFill>
                            <a:srgbClr val="00000A"/>
                          </a:solidFill>
                          <a:effectLst/>
                          <a:latin typeface="Calibri" panose="020F0502020204030204" pitchFamily="34" charset="0"/>
                          <a:ea typeface="Droid Sans Fallback"/>
                          <a:cs typeface="Times New Roman" panose="02020603050405020304" pitchFamily="18" charset="0"/>
                        </a:rPr>
                        <a:t> 2. Prijavitelj (ako je primjenjivo i Partner) je prihvatljiv po drugim zahtjevima predmetnog postupka dodjele.</a:t>
                      </a:r>
                    </a:p>
                    <a:p>
                      <a:pPr marL="457200" algn="just">
                        <a:lnSpc>
                          <a:spcPct val="115000"/>
                        </a:lnSpc>
                        <a:spcAft>
                          <a:spcPts val="0"/>
                        </a:spcAft>
                      </a:pPr>
                      <a:r>
                        <a:rPr lang="hr-HR" sz="1800" dirty="0">
                          <a:solidFill>
                            <a:srgbClr val="00000A"/>
                          </a:solidFill>
                          <a:effectLst/>
                          <a:latin typeface="Calibri" panose="020F0502020204030204" pitchFamily="34" charset="0"/>
                          <a:ea typeface="Droid Sans Fallback"/>
                          <a:cs typeface="Times New Roman" panose="02020603050405020304" pitchFamily="18" charset="0"/>
                        </a:rPr>
                        <a:t> </a:t>
                      </a:r>
                    </a:p>
                  </a:txBody>
                  <a:tcPr marL="41518" marR="45293"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800" dirty="0">
                          <a:solidFill>
                            <a:srgbClr val="00000A"/>
                          </a:solidFill>
                          <a:effectLst/>
                          <a:latin typeface="Calibri" panose="020F0502020204030204" pitchFamily="34" charset="0"/>
                          <a:ea typeface="Droid Sans Fallback"/>
                          <a:cs typeface="Times New Roman" panose="02020603050405020304" pitchFamily="18" charset="0"/>
                        </a:rPr>
                        <a:t>DA</a:t>
                      </a:r>
                    </a:p>
                  </a:txBody>
                  <a:tcPr marL="41518" marR="45293"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231086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DODJELE</a:t>
            </a:r>
            <a:br>
              <a:rPr lang="hr-HR" sz="4800" dirty="0" smtClean="0"/>
            </a:br>
            <a:r>
              <a:rPr lang="hr-HR" sz="2800" dirty="0" smtClean="0"/>
              <a:t>Procjena kvalitete</a:t>
            </a:r>
            <a:endParaRPr lang="hr-HR" sz="2800" b="1" dirty="0"/>
          </a:p>
        </p:txBody>
      </p:sp>
      <p:graphicFrame>
        <p:nvGraphicFramePr>
          <p:cNvPr id="4" name="Rezervirano mjesto sadržaja 3"/>
          <p:cNvGraphicFramePr>
            <a:graphicFrameLocks noGrp="1"/>
          </p:cNvGraphicFramePr>
          <p:nvPr>
            <p:ph sz="half" idx="1"/>
            <p:extLst>
              <p:ext uri="{D42A27DB-BD31-4B8C-83A1-F6EECF244321}">
                <p14:modId xmlns:p14="http://schemas.microsoft.com/office/powerpoint/2010/main" val="102089631"/>
              </p:ext>
            </p:extLst>
          </p:nvPr>
        </p:nvGraphicFramePr>
        <p:xfrm>
          <a:off x="598075" y="1417639"/>
          <a:ext cx="7753446" cy="5073328"/>
        </p:xfrm>
        <a:graphic>
          <a:graphicData uri="http://schemas.openxmlformats.org/drawingml/2006/table">
            <a:tbl>
              <a:tblPr firstRow="1" firstCol="1" bandRow="1"/>
              <a:tblGrid>
                <a:gridCol w="413861"/>
                <a:gridCol w="4742334"/>
                <a:gridCol w="1573122"/>
                <a:gridCol w="1024129"/>
              </a:tblGrid>
              <a:tr h="661673">
                <a:tc>
                  <a:txBody>
                    <a:bodyPr/>
                    <a:lstStyle/>
                    <a:p>
                      <a:pPr algn="ctr">
                        <a:lnSpc>
                          <a:spcPct val="115000"/>
                        </a:lnSpc>
                        <a:spcAft>
                          <a:spcPts val="0"/>
                        </a:spcAft>
                      </a:pPr>
                      <a:r>
                        <a:rPr lang="hr-HR" sz="13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3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Br.</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3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3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Pitanje za provjeru prihvatljivosti projekta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3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3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Izvor provjere</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3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300" b="1">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Mogućnost traženja zahtjeva za pojašnjenjima</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300" b="1">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(Da/Ne)</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866190">
                <a:tc>
                  <a:txBody>
                    <a:bodyPr/>
                    <a:lstStyle/>
                    <a:p>
                      <a:pPr>
                        <a:lnSpc>
                          <a:spcPct val="115000"/>
                        </a:lnSpc>
                        <a:spcAft>
                          <a:spcPts val="0"/>
                        </a:spcAft>
                      </a:pPr>
                      <a:r>
                        <a:rPr lang="hr-HR" sz="13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1.</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3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Operacija/projekt je u skladu s nacionalnim i EU propisima, uvažavajući pravila o državnim potporama/potporama male vrijednosti, i u skladu je sa specifičnim pravilima i zahtjevima primjenjivima na predmetnu dodjelu bespovratnih sredstava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15000"/>
                        </a:lnSpc>
                        <a:spcAft>
                          <a:spcPts val="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Prijavni obrazac A; Izjava prijavitelja (Obrazac 2) </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288730">
                <a:tc>
                  <a:txBody>
                    <a:bodyPr/>
                    <a:lstStyle/>
                    <a:p>
                      <a:pPr>
                        <a:lnSpc>
                          <a:spcPct val="115000"/>
                        </a:lnSpc>
                        <a:spcAft>
                          <a:spcPts val="0"/>
                        </a:spcAft>
                      </a:pPr>
                      <a:r>
                        <a:rPr lang="hr-HR" sz="13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2.</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3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Projekt se provodi na prihvatljivom zemljopisnom području.</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15000"/>
                        </a:lnSpc>
                        <a:spcAft>
                          <a:spcPts val="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Prijavni obrazac 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33095">
                <a:tc>
                  <a:txBody>
                    <a:bodyPr/>
                    <a:lstStyle/>
                    <a:p>
                      <a:pPr>
                        <a:lnSpc>
                          <a:spcPct val="115000"/>
                        </a:lnSpc>
                        <a:spcAft>
                          <a:spcPts val="0"/>
                        </a:spcAft>
                      </a:pPr>
                      <a:r>
                        <a:rPr lang="hr-HR" sz="13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3.</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3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Projekt u trenutku podnošenja projektnog prijedloga nije fizički niti financijski završen.</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15000"/>
                        </a:lnSpc>
                        <a:spcAft>
                          <a:spcPts val="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Izjava prijavitelja (Obrazac 2)</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33095">
                <a:tc>
                  <a:txBody>
                    <a:bodyPr/>
                    <a:lstStyle/>
                    <a:p>
                      <a:pPr>
                        <a:lnSpc>
                          <a:spcPct val="115000"/>
                        </a:lnSpc>
                        <a:spcAft>
                          <a:spcPts val="0"/>
                        </a:spcAft>
                      </a:pPr>
                      <a:r>
                        <a:rPr lang="hr-HR" sz="13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4.</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30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Projektne aktivnosti se neće dvostruko financirati.</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15000"/>
                        </a:lnSpc>
                        <a:spcAft>
                          <a:spcPts val="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Izjava prijavitelja (Obrazac 2)</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33095">
                <a:tc>
                  <a:txBody>
                    <a:bodyPr/>
                    <a:lstStyle/>
                    <a:p>
                      <a:pPr>
                        <a:lnSpc>
                          <a:spcPct val="115000"/>
                        </a:lnSpc>
                        <a:spcAft>
                          <a:spcPts val="0"/>
                        </a:spcAft>
                      </a:pPr>
                      <a:r>
                        <a:rPr lang="hr-HR" sz="13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5.</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3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Projekt doprinosi pokazatelju </a:t>
                      </a:r>
                      <a:r>
                        <a:rPr lang="hr-HR" sz="1300" i="1"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CO01 Nezaposleni, uključujući dugotrajno nezaposlene  </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3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Prijavni obrazac 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653692">
                <a:tc>
                  <a:txBody>
                    <a:bodyPr/>
                    <a:lstStyle/>
                    <a:p>
                      <a:pPr>
                        <a:lnSpc>
                          <a:spcPct val="115000"/>
                        </a:lnSpc>
                        <a:spcAft>
                          <a:spcPts val="0"/>
                        </a:spcAft>
                      </a:pPr>
                      <a:r>
                        <a:rPr lang="hr-HR" sz="13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6.</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1000"/>
                        </a:spcAft>
                      </a:pPr>
                      <a:r>
                        <a:rPr lang="hr-HR" sz="1300" dirty="0">
                          <a:solidFill>
                            <a:srgbClr val="00000A"/>
                          </a:solidFill>
                          <a:effectLst/>
                          <a:latin typeface="Calibri" panose="020F0502020204030204" pitchFamily="34" charset="0"/>
                          <a:ea typeface="Droid Sans Fallback"/>
                          <a:cs typeface="Times New Roman" panose="02020603050405020304" pitchFamily="18" charset="0"/>
                        </a:rPr>
                        <a:t>Ukoliko projekt sadrži aktivnost pružanja usluga mentorstva (vidi točku 3.3. Prihvatljive aktivnosti), projekt doprinosi pokazatelju operacije Broj sudionika korisnika zajamčene minimalne naknade</a:t>
                      </a:r>
                      <a:r>
                        <a:rPr lang="hr-HR" sz="1300" b="1" dirty="0">
                          <a:solidFill>
                            <a:srgbClr val="00000A"/>
                          </a:solidFill>
                          <a:effectLst/>
                          <a:latin typeface="Calibri" panose="020F0502020204030204" pitchFamily="34" charset="0"/>
                          <a:ea typeface="Droid Sans Fallback"/>
                          <a:cs typeface="Times New Roman" panose="02020603050405020304" pitchFamily="18" charset="0"/>
                        </a:rPr>
                        <a:t>.</a:t>
                      </a:r>
                      <a:r>
                        <a:rPr lang="hr-HR" sz="1300" dirty="0">
                          <a:solidFill>
                            <a:srgbClr val="00000A"/>
                          </a:solidFill>
                          <a:effectLst/>
                          <a:latin typeface="Calibri" panose="020F0502020204030204" pitchFamily="34" charset="0"/>
                          <a:ea typeface="Droid Sans Fallback"/>
                          <a:cs typeface="Times New Roman" panose="02020603050405020304" pitchFamily="18" charset="0"/>
                        </a:rPr>
                        <a:t> </a:t>
                      </a: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3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Prijavni obrazac 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288730">
                <a:tc>
                  <a:txBody>
                    <a:bodyPr/>
                    <a:lstStyle/>
                    <a:p>
                      <a:pPr>
                        <a:lnSpc>
                          <a:spcPct val="115000"/>
                        </a:lnSpc>
                        <a:spcAft>
                          <a:spcPts val="0"/>
                        </a:spcAft>
                      </a:pPr>
                      <a:r>
                        <a:rPr lang="hr-HR" sz="13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7 .</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3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Predviđeno trajanje projekta je najmanje 18, odnosno najviše 24 mjeseca </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30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Prijavni obrazac A</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hr-HR" sz="13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 </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35310" marR="4889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41414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DODJELE</a:t>
            </a:r>
            <a:br>
              <a:rPr lang="hr-HR" sz="4800" dirty="0" smtClean="0"/>
            </a:br>
            <a:r>
              <a:rPr lang="hr-HR" sz="2800" dirty="0" smtClean="0"/>
              <a:t>Procjena kvalitete</a:t>
            </a:r>
            <a:endParaRPr lang="hr-HR" sz="2800" b="1" dirty="0"/>
          </a:p>
        </p:txBody>
      </p:sp>
      <p:graphicFrame>
        <p:nvGraphicFramePr>
          <p:cNvPr id="5" name="Rezervirano mjesto sadržaja 4"/>
          <p:cNvGraphicFramePr>
            <a:graphicFrameLocks noGrp="1"/>
          </p:cNvGraphicFramePr>
          <p:nvPr>
            <p:ph sz="half" idx="1"/>
            <p:extLst>
              <p:ext uri="{D42A27DB-BD31-4B8C-83A1-F6EECF244321}">
                <p14:modId xmlns:p14="http://schemas.microsoft.com/office/powerpoint/2010/main" val="2497462490"/>
              </p:ext>
            </p:extLst>
          </p:nvPr>
        </p:nvGraphicFramePr>
        <p:xfrm>
          <a:off x="526869" y="1937146"/>
          <a:ext cx="8042367" cy="4171188"/>
        </p:xfrm>
        <a:graphic>
          <a:graphicData uri="http://schemas.openxmlformats.org/drawingml/2006/table">
            <a:tbl>
              <a:tblPr firstRow="1" firstCol="1" bandRow="1"/>
              <a:tblGrid>
                <a:gridCol w="558039"/>
                <a:gridCol w="2847576"/>
                <a:gridCol w="2099862"/>
                <a:gridCol w="2536890"/>
              </a:tblGrid>
              <a:tr h="706208">
                <a:tc>
                  <a:txBody>
                    <a:bodyPr/>
                    <a:lstStyle/>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Br.</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Pitanje za provjeru prihvatljivosti ciljeva projekta i projektnih aktivnosti</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Izvor provjere</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Mogućnost traženja zahtjeva za pojašnjenjima (Da/Ne)</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62245">
                <a:tc>
                  <a:txBody>
                    <a:bodyPr/>
                    <a:lstStyle/>
                    <a:p>
                      <a:pPr>
                        <a:lnSpc>
                          <a:spcPct val="115000"/>
                        </a:lnSpc>
                        <a:spcAft>
                          <a:spcPts val="0"/>
                        </a:spcAft>
                      </a:pP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1.</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40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Cilj projekta je u skladu s općim i minimalno specifičnim  ciljem 1 i/ili 2  (vidi točku 1.4. ) predmetne dodjele bespovratnih sredstava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15000"/>
                        </a:lnSpc>
                        <a:spcAft>
                          <a:spcPts val="0"/>
                        </a:spcAft>
                      </a:pPr>
                      <a:r>
                        <a:rPr lang="hr-HR" sz="14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Prijavni obrazac A </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4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308164">
                <a:tc>
                  <a:txBody>
                    <a:bodyPr/>
                    <a:lstStyle/>
                    <a:p>
                      <a:pPr>
                        <a:lnSpc>
                          <a:spcPct val="115000"/>
                        </a:lnSpc>
                        <a:spcAft>
                          <a:spcPts val="0"/>
                        </a:spcAft>
                      </a:pP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2.</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40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Aktivnosti projekta su u skladu s prihvatljivim aktivnostima predmetne dodjele.</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15000"/>
                        </a:lnSpc>
                        <a:spcAft>
                          <a:spcPts val="0"/>
                        </a:spcAft>
                      </a:pP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Prijavni obrazac 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4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770409">
                <a:tc>
                  <a:txBody>
                    <a:bodyPr/>
                    <a:lstStyle/>
                    <a:p>
                      <a:pPr>
                        <a:lnSpc>
                          <a:spcPct val="115000"/>
                        </a:lnSpc>
                        <a:spcAft>
                          <a:spcPts val="0"/>
                        </a:spcAft>
                      </a:pP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3.</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4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Ukoliko je odabran pokazatelj operacije </a:t>
                      </a:r>
                      <a:r>
                        <a:rPr lang="hr-HR" sz="1400" i="1"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Broj sudionika korisnika</a:t>
                      </a:r>
                      <a:r>
                        <a:rPr lang="hr-HR" sz="1400" i="1" dirty="0">
                          <a:solidFill>
                            <a:srgbClr val="00000A"/>
                          </a:solidFill>
                          <a:effectLst/>
                          <a:latin typeface="Calibri" panose="020F0502020204030204" pitchFamily="34" charset="0"/>
                          <a:ea typeface="Droid Sans Fallback"/>
                          <a:cs typeface="Times New Roman" panose="02020603050405020304" pitchFamily="18" charset="0"/>
                        </a:rPr>
                        <a:t> </a:t>
                      </a:r>
                      <a:r>
                        <a:rPr lang="hr-HR" sz="1400" i="1"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zajamčene minimalne naknade, u projekt je uključena aktivnost mentorstva.</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p>
                      <a:pPr algn="just">
                        <a:lnSpc>
                          <a:spcPct val="115000"/>
                        </a:lnSpc>
                        <a:spcAft>
                          <a:spcPts val="0"/>
                        </a:spcAft>
                      </a:pPr>
                      <a:r>
                        <a:rPr lang="hr-HR" sz="1400" dirty="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 </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15000"/>
                        </a:lnSpc>
                        <a:spcAft>
                          <a:spcPts val="0"/>
                        </a:spcAft>
                      </a:pP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Prijavni obrazac 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15000"/>
                        </a:lnSpc>
                        <a:spcAft>
                          <a:spcPts val="0"/>
                        </a:spcAft>
                      </a:pPr>
                      <a:r>
                        <a:rPr lang="hr-HR" sz="14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6287" marR="50244"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25657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a:t>	</a:t>
            </a:r>
            <a:r>
              <a:rPr lang="hr-HR" sz="4800" dirty="0" smtClean="0"/>
              <a:t>POSTUPAK DODJELE</a:t>
            </a:r>
            <a:br>
              <a:rPr lang="hr-HR" sz="4800" dirty="0" smtClean="0"/>
            </a:br>
            <a:r>
              <a:rPr lang="hr-HR" sz="2800" dirty="0" smtClean="0"/>
              <a:t>Procjena kvalitete</a:t>
            </a:r>
            <a:endParaRPr lang="hr-HR" sz="2800" b="1" dirty="0"/>
          </a:p>
        </p:txBody>
      </p:sp>
      <p:graphicFrame>
        <p:nvGraphicFramePr>
          <p:cNvPr id="4" name="Rezervirano mjesto sadržaja 3"/>
          <p:cNvGraphicFramePr>
            <a:graphicFrameLocks noGrp="1"/>
          </p:cNvGraphicFramePr>
          <p:nvPr>
            <p:ph sz="half" idx="1"/>
            <p:extLst>
              <p:ext uri="{D42A27DB-BD31-4B8C-83A1-F6EECF244321}">
                <p14:modId xmlns:p14="http://schemas.microsoft.com/office/powerpoint/2010/main" val="3933266885"/>
              </p:ext>
            </p:extLst>
          </p:nvPr>
        </p:nvGraphicFramePr>
        <p:xfrm>
          <a:off x="696686" y="1678886"/>
          <a:ext cx="6627222" cy="4256048"/>
        </p:xfrm>
        <a:graphic>
          <a:graphicData uri="http://schemas.openxmlformats.org/drawingml/2006/table">
            <a:tbl>
              <a:tblPr/>
              <a:tblGrid>
                <a:gridCol w="561418"/>
                <a:gridCol w="4744186"/>
                <a:gridCol w="1321618"/>
              </a:tblGrid>
              <a:tr h="1103032">
                <a:tc>
                  <a:txBody>
                    <a:bodyPr/>
                    <a:lstStyle/>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Br.</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 </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p>
                      <a:pPr algn="ctr">
                        <a:lnSpc>
                          <a:spcPct val="115000"/>
                        </a:lnSpc>
                        <a:spcAft>
                          <a:spcPts val="0"/>
                        </a:spcAft>
                      </a:pPr>
                      <a:r>
                        <a:rPr lang="hr-HR" sz="1400" b="1"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Pitanje za provjeru prihvatljivosti izdataka</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400" b="1">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Mogućnost traženja zahtjeva za pojašnjenjima </a:t>
                      </a: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(Da/Ne)</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3032">
                <a:tc>
                  <a:txBody>
                    <a:bodyPr/>
                    <a:lstStyle/>
                    <a:p>
                      <a:pPr algn="just">
                        <a:lnSpc>
                          <a:spcPct val="115000"/>
                        </a:lnSpc>
                        <a:spcAft>
                          <a:spcPts val="0"/>
                        </a:spcAft>
                      </a:pP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1.</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hr-HR" sz="14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Izdaci su u skladu s Pravilnikom o prihvatljivosti izdataka u okviru Europskog socijalnog fonda (NN, br. 149/14,  14/16, 74/16) i (dodatnim) uvjetima za prihvatljivost izdataka primjenjivima na predmetnu dodjelu.</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4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164">
                <a:tc>
                  <a:txBody>
                    <a:bodyPr/>
                    <a:lstStyle/>
                    <a:p>
                      <a:pPr algn="just">
                        <a:lnSpc>
                          <a:spcPct val="115000"/>
                        </a:lnSpc>
                        <a:spcAft>
                          <a:spcPts val="0"/>
                        </a:spcAft>
                      </a:pP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2.</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Nakon provedenog postupka provjere prihvatljivosti izdataka odnosno, po potrebi, isključivanja neprihvatljivih izdataka svrha projekta nije ugrožena.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4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Da</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3032">
                <a:tc>
                  <a:txBody>
                    <a:bodyPr/>
                    <a:lstStyle/>
                    <a:p>
                      <a:pPr algn="just">
                        <a:lnSpc>
                          <a:spcPct val="115000"/>
                        </a:lnSpc>
                        <a:spcAft>
                          <a:spcPts val="0"/>
                        </a:spcAft>
                      </a:pPr>
                      <a:r>
                        <a:rPr lang="hr-HR" sz="140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3.</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hr-HR" sz="14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Nakon provedenog postupka provjere prihvatljivosti izdataka </a:t>
                      </a:r>
                      <a:r>
                        <a:rPr lang="hr-HR" sz="1400" dirty="0" smtClean="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iznos</a:t>
                      </a:r>
                      <a:r>
                        <a:rPr lang="hr-HR" sz="1400" dirty="0" smtClean="0">
                          <a:solidFill>
                            <a:srgbClr val="00000A"/>
                          </a:solidFill>
                          <a:effectLst/>
                          <a:latin typeface="Calibri" panose="020F0502020204030204" pitchFamily="34" charset="0"/>
                          <a:ea typeface="Cambria" panose="02040503050406030204" pitchFamily="18" charset="0"/>
                          <a:cs typeface="Lucida Sans Unicode" panose="020B0602030504020204" pitchFamily="34" charset="0"/>
                        </a:rPr>
                        <a:t> </a:t>
                      </a:r>
                      <a:r>
                        <a:rPr lang="sl-SI" sz="1400" dirty="0" smtClean="0">
                          <a:solidFill>
                            <a:srgbClr val="00000A"/>
                          </a:solidFill>
                          <a:effectLst/>
                          <a:latin typeface="Calibri" panose="020F0502020204030204" pitchFamily="34" charset="0"/>
                          <a:ea typeface="Droid Sans Fallback"/>
                          <a:cs typeface="Times New Roman" panose="02020603050405020304" pitchFamily="18" charset="0"/>
                        </a:rPr>
                        <a:t>fiksne stope (15%)</a:t>
                      </a:r>
                      <a:r>
                        <a:rPr lang="sl-SI" sz="1400" baseline="0" dirty="0" smtClean="0">
                          <a:solidFill>
                            <a:srgbClr val="00000A"/>
                          </a:solidFill>
                          <a:effectLst/>
                          <a:latin typeface="Calibri" panose="020F0502020204030204" pitchFamily="34" charset="0"/>
                          <a:ea typeface="Droid Sans Fallback"/>
                          <a:cs typeface="Times New Roman" panose="02020603050405020304" pitchFamily="18" charset="0"/>
                        </a:rPr>
                        <a:t> prilagođen je konačno utvrđenom iznosu izravnih troškova osoblja</a:t>
                      </a:r>
                      <a:r>
                        <a:rPr lang="sl-SI" sz="1400" dirty="0" smtClean="0">
                          <a:solidFill>
                            <a:srgbClr val="00000A"/>
                          </a:solidFill>
                          <a:effectLst/>
                          <a:latin typeface="Calibri" panose="020F0502020204030204" pitchFamily="34" charset="0"/>
                          <a:ea typeface="Droid Sans Fallback"/>
                          <a:cs typeface="Times New Roman" panose="02020603050405020304" pitchFamily="18" charset="0"/>
                        </a:rPr>
                        <a:t>.</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400" dirty="0">
                          <a:solidFill>
                            <a:srgbClr val="00000A"/>
                          </a:solidFill>
                          <a:effectLst/>
                          <a:latin typeface="Calibri" panose="020F0502020204030204" pitchFamily="34" charset="0"/>
                          <a:ea typeface="Times New Roman" panose="02020603050405020304" pitchFamily="18" charset="0"/>
                          <a:cs typeface="Lucida Sans Unicode" panose="020B0602030504020204" pitchFamily="34" charset="0"/>
                        </a:rPr>
                        <a:t>Ne</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54761" marR="54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2532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8802"/>
          </a:xfrm>
        </p:spPr>
        <p:txBody>
          <a:bodyPr/>
          <a:lstStyle/>
          <a:p>
            <a:r>
              <a:rPr lang="hr-HR" sz="4800" dirty="0"/>
              <a:t>	</a:t>
            </a:r>
            <a:r>
              <a:rPr lang="hr-HR" sz="2800" dirty="0" smtClean="0"/>
              <a:t>Procjena kvalitete-kriteriji odabira</a:t>
            </a:r>
            <a:endParaRPr lang="hr-HR" sz="2800" b="1" dirty="0"/>
          </a:p>
        </p:txBody>
      </p:sp>
      <p:graphicFrame>
        <p:nvGraphicFramePr>
          <p:cNvPr id="13" name="Rezervirano mjesto sadržaja 12"/>
          <p:cNvGraphicFramePr>
            <a:graphicFrameLocks noGrp="1"/>
          </p:cNvGraphicFramePr>
          <p:nvPr>
            <p:ph sz="half" idx="1"/>
            <p:extLst>
              <p:ext uri="{D42A27DB-BD31-4B8C-83A1-F6EECF244321}">
                <p14:modId xmlns:p14="http://schemas.microsoft.com/office/powerpoint/2010/main" val="402651356"/>
              </p:ext>
            </p:extLst>
          </p:nvPr>
        </p:nvGraphicFramePr>
        <p:xfrm>
          <a:off x="769839" y="1127122"/>
          <a:ext cx="6608063" cy="5287604"/>
        </p:xfrm>
        <a:graphic>
          <a:graphicData uri="http://schemas.openxmlformats.org/drawingml/2006/table">
            <a:tbl>
              <a:tblPr firstRow="1" firstCol="1" bandRow="1">
                <a:tableStyleId>{5C22544A-7EE6-4342-B048-85BDC9FD1C3A}</a:tableStyleId>
              </a:tblPr>
              <a:tblGrid>
                <a:gridCol w="2477705"/>
                <a:gridCol w="437243"/>
                <a:gridCol w="294069"/>
                <a:gridCol w="44076"/>
                <a:gridCol w="306431"/>
                <a:gridCol w="559299"/>
                <a:gridCol w="2489240"/>
              </a:tblGrid>
              <a:tr h="476462">
                <a:tc>
                  <a:txBody>
                    <a:bodyPr/>
                    <a:lstStyle/>
                    <a:p>
                      <a:pPr algn="l">
                        <a:lnSpc>
                          <a:spcPct val="107000"/>
                        </a:lnSpc>
                        <a:spcAft>
                          <a:spcPts val="800"/>
                        </a:spcAft>
                      </a:pPr>
                      <a:r>
                        <a:rPr lang="hr-HR" sz="1400" dirty="0">
                          <a:effectLst/>
                        </a:rPr>
                        <a:t>KRITERIJ ODABIRA</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a:txBody>
                    <a:bodyPr/>
                    <a:lstStyle/>
                    <a:p>
                      <a:pPr algn="l">
                        <a:lnSpc>
                          <a:spcPct val="107000"/>
                        </a:lnSpc>
                        <a:spcAft>
                          <a:spcPts val="800"/>
                        </a:spcAft>
                      </a:pPr>
                      <a:r>
                        <a:rPr lang="hr-HR" sz="1400">
                          <a:effectLst/>
                        </a:rPr>
                        <a:t>Bodovi</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a:txBody>
                    <a:bodyPr/>
                    <a:lstStyle/>
                    <a:p>
                      <a:pPr algn="l">
                        <a:lnSpc>
                          <a:spcPct val="107000"/>
                        </a:lnSpc>
                        <a:spcAft>
                          <a:spcPts val="800"/>
                        </a:spcAft>
                      </a:pPr>
                      <a:r>
                        <a:rPr lang="hr-HR" sz="1400">
                          <a:effectLst/>
                        </a:rPr>
                        <a:t>Koeficijent</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gridSpan="2">
                  <a:txBody>
                    <a:bodyPr/>
                    <a:lstStyle/>
                    <a:p>
                      <a:pPr algn="l">
                        <a:lnSpc>
                          <a:spcPct val="107000"/>
                        </a:lnSpc>
                        <a:spcAft>
                          <a:spcPts val="800"/>
                        </a:spcAft>
                      </a:pPr>
                      <a:r>
                        <a:rPr lang="hr-HR" sz="1400">
                          <a:effectLst/>
                        </a:rPr>
                        <a:t>Maksimalni  broj bodova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hMerge="1">
                  <a:txBody>
                    <a:bodyPr/>
                    <a:lstStyle/>
                    <a:p>
                      <a:endParaRPr lang="hr-HR"/>
                    </a:p>
                  </a:txBody>
                  <a:tcPr/>
                </a:tc>
                <a:tc>
                  <a:txBody>
                    <a:bodyPr/>
                    <a:lstStyle/>
                    <a:p>
                      <a:pPr algn="l">
                        <a:lnSpc>
                          <a:spcPct val="107000"/>
                        </a:lnSpc>
                        <a:spcAft>
                          <a:spcPts val="800"/>
                        </a:spcAft>
                      </a:pPr>
                      <a:r>
                        <a:rPr lang="hr-HR" sz="1400">
                          <a:effectLst/>
                        </a:rPr>
                        <a:t>Ukupni broj bodova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a:txBody>
                    <a:bodyPr/>
                    <a:lstStyle/>
                    <a:p>
                      <a:pPr algn="l">
                        <a:lnSpc>
                          <a:spcPct val="107000"/>
                        </a:lnSpc>
                        <a:spcAft>
                          <a:spcPts val="800"/>
                        </a:spcAft>
                      </a:pPr>
                      <a:r>
                        <a:rPr lang="hr-HR" sz="1400">
                          <a:effectLst/>
                        </a:rPr>
                        <a:t>Izvor provjere </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r>
              <a:tr h="132397">
                <a:tc gridSpan="7">
                  <a:txBody>
                    <a:bodyPr/>
                    <a:lstStyle/>
                    <a:p>
                      <a:pPr marL="342900" lvl="0" indent="-342900" algn="l">
                        <a:lnSpc>
                          <a:spcPct val="107000"/>
                        </a:lnSpc>
                        <a:spcAft>
                          <a:spcPts val="800"/>
                        </a:spcAft>
                        <a:buFont typeface="+mj-lt"/>
                        <a:buAutoNum type="arabicPeriod"/>
                      </a:pPr>
                      <a:r>
                        <a:rPr lang="hr-HR" sz="1400" dirty="0">
                          <a:solidFill>
                            <a:schemeClr val="tx1"/>
                          </a:solidFill>
                          <a:effectLst/>
                        </a:rPr>
                        <a:t>Važnost  projektnog prijedloga u odnosu  na ciljeve predviđene Pozivom</a:t>
                      </a:r>
                      <a:endParaRPr lang="hr-HR" sz="1400" dirty="0">
                        <a:solidFill>
                          <a:schemeClr val="tx1"/>
                        </a:solidFill>
                        <a:effectLst/>
                        <a:latin typeface="Calibri" panose="020F0502020204030204" pitchFamily="34" charset="0"/>
                        <a:ea typeface="Droid Sans Fallback"/>
                        <a:cs typeface="Times New Roman" panose="02020603050405020304" pitchFamily="18" charset="0"/>
                      </a:endParaRPr>
                    </a:p>
                  </a:txBody>
                  <a:tcPr marL="18552" marR="18552" marT="18552" marB="18552"/>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190585">
                <a:tc>
                  <a:txBody>
                    <a:bodyPr/>
                    <a:lstStyle/>
                    <a:p>
                      <a:pPr algn="l">
                        <a:lnSpc>
                          <a:spcPct val="107000"/>
                        </a:lnSpc>
                        <a:spcAft>
                          <a:spcPts val="800"/>
                        </a:spcAft>
                      </a:pPr>
                      <a:r>
                        <a:rPr lang="hr-HR" sz="1400" dirty="0">
                          <a:effectLst/>
                        </a:rPr>
                        <a:t>Postoji odlična povezanost između aktivnosti projekta te općeg i specifičnih ciljeva Poziva</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a:txBody>
                    <a:bodyPr/>
                    <a:lstStyle/>
                    <a:p>
                      <a:pPr algn="l">
                        <a:lnSpc>
                          <a:spcPct val="107000"/>
                        </a:lnSpc>
                        <a:spcAft>
                          <a:spcPts val="800"/>
                        </a:spcAft>
                      </a:pPr>
                      <a:r>
                        <a:rPr lang="hr-HR" sz="1400">
                          <a:effectLst/>
                        </a:rPr>
                        <a:t>5</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nchor="ctr"/>
                </a:tc>
                <a:tc rowSpan="5" gridSpan="2">
                  <a:txBody>
                    <a:bodyPr/>
                    <a:lstStyle/>
                    <a:p>
                      <a:pPr algn="l">
                        <a:lnSpc>
                          <a:spcPct val="107000"/>
                        </a:lnSpc>
                        <a:spcAft>
                          <a:spcPts val="800"/>
                        </a:spcAft>
                      </a:pPr>
                      <a:r>
                        <a:rPr lang="hr-HR" sz="1400">
                          <a:effectLst/>
                        </a:rPr>
                        <a:t>4</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nchor="ctr"/>
                </a:tc>
                <a:tc rowSpan="5" hMerge="1">
                  <a:txBody>
                    <a:bodyPr/>
                    <a:lstStyle/>
                    <a:p>
                      <a:endParaRPr lang="hr-HR"/>
                    </a:p>
                  </a:txBody>
                  <a:tcPr/>
                </a:tc>
                <a:tc rowSpan="5">
                  <a:txBody>
                    <a:bodyPr/>
                    <a:lstStyle/>
                    <a:p>
                      <a:pPr algn="l">
                        <a:lnSpc>
                          <a:spcPct val="107000"/>
                        </a:lnSpc>
                        <a:spcAft>
                          <a:spcPts val="800"/>
                        </a:spcAft>
                      </a:pPr>
                      <a:r>
                        <a:rPr lang="hr-HR" sz="1400">
                          <a:effectLst/>
                        </a:rPr>
                        <a:t>20</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nchor="ctr"/>
                </a:tc>
                <a:tc rowSpan="5">
                  <a:txBody>
                    <a:bodyPr/>
                    <a:lstStyle/>
                    <a:p>
                      <a:pPr algn="l">
                        <a:lnSpc>
                          <a:spcPct val="107000"/>
                        </a:lnSpc>
                        <a:spcAft>
                          <a:spcPts val="800"/>
                        </a:spcAft>
                      </a:pPr>
                      <a:r>
                        <a:rPr lang="hr-HR" sz="1400">
                          <a:effectLst/>
                        </a:rPr>
                        <a:t>20</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nchor="ctr"/>
                </a:tc>
                <a:tc rowSpan="5">
                  <a:txBody>
                    <a:bodyPr/>
                    <a:lstStyle/>
                    <a:p>
                      <a:pPr algn="l">
                        <a:lnSpc>
                          <a:spcPct val="107000"/>
                        </a:lnSpc>
                        <a:spcAft>
                          <a:spcPts val="800"/>
                        </a:spcAft>
                      </a:pPr>
                      <a:r>
                        <a:rPr lang="hr-HR" sz="1400">
                          <a:effectLst/>
                        </a:rPr>
                        <a:t>Prijavni obrazac A - Ciljevi projekta s pokazateljima/Elementi projekta i proračun, Kratki opis projekta-Svrha i opravdanost projekta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nchor="ctr"/>
                </a:tc>
              </a:tr>
              <a:tr h="190585">
                <a:tc>
                  <a:txBody>
                    <a:bodyPr/>
                    <a:lstStyle/>
                    <a:p>
                      <a:pPr algn="l">
                        <a:lnSpc>
                          <a:spcPct val="107000"/>
                        </a:lnSpc>
                        <a:spcAft>
                          <a:spcPts val="800"/>
                        </a:spcAft>
                      </a:pPr>
                      <a:r>
                        <a:rPr lang="hr-HR" sz="1400">
                          <a:effectLst/>
                        </a:rPr>
                        <a:t>Postoji vrlo dobra povezanost između aktivnosti projekta  te općeg i specifičnih ciljeva Poziva.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a:txBody>
                    <a:bodyPr/>
                    <a:lstStyle/>
                    <a:p>
                      <a:pPr algn="l">
                        <a:lnSpc>
                          <a:spcPct val="107000"/>
                        </a:lnSpc>
                        <a:spcAft>
                          <a:spcPts val="800"/>
                        </a:spcAft>
                      </a:pPr>
                      <a:r>
                        <a:rPr lang="hr-HR" sz="1400">
                          <a:effectLst/>
                        </a:rPr>
                        <a:t>4</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nchor="ctr"/>
                </a:tc>
                <a:tc gridSpan="2" vMerge="1">
                  <a:txBody>
                    <a:bodyPr/>
                    <a:lstStyle/>
                    <a:p>
                      <a:endParaRPr lang="hr-HR"/>
                    </a:p>
                  </a:txBody>
                  <a:tcPr/>
                </a:tc>
                <a:tc hMerge="1"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190585">
                <a:tc>
                  <a:txBody>
                    <a:bodyPr/>
                    <a:lstStyle/>
                    <a:p>
                      <a:pPr algn="l">
                        <a:lnSpc>
                          <a:spcPct val="107000"/>
                        </a:lnSpc>
                        <a:spcAft>
                          <a:spcPts val="800"/>
                        </a:spcAft>
                      </a:pPr>
                      <a:r>
                        <a:rPr lang="hr-HR" sz="1400">
                          <a:effectLst/>
                        </a:rPr>
                        <a:t>Postoji dobra povezanost između aktivnosti projekta  te općeg i specifičnih ciljeva Poziva.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a:txBody>
                    <a:bodyPr/>
                    <a:lstStyle/>
                    <a:p>
                      <a:pPr algn="l">
                        <a:lnSpc>
                          <a:spcPct val="107000"/>
                        </a:lnSpc>
                        <a:spcAft>
                          <a:spcPts val="800"/>
                        </a:spcAft>
                      </a:pPr>
                      <a:r>
                        <a:rPr lang="hr-HR" sz="1400">
                          <a:effectLst/>
                        </a:rPr>
                        <a:t>3</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nchor="ctr"/>
                </a:tc>
                <a:tc gridSpan="2" vMerge="1">
                  <a:txBody>
                    <a:bodyPr/>
                    <a:lstStyle/>
                    <a:p>
                      <a:endParaRPr lang="hr-HR"/>
                    </a:p>
                  </a:txBody>
                  <a:tcPr/>
                </a:tc>
                <a:tc hMerge="1"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285877">
                <a:tc>
                  <a:txBody>
                    <a:bodyPr/>
                    <a:lstStyle/>
                    <a:p>
                      <a:pPr algn="l">
                        <a:lnSpc>
                          <a:spcPct val="107000"/>
                        </a:lnSpc>
                        <a:spcAft>
                          <a:spcPts val="800"/>
                        </a:spcAft>
                      </a:pPr>
                      <a:r>
                        <a:rPr lang="hr-HR" sz="1400">
                          <a:effectLst/>
                        </a:rPr>
                        <a:t>U projektnoj prijavi je samo naznačena povezanost između aktivnosti projekta te općeg i specifičnih ciljeva Poziva.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a:txBody>
                    <a:bodyPr/>
                    <a:lstStyle/>
                    <a:p>
                      <a:pPr algn="l">
                        <a:lnSpc>
                          <a:spcPct val="107000"/>
                        </a:lnSpc>
                        <a:spcAft>
                          <a:spcPts val="800"/>
                        </a:spcAft>
                      </a:pPr>
                      <a:r>
                        <a:rPr lang="hr-HR" sz="1400">
                          <a:effectLst/>
                        </a:rPr>
                        <a:t>2</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nchor="ctr"/>
                </a:tc>
                <a:tc gridSpan="2" vMerge="1">
                  <a:txBody>
                    <a:bodyPr/>
                    <a:lstStyle/>
                    <a:p>
                      <a:endParaRPr lang="hr-HR"/>
                    </a:p>
                  </a:txBody>
                  <a:tcPr/>
                </a:tc>
                <a:tc hMerge="1"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285877">
                <a:tc>
                  <a:txBody>
                    <a:bodyPr/>
                    <a:lstStyle/>
                    <a:p>
                      <a:pPr algn="l">
                        <a:lnSpc>
                          <a:spcPct val="107000"/>
                        </a:lnSpc>
                        <a:spcAft>
                          <a:spcPts val="800"/>
                        </a:spcAft>
                      </a:pPr>
                      <a:r>
                        <a:rPr lang="hr-HR" sz="1400">
                          <a:effectLst/>
                        </a:rPr>
                        <a:t>Nema povezanost između  aktivnosti projekta  te općeg i specifičnih ciljeva Poziva.</a:t>
                      </a:r>
                      <a:endParaRPr lang="hr-HR" sz="140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tc>
                <a:tc>
                  <a:txBody>
                    <a:bodyPr/>
                    <a:lstStyle/>
                    <a:p>
                      <a:pPr algn="l">
                        <a:lnSpc>
                          <a:spcPct val="107000"/>
                        </a:lnSpc>
                        <a:spcAft>
                          <a:spcPts val="800"/>
                        </a:spcAft>
                      </a:pPr>
                      <a:r>
                        <a:rPr lang="hr-HR" sz="1400" dirty="0">
                          <a:effectLst/>
                        </a:rPr>
                        <a:t>1</a:t>
                      </a:r>
                      <a:endParaRPr lang="hr-HR" sz="1400" dirty="0">
                        <a:solidFill>
                          <a:srgbClr val="00000A"/>
                        </a:solidFill>
                        <a:effectLst/>
                        <a:latin typeface="Calibri" panose="020F0502020204030204" pitchFamily="34" charset="0"/>
                        <a:ea typeface="Droid Sans Fallback"/>
                        <a:cs typeface="Times New Roman" panose="02020603050405020304" pitchFamily="18" charset="0"/>
                      </a:endParaRPr>
                    </a:p>
                  </a:txBody>
                  <a:tcPr marL="3373" marR="3373" marT="0" marB="0" anchor="ctr"/>
                </a:tc>
                <a:tc gridSpan="2" vMerge="1">
                  <a:txBody>
                    <a:bodyPr/>
                    <a:lstStyle/>
                    <a:p>
                      <a:endParaRPr lang="hr-HR"/>
                    </a:p>
                  </a:txBody>
                  <a:tcPr/>
                </a:tc>
                <a:tc hMerge="1"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bl>
          </a:graphicData>
        </a:graphic>
      </p:graphicFrame>
    </p:spTree>
    <p:extLst>
      <p:ext uri="{BB962C8B-B14F-4D97-AF65-F5344CB8AC3E}">
        <p14:creationId xmlns:p14="http://schemas.microsoft.com/office/powerpoint/2010/main" val="11402105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800" dirty="0" smtClean="0"/>
              <a:t>Procjena kvalitete-kriteriji odabira</a:t>
            </a:r>
            <a:endParaRPr lang="hr-HR" sz="2800" dirty="0"/>
          </a:p>
        </p:txBody>
      </p:sp>
      <p:graphicFrame>
        <p:nvGraphicFramePr>
          <p:cNvPr id="5" name="Rezervirano mjesto sadržaja 4"/>
          <p:cNvGraphicFramePr>
            <a:graphicFrameLocks noGrp="1"/>
          </p:cNvGraphicFramePr>
          <p:nvPr>
            <p:ph sz="half" idx="1"/>
            <p:extLst>
              <p:ext uri="{D42A27DB-BD31-4B8C-83A1-F6EECF244321}">
                <p14:modId xmlns:p14="http://schemas.microsoft.com/office/powerpoint/2010/main" val="1611258018"/>
              </p:ext>
            </p:extLst>
          </p:nvPr>
        </p:nvGraphicFramePr>
        <p:xfrm>
          <a:off x="877823" y="1152011"/>
          <a:ext cx="7571232" cy="5301692"/>
        </p:xfrm>
        <a:graphic>
          <a:graphicData uri="http://schemas.openxmlformats.org/drawingml/2006/table">
            <a:tbl>
              <a:tblPr firstRow="1" firstCol="1" bandRow="1">
                <a:tableStyleId>{5C22544A-7EE6-4342-B048-85BDC9FD1C3A}</a:tableStyleId>
              </a:tblPr>
              <a:tblGrid>
                <a:gridCol w="3904094"/>
                <a:gridCol w="688957"/>
                <a:gridCol w="463363"/>
                <a:gridCol w="498257"/>
                <a:gridCol w="881283"/>
                <a:gridCol w="1135278"/>
              </a:tblGrid>
              <a:tr h="638506">
                <a:tc gridSpan="6">
                  <a:txBody>
                    <a:bodyPr/>
                    <a:lstStyle/>
                    <a:p>
                      <a:pPr algn="l">
                        <a:lnSpc>
                          <a:spcPct val="107000"/>
                        </a:lnSpc>
                        <a:spcAft>
                          <a:spcPts val="800"/>
                        </a:spcAft>
                      </a:pPr>
                      <a:r>
                        <a:rPr lang="hr-HR" sz="1300" dirty="0" smtClean="0">
                          <a:solidFill>
                            <a:schemeClr val="tx1"/>
                          </a:solidFill>
                          <a:effectLst/>
                        </a:rPr>
                        <a:t>2.   Doprinos projekta ostvarivanju ciljeva utvrđenih u relevantnim EU, nacionalnim i regionalnim strateškim dokumentima iz područja borbe protiv siromaštva i socijalne isključenosti i poticanja zapošljavanja</a:t>
                      </a:r>
                      <a:endParaRPr lang="hr-HR" sz="1300" dirty="0">
                        <a:solidFill>
                          <a:schemeClr val="tx1"/>
                        </a:solidFill>
                        <a:effectLst/>
                        <a:latin typeface="Calibri" panose="020F0502020204030204" pitchFamily="34" charset="0"/>
                        <a:ea typeface="Droid Sans Fallback"/>
                        <a:cs typeface="Times New Roman" panose="02020603050405020304" pitchFamily="18" charset="0"/>
                      </a:endParaRPr>
                    </a:p>
                  </a:txBody>
                  <a:tcPr marL="30274" marR="30274" marT="30274" marB="30274"/>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777491">
                <a:tc>
                  <a:txBody>
                    <a:bodyPr/>
                    <a:lstStyle/>
                    <a:p>
                      <a:pPr algn="l">
                        <a:lnSpc>
                          <a:spcPct val="107000"/>
                        </a:lnSpc>
                        <a:spcAft>
                          <a:spcPts val="800"/>
                        </a:spcAft>
                      </a:pPr>
                      <a:r>
                        <a:rPr lang="hr-HR" sz="1300" dirty="0">
                          <a:effectLst/>
                        </a:rPr>
                        <a:t>U projektnoj prijavi je odlična povezanost između svih navedenih aktivnosti, ciljeva i rezultata projekta i ciljeva utvrđenih EU, nacionalnim i regionalnim strateškim dokumentima u području socijalnog uključivanja.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tc>
                <a:tc>
                  <a:txBody>
                    <a:bodyPr/>
                    <a:lstStyle/>
                    <a:p>
                      <a:pPr algn="l">
                        <a:lnSpc>
                          <a:spcPct val="107000"/>
                        </a:lnSpc>
                        <a:spcAft>
                          <a:spcPts val="800"/>
                        </a:spcAft>
                      </a:pPr>
                      <a:r>
                        <a:rPr lang="hr-HR" sz="1300" dirty="0">
                          <a:effectLst/>
                        </a:rPr>
                        <a:t>5</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nchor="ctr"/>
                </a:tc>
                <a:tc rowSpan="5">
                  <a:txBody>
                    <a:bodyPr/>
                    <a:lstStyle/>
                    <a:p>
                      <a:pPr algn="l">
                        <a:lnSpc>
                          <a:spcPct val="107000"/>
                        </a:lnSpc>
                        <a:spcAft>
                          <a:spcPts val="800"/>
                        </a:spcAft>
                      </a:pPr>
                      <a:r>
                        <a:rPr lang="hr-HR" sz="1300" dirty="0">
                          <a:effectLst/>
                        </a:rPr>
                        <a:t>2</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nchor="ctr"/>
                </a:tc>
                <a:tc rowSpan="5">
                  <a:txBody>
                    <a:bodyPr/>
                    <a:lstStyle/>
                    <a:p>
                      <a:pPr algn="l">
                        <a:lnSpc>
                          <a:spcPct val="107000"/>
                        </a:lnSpc>
                        <a:spcAft>
                          <a:spcPts val="800"/>
                        </a:spcAft>
                      </a:pPr>
                      <a:r>
                        <a:rPr lang="hr-HR" sz="1300">
                          <a:effectLst/>
                        </a:rPr>
                        <a:t>10</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nchor="ctr"/>
                </a:tc>
                <a:tc rowSpan="5">
                  <a:txBody>
                    <a:bodyPr/>
                    <a:lstStyle/>
                    <a:p>
                      <a:pPr algn="l">
                        <a:lnSpc>
                          <a:spcPct val="107000"/>
                        </a:lnSpc>
                        <a:spcAft>
                          <a:spcPts val="800"/>
                        </a:spcAft>
                      </a:pPr>
                      <a:r>
                        <a:rPr lang="hr-HR" sz="1300">
                          <a:effectLst/>
                        </a:rPr>
                        <a:t>10</a:t>
                      </a:r>
                      <a:endParaRPr lang="hr-HR" sz="130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nchor="ctr"/>
                </a:tc>
                <a:tc rowSpan="5">
                  <a:txBody>
                    <a:bodyPr/>
                    <a:lstStyle/>
                    <a:p>
                      <a:pPr algn="l">
                        <a:lnSpc>
                          <a:spcPct val="107000"/>
                        </a:lnSpc>
                        <a:spcAft>
                          <a:spcPts val="800"/>
                        </a:spcAft>
                      </a:pPr>
                      <a:r>
                        <a:rPr lang="hr-HR" sz="1300" dirty="0">
                          <a:effectLst/>
                        </a:rPr>
                        <a:t>Prijavni obrazac A- Svrha i opravdanost projekta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nchor="ctr"/>
                </a:tc>
              </a:tr>
              <a:tr h="777491">
                <a:tc>
                  <a:txBody>
                    <a:bodyPr/>
                    <a:lstStyle/>
                    <a:p>
                      <a:pPr algn="l">
                        <a:lnSpc>
                          <a:spcPct val="107000"/>
                        </a:lnSpc>
                        <a:spcAft>
                          <a:spcPts val="800"/>
                        </a:spcAft>
                      </a:pPr>
                      <a:r>
                        <a:rPr lang="hr-HR" sz="1300" dirty="0">
                          <a:effectLst/>
                        </a:rPr>
                        <a:t>U projektnoj prijavi je vrlo dobra povezanost između svih navedenih aktivnosti, ciljeva i rezultata projekta i ciljeva utvrđenih EU, nacionalnim i regionalnim strateškim dokumentima u području socijalnog uključivanja.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tc>
                <a:tc>
                  <a:txBody>
                    <a:bodyPr/>
                    <a:lstStyle/>
                    <a:p>
                      <a:pPr algn="l">
                        <a:lnSpc>
                          <a:spcPct val="107000"/>
                        </a:lnSpc>
                        <a:spcAft>
                          <a:spcPts val="800"/>
                        </a:spcAft>
                      </a:pPr>
                      <a:r>
                        <a:rPr lang="hr-HR" sz="1300" dirty="0">
                          <a:effectLst/>
                        </a:rPr>
                        <a:t>4</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777491">
                <a:tc>
                  <a:txBody>
                    <a:bodyPr/>
                    <a:lstStyle/>
                    <a:p>
                      <a:pPr algn="l">
                        <a:lnSpc>
                          <a:spcPct val="107000"/>
                        </a:lnSpc>
                        <a:spcAft>
                          <a:spcPts val="800"/>
                        </a:spcAft>
                      </a:pPr>
                      <a:r>
                        <a:rPr lang="hr-HR" sz="1300" dirty="0">
                          <a:effectLst/>
                        </a:rPr>
                        <a:t>U projektnoj prijavi je dobra povezanost između svih navedenih aktivnosti, ciljeva i rezultata projekta i ciljeva utvrđenih EU, nacionalnim i regionalnim strateškim dokumentima u području socijalnog uključivanja.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tc>
                <a:tc>
                  <a:txBody>
                    <a:bodyPr/>
                    <a:lstStyle/>
                    <a:p>
                      <a:pPr algn="l">
                        <a:lnSpc>
                          <a:spcPct val="107000"/>
                        </a:lnSpc>
                        <a:spcAft>
                          <a:spcPts val="800"/>
                        </a:spcAft>
                      </a:pPr>
                      <a:r>
                        <a:rPr lang="hr-HR" sz="1300" dirty="0">
                          <a:effectLst/>
                        </a:rPr>
                        <a:t>3</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777491">
                <a:tc>
                  <a:txBody>
                    <a:bodyPr/>
                    <a:lstStyle/>
                    <a:p>
                      <a:pPr algn="l">
                        <a:lnSpc>
                          <a:spcPct val="107000"/>
                        </a:lnSpc>
                        <a:spcAft>
                          <a:spcPts val="800"/>
                        </a:spcAft>
                      </a:pPr>
                      <a:r>
                        <a:rPr lang="hr-HR" sz="1300" dirty="0">
                          <a:effectLst/>
                        </a:rPr>
                        <a:t>U projektnoj prijavi je samo naznačena povezanost između navedenih aktivnosti, ciljeva i rezultata projekta i ciljeva utvrđenih EU, nacionalnim i regionalnim strateškim dokumentima u području socijalnog uključivanja.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tc>
                <a:tc>
                  <a:txBody>
                    <a:bodyPr/>
                    <a:lstStyle/>
                    <a:p>
                      <a:pPr algn="l">
                        <a:lnSpc>
                          <a:spcPct val="107000"/>
                        </a:lnSpc>
                        <a:spcAft>
                          <a:spcPts val="800"/>
                        </a:spcAft>
                      </a:pPr>
                      <a:r>
                        <a:rPr lang="hr-HR" sz="1300" dirty="0">
                          <a:effectLst/>
                        </a:rPr>
                        <a:t>2</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777491">
                <a:tc>
                  <a:txBody>
                    <a:bodyPr/>
                    <a:lstStyle/>
                    <a:p>
                      <a:pPr algn="l">
                        <a:lnSpc>
                          <a:spcPct val="107000"/>
                        </a:lnSpc>
                        <a:spcAft>
                          <a:spcPts val="800"/>
                        </a:spcAft>
                      </a:pPr>
                      <a:r>
                        <a:rPr lang="hr-HR" sz="1300" dirty="0" smtClean="0">
                          <a:effectLst/>
                        </a:rPr>
                        <a:t>U projektnoj prijavi nema povezanosti između navedenih aktivnosti, ciljeva i rezultata projekta i ciljeva utvrđenih EU, nacionalnim i regionalnim strateškim dokumentima u području socijalnog uključivanja.</a:t>
                      </a:r>
                      <a:endParaRPr lang="hr-HR" sz="13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tc>
                <a:tc>
                  <a:txBody>
                    <a:bodyPr/>
                    <a:lstStyle/>
                    <a:p>
                      <a:pPr algn="l">
                        <a:lnSpc>
                          <a:spcPct val="107000"/>
                        </a:lnSpc>
                        <a:spcAft>
                          <a:spcPts val="800"/>
                        </a:spcAft>
                      </a:pPr>
                      <a:r>
                        <a:rPr lang="hr-HR" sz="1200" dirty="0">
                          <a:effectLst/>
                        </a:rPr>
                        <a:t>1</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5504" marR="5504"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bl>
          </a:graphicData>
        </a:graphic>
      </p:graphicFrame>
    </p:spTree>
    <p:extLst>
      <p:ext uri="{BB962C8B-B14F-4D97-AF65-F5344CB8AC3E}">
        <p14:creationId xmlns:p14="http://schemas.microsoft.com/office/powerpoint/2010/main" val="3658450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800" dirty="0" smtClean="0"/>
              <a:t>Procjena kvalitete-kriteriji odabira</a:t>
            </a:r>
            <a:endParaRPr lang="hr-HR" sz="2800" dirty="0"/>
          </a:p>
        </p:txBody>
      </p:sp>
      <p:graphicFrame>
        <p:nvGraphicFramePr>
          <p:cNvPr id="5" name="Rezervirano mjesto sadržaja 4"/>
          <p:cNvGraphicFramePr>
            <a:graphicFrameLocks noGrp="1"/>
          </p:cNvGraphicFramePr>
          <p:nvPr>
            <p:ph sz="half" idx="1"/>
            <p:extLst>
              <p:ext uri="{D42A27DB-BD31-4B8C-83A1-F6EECF244321}">
                <p14:modId xmlns:p14="http://schemas.microsoft.com/office/powerpoint/2010/main" val="3889505413"/>
              </p:ext>
            </p:extLst>
          </p:nvPr>
        </p:nvGraphicFramePr>
        <p:xfrm>
          <a:off x="243840" y="1413040"/>
          <a:ext cx="8360229" cy="4447031"/>
        </p:xfrm>
        <a:graphic>
          <a:graphicData uri="http://schemas.openxmlformats.org/drawingml/2006/table">
            <a:tbl>
              <a:tblPr firstRow="1" firstCol="1" bandRow="1">
                <a:tableStyleId>{5C22544A-7EE6-4342-B048-85BDC9FD1C3A}</a:tableStyleId>
              </a:tblPr>
              <a:tblGrid>
                <a:gridCol w="4310940"/>
                <a:gridCol w="760754"/>
                <a:gridCol w="511650"/>
                <a:gridCol w="550179"/>
                <a:gridCol w="973120"/>
                <a:gridCol w="1253586"/>
              </a:tblGrid>
              <a:tr h="221405">
                <a:tc gridSpan="6">
                  <a:txBody>
                    <a:bodyPr/>
                    <a:lstStyle/>
                    <a:p>
                      <a:pPr algn="l">
                        <a:lnSpc>
                          <a:spcPct val="107000"/>
                        </a:lnSpc>
                        <a:spcAft>
                          <a:spcPts val="800"/>
                        </a:spcAft>
                      </a:pPr>
                      <a:r>
                        <a:rPr lang="hr-HR" sz="1200" dirty="0">
                          <a:solidFill>
                            <a:schemeClr val="tx1"/>
                          </a:solidFill>
                          <a:effectLst/>
                        </a:rPr>
                        <a:t>3.  Relevantnost aktivnosti prijedloga projekta u odnosu na ciljane skupine Poziva</a:t>
                      </a:r>
                      <a:endParaRPr lang="hr-HR" sz="1200" dirty="0">
                        <a:solidFill>
                          <a:schemeClr val="tx1"/>
                        </a:solidFill>
                        <a:effectLst/>
                        <a:latin typeface="Calibri" panose="020F0502020204030204" pitchFamily="34" charset="0"/>
                        <a:ea typeface="Droid Sans Fallback"/>
                        <a:cs typeface="Times New Roman" panose="02020603050405020304" pitchFamily="18" charset="0"/>
                      </a:endParaRPr>
                    </a:p>
                  </a:txBody>
                  <a:tcPr marL="22973" marR="22973" marT="22973" marB="22973"/>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363703">
                <a:tc>
                  <a:txBody>
                    <a:bodyPr/>
                    <a:lstStyle/>
                    <a:p>
                      <a:pPr algn="l">
                        <a:lnSpc>
                          <a:spcPct val="107000"/>
                        </a:lnSpc>
                        <a:spcAft>
                          <a:spcPts val="800"/>
                        </a:spcAft>
                      </a:pPr>
                      <a:r>
                        <a:rPr lang="hr-HR" sz="1200">
                          <a:effectLst/>
                        </a:rPr>
                        <a:t>Predložene aktivnosti odlično odgovaraju na potrebe i probleme svih ciljanih skupina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a:effectLst/>
                        </a:rPr>
                        <a:t>5</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rowSpan="5">
                  <a:txBody>
                    <a:bodyPr/>
                    <a:lstStyle/>
                    <a:p>
                      <a:pPr algn="l">
                        <a:lnSpc>
                          <a:spcPct val="107000"/>
                        </a:lnSpc>
                        <a:spcAft>
                          <a:spcPts val="800"/>
                        </a:spcAft>
                      </a:pPr>
                      <a:r>
                        <a:rPr lang="hr-HR" sz="1200">
                          <a:effectLst/>
                        </a:rPr>
                        <a:t>4</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rowSpan="5">
                  <a:txBody>
                    <a:bodyPr/>
                    <a:lstStyle/>
                    <a:p>
                      <a:pPr algn="l">
                        <a:lnSpc>
                          <a:spcPct val="107000"/>
                        </a:lnSpc>
                        <a:spcAft>
                          <a:spcPts val="800"/>
                        </a:spcAft>
                      </a:pPr>
                      <a:r>
                        <a:rPr lang="hr-HR" sz="1200">
                          <a:effectLst/>
                        </a:rPr>
                        <a:t>20</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rowSpan="5">
                  <a:txBody>
                    <a:bodyPr/>
                    <a:lstStyle/>
                    <a:p>
                      <a:pPr algn="l">
                        <a:lnSpc>
                          <a:spcPct val="107000"/>
                        </a:lnSpc>
                        <a:spcAft>
                          <a:spcPts val="800"/>
                        </a:spcAft>
                      </a:pPr>
                      <a:r>
                        <a:rPr lang="hr-HR" sz="1200">
                          <a:effectLst/>
                        </a:rPr>
                        <a:t>20</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rowSpan="5">
                  <a:txBody>
                    <a:bodyPr/>
                    <a:lstStyle/>
                    <a:p>
                      <a:pPr algn="l">
                        <a:lnSpc>
                          <a:spcPct val="107000"/>
                        </a:lnSpc>
                        <a:spcAft>
                          <a:spcPts val="800"/>
                        </a:spcAft>
                      </a:pPr>
                      <a:r>
                        <a:rPr lang="hr-HR" sz="1200">
                          <a:effectLst/>
                        </a:rPr>
                        <a:t>Prijavni obrazac A- Svrha i opravdanost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r>
              <a:tr h="363703">
                <a:tc>
                  <a:txBody>
                    <a:bodyPr/>
                    <a:lstStyle/>
                    <a:p>
                      <a:pPr algn="l">
                        <a:lnSpc>
                          <a:spcPct val="107000"/>
                        </a:lnSpc>
                        <a:spcAft>
                          <a:spcPts val="800"/>
                        </a:spcAft>
                      </a:pPr>
                      <a:r>
                        <a:rPr lang="hr-HR" sz="1200">
                          <a:effectLst/>
                        </a:rPr>
                        <a:t>Predložene aktivnosti  vrlo dobro odgovaraju na potrebe svih ciljnih skupina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a:effectLst/>
                        </a:rPr>
                        <a:t>4</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63703">
                <a:tc>
                  <a:txBody>
                    <a:bodyPr/>
                    <a:lstStyle/>
                    <a:p>
                      <a:pPr algn="l">
                        <a:lnSpc>
                          <a:spcPct val="107000"/>
                        </a:lnSpc>
                        <a:spcAft>
                          <a:spcPts val="800"/>
                        </a:spcAft>
                      </a:pPr>
                      <a:r>
                        <a:rPr lang="hr-HR" sz="1200">
                          <a:effectLst/>
                        </a:rPr>
                        <a:t>Predložene aktivnosti dobro odgovaraju na potrebe i probleme svih ciljanih skupina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a:effectLst/>
                        </a:rPr>
                        <a:t>3</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63703">
                <a:tc>
                  <a:txBody>
                    <a:bodyPr/>
                    <a:lstStyle/>
                    <a:p>
                      <a:pPr algn="l">
                        <a:lnSpc>
                          <a:spcPct val="107000"/>
                        </a:lnSpc>
                        <a:spcAft>
                          <a:spcPts val="800"/>
                        </a:spcAft>
                      </a:pPr>
                      <a:r>
                        <a:rPr lang="hr-HR" sz="1200">
                          <a:effectLst/>
                        </a:rPr>
                        <a:t>U projektnoj prijavi je samo  naznančeno da predložene aktivnosti odgovaraju na potrebe i probleme ciljane skupine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a:effectLst/>
                        </a:rPr>
                        <a:t>2</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440999">
                <a:tc>
                  <a:txBody>
                    <a:bodyPr/>
                    <a:lstStyle/>
                    <a:p>
                      <a:pPr algn="l">
                        <a:lnSpc>
                          <a:spcPct val="107000"/>
                        </a:lnSpc>
                        <a:spcAft>
                          <a:spcPts val="800"/>
                        </a:spcAft>
                      </a:pPr>
                      <a:r>
                        <a:rPr lang="hr-HR" sz="1200">
                          <a:effectLst/>
                        </a:rPr>
                        <a:t>Predložene aktivnosti ne odgovaraju na potrebe i probleme niti jedne ciljane skupine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a:effectLst/>
                        </a:rPr>
                        <a:t>1</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221405">
                <a:tc gridSpan="6">
                  <a:txBody>
                    <a:bodyPr/>
                    <a:lstStyle/>
                    <a:p>
                      <a:pPr algn="l">
                        <a:lnSpc>
                          <a:spcPct val="107000"/>
                        </a:lnSpc>
                        <a:spcAft>
                          <a:spcPts val="800"/>
                        </a:spcAft>
                      </a:pPr>
                      <a:r>
                        <a:rPr lang="hr-HR" sz="1200" dirty="0">
                          <a:solidFill>
                            <a:schemeClr val="tx1"/>
                          </a:solidFill>
                          <a:effectLst/>
                        </a:rPr>
                        <a:t>4.   Kvaliteta projektne prijave po pitanju operativnih kapaciteta prijavitelja</a:t>
                      </a:r>
                      <a:endParaRPr lang="hr-HR" sz="1200" dirty="0">
                        <a:solidFill>
                          <a:schemeClr val="tx1"/>
                        </a:solidFill>
                        <a:effectLst/>
                        <a:latin typeface="Calibri" panose="020F0502020204030204" pitchFamily="34" charset="0"/>
                        <a:ea typeface="Droid Sans Fallback"/>
                        <a:cs typeface="Times New Roman" panose="02020603050405020304" pitchFamily="18" charset="0"/>
                      </a:endParaRPr>
                    </a:p>
                  </a:txBody>
                  <a:tcPr marL="22973" marR="22973" marT="22973" marB="22973"/>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363703">
                <a:tc>
                  <a:txBody>
                    <a:bodyPr/>
                    <a:lstStyle/>
                    <a:p>
                      <a:pPr algn="l">
                        <a:lnSpc>
                          <a:spcPct val="107000"/>
                        </a:lnSpc>
                        <a:spcAft>
                          <a:spcPts val="800"/>
                        </a:spcAft>
                      </a:pPr>
                      <a:r>
                        <a:rPr lang="hr-HR" sz="1200">
                          <a:effectLst/>
                        </a:rPr>
                        <a:t>Prijavitelj sam ili u  partnerstvu ima iskustvo u provođenju nekoliko EU projekata.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a:effectLst/>
                        </a:rPr>
                        <a:t>5</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rowSpan="5">
                  <a:txBody>
                    <a:bodyPr/>
                    <a:lstStyle/>
                    <a:p>
                      <a:pPr algn="l">
                        <a:lnSpc>
                          <a:spcPct val="107000"/>
                        </a:lnSpc>
                        <a:spcAft>
                          <a:spcPts val="800"/>
                        </a:spcAft>
                      </a:pPr>
                      <a:r>
                        <a:rPr lang="hr-HR" sz="1200">
                          <a:effectLst/>
                        </a:rPr>
                        <a:t>4</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rowSpan="5">
                  <a:txBody>
                    <a:bodyPr/>
                    <a:lstStyle/>
                    <a:p>
                      <a:pPr algn="l">
                        <a:lnSpc>
                          <a:spcPct val="107000"/>
                        </a:lnSpc>
                        <a:spcAft>
                          <a:spcPts val="800"/>
                        </a:spcAft>
                      </a:pPr>
                      <a:r>
                        <a:rPr lang="hr-HR" sz="1200">
                          <a:effectLst/>
                        </a:rPr>
                        <a:t>20</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rowSpan="5">
                  <a:txBody>
                    <a:bodyPr/>
                    <a:lstStyle/>
                    <a:p>
                      <a:pPr algn="l">
                        <a:lnSpc>
                          <a:spcPct val="107000"/>
                        </a:lnSpc>
                        <a:spcAft>
                          <a:spcPts val="800"/>
                        </a:spcAft>
                      </a:pPr>
                      <a:r>
                        <a:rPr lang="hr-HR" sz="1200">
                          <a:effectLst/>
                        </a:rPr>
                        <a:t>20</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rowSpan="5">
                  <a:txBody>
                    <a:bodyPr/>
                    <a:lstStyle/>
                    <a:p>
                      <a:pPr algn="l">
                        <a:lnSpc>
                          <a:spcPct val="107000"/>
                        </a:lnSpc>
                        <a:spcAft>
                          <a:spcPts val="800"/>
                        </a:spcAft>
                      </a:pPr>
                      <a:r>
                        <a:rPr lang="hr-HR" sz="1200">
                          <a:effectLst/>
                        </a:rPr>
                        <a:t>Prijavni obrazac A - Informacija o provedbenim kapacitetima prijavitelja i odabiru partnera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r>
              <a:tr h="363703">
                <a:tc>
                  <a:txBody>
                    <a:bodyPr/>
                    <a:lstStyle/>
                    <a:p>
                      <a:pPr algn="l">
                        <a:lnSpc>
                          <a:spcPct val="107000"/>
                        </a:lnSpc>
                        <a:spcAft>
                          <a:spcPts val="800"/>
                        </a:spcAft>
                      </a:pPr>
                      <a:r>
                        <a:rPr lang="hr-HR" sz="1200">
                          <a:effectLst/>
                        </a:rPr>
                        <a:t>Prijavitelj sam ili u partnerstvu ima iskustvo  u provođenju jednog EU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a:effectLst/>
                        </a:rPr>
                        <a:t>4</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63703">
                <a:tc>
                  <a:txBody>
                    <a:bodyPr/>
                    <a:lstStyle/>
                    <a:p>
                      <a:pPr algn="l">
                        <a:lnSpc>
                          <a:spcPct val="107000"/>
                        </a:lnSpc>
                        <a:spcAft>
                          <a:spcPts val="800"/>
                        </a:spcAft>
                      </a:pPr>
                      <a:r>
                        <a:rPr lang="hr-HR" sz="1200">
                          <a:effectLst/>
                        </a:rPr>
                        <a:t>Prijavitelj sam ili u partnerstvu ima iskustvo u provođenju više nacionalnih projekata i niti jednoga EU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a:effectLst/>
                        </a:rPr>
                        <a:t>3</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63703">
                <a:tc>
                  <a:txBody>
                    <a:bodyPr/>
                    <a:lstStyle/>
                    <a:p>
                      <a:pPr algn="l">
                        <a:lnSpc>
                          <a:spcPct val="107000"/>
                        </a:lnSpc>
                        <a:spcAft>
                          <a:spcPts val="800"/>
                        </a:spcAft>
                      </a:pPr>
                      <a:r>
                        <a:rPr lang="hr-HR" sz="1200">
                          <a:effectLst/>
                        </a:rPr>
                        <a:t>Prijavitelj sam ili u partnerstvu ima iskustvo u provođenju jednog nacionalnog  projekta  i niti jednoga EU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a:effectLst/>
                        </a:rPr>
                        <a:t>2</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78179">
                <a:tc>
                  <a:txBody>
                    <a:bodyPr/>
                    <a:lstStyle/>
                    <a:p>
                      <a:pPr algn="l">
                        <a:lnSpc>
                          <a:spcPct val="107000"/>
                        </a:lnSpc>
                        <a:spcAft>
                          <a:spcPts val="800"/>
                        </a:spcAft>
                      </a:pPr>
                      <a:r>
                        <a:rPr lang="hr-HR" sz="1200" dirty="0">
                          <a:effectLst/>
                        </a:rPr>
                        <a:t>Prijavitelj sam ili u partnerstvu nema iskustvo u provedbi nacionalnih i  EU projekata.</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tc>
                <a:tc>
                  <a:txBody>
                    <a:bodyPr/>
                    <a:lstStyle/>
                    <a:p>
                      <a:pPr algn="l">
                        <a:lnSpc>
                          <a:spcPct val="107000"/>
                        </a:lnSpc>
                        <a:spcAft>
                          <a:spcPts val="800"/>
                        </a:spcAft>
                      </a:pPr>
                      <a:r>
                        <a:rPr lang="hr-HR" sz="1200" dirty="0">
                          <a:effectLst/>
                        </a:rPr>
                        <a:t>1</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4177" marR="4177"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bl>
          </a:graphicData>
        </a:graphic>
      </p:graphicFrame>
    </p:spTree>
    <p:extLst>
      <p:ext uri="{BB962C8B-B14F-4D97-AF65-F5344CB8AC3E}">
        <p14:creationId xmlns:p14="http://schemas.microsoft.com/office/powerpoint/2010/main" val="2725738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800" dirty="0" smtClean="0"/>
              <a:t>Procjena kvalitete-kriteriji odabira</a:t>
            </a:r>
            <a:endParaRPr lang="hr-HR" sz="2800" dirty="0"/>
          </a:p>
        </p:txBody>
      </p:sp>
      <p:graphicFrame>
        <p:nvGraphicFramePr>
          <p:cNvPr id="7" name="Rezervirano mjesto sadržaja 6"/>
          <p:cNvGraphicFramePr>
            <a:graphicFrameLocks noGrp="1"/>
          </p:cNvGraphicFramePr>
          <p:nvPr>
            <p:ph sz="half" idx="1"/>
            <p:extLst>
              <p:ext uri="{D42A27DB-BD31-4B8C-83A1-F6EECF244321}">
                <p14:modId xmlns:p14="http://schemas.microsoft.com/office/powerpoint/2010/main" val="3775349321"/>
              </p:ext>
            </p:extLst>
          </p:nvPr>
        </p:nvGraphicFramePr>
        <p:xfrm>
          <a:off x="836024" y="1254035"/>
          <a:ext cx="7350033" cy="5014555"/>
        </p:xfrm>
        <a:graphic>
          <a:graphicData uri="http://schemas.openxmlformats.org/drawingml/2006/table">
            <a:tbl>
              <a:tblPr firstRow="1" firstCol="1" bandRow="1">
                <a:tableStyleId>{5C22544A-7EE6-4342-B048-85BDC9FD1C3A}</a:tableStyleId>
              </a:tblPr>
              <a:tblGrid>
                <a:gridCol w="3790033"/>
                <a:gridCol w="668830"/>
                <a:gridCol w="449825"/>
                <a:gridCol w="483700"/>
                <a:gridCol w="855534"/>
                <a:gridCol w="1102111"/>
              </a:tblGrid>
              <a:tr h="253063">
                <a:tc gridSpan="6">
                  <a:txBody>
                    <a:bodyPr/>
                    <a:lstStyle/>
                    <a:p>
                      <a:pPr algn="l">
                        <a:lnSpc>
                          <a:spcPct val="107000"/>
                        </a:lnSpc>
                        <a:spcAft>
                          <a:spcPts val="800"/>
                        </a:spcAft>
                      </a:pPr>
                      <a:r>
                        <a:rPr lang="hr-HR" sz="1200" dirty="0">
                          <a:solidFill>
                            <a:schemeClr val="tx1"/>
                          </a:solidFill>
                          <a:effectLst/>
                        </a:rPr>
                        <a:t>5.  Očekivana održivost rezultata projekta</a:t>
                      </a:r>
                      <a:endParaRPr lang="hr-HR" sz="1200" dirty="0">
                        <a:solidFill>
                          <a:schemeClr val="tx1"/>
                        </a:solidFill>
                        <a:effectLst/>
                        <a:latin typeface="Calibri" panose="020F0502020204030204" pitchFamily="34" charset="0"/>
                        <a:ea typeface="Droid Sans Fallback"/>
                        <a:cs typeface="Times New Roman" panose="02020603050405020304" pitchFamily="18" charset="0"/>
                      </a:endParaRPr>
                    </a:p>
                  </a:txBody>
                  <a:tcPr marL="34925" marR="34925" marT="34925" marB="34925"/>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367941">
                <a:tc>
                  <a:txBody>
                    <a:bodyPr/>
                    <a:lstStyle/>
                    <a:p>
                      <a:pPr algn="l">
                        <a:lnSpc>
                          <a:spcPct val="107000"/>
                        </a:lnSpc>
                        <a:spcAft>
                          <a:spcPts val="800"/>
                        </a:spcAft>
                      </a:pPr>
                      <a:r>
                        <a:rPr lang="hr-HR" sz="1200" dirty="0">
                          <a:effectLst/>
                        </a:rPr>
                        <a:t>U projektnoj prijavi razrađeno je tri ili više mjera  održivosti (financijske ili institucionalne).</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a:effectLst/>
                        </a:rPr>
                        <a:t>5</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rowSpan="5">
                  <a:txBody>
                    <a:bodyPr/>
                    <a:lstStyle/>
                    <a:p>
                      <a:pPr algn="l">
                        <a:lnSpc>
                          <a:spcPct val="107000"/>
                        </a:lnSpc>
                        <a:spcAft>
                          <a:spcPts val="800"/>
                        </a:spcAft>
                      </a:pPr>
                      <a:r>
                        <a:rPr lang="hr-HR" sz="1200">
                          <a:effectLst/>
                        </a:rPr>
                        <a:t>4</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rowSpan="5">
                  <a:txBody>
                    <a:bodyPr/>
                    <a:lstStyle/>
                    <a:p>
                      <a:pPr algn="l">
                        <a:lnSpc>
                          <a:spcPct val="107000"/>
                        </a:lnSpc>
                        <a:spcAft>
                          <a:spcPts val="800"/>
                        </a:spcAft>
                      </a:pPr>
                      <a:r>
                        <a:rPr lang="hr-HR" sz="1200">
                          <a:effectLst/>
                        </a:rPr>
                        <a:t>20</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rowSpan="5">
                  <a:txBody>
                    <a:bodyPr/>
                    <a:lstStyle/>
                    <a:p>
                      <a:pPr algn="l">
                        <a:lnSpc>
                          <a:spcPct val="107000"/>
                        </a:lnSpc>
                        <a:spcAft>
                          <a:spcPts val="800"/>
                        </a:spcAft>
                      </a:pPr>
                      <a:r>
                        <a:rPr lang="hr-HR" sz="1200" dirty="0">
                          <a:effectLst/>
                        </a:rPr>
                        <a:t>20</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rowSpan="5">
                  <a:txBody>
                    <a:bodyPr/>
                    <a:lstStyle/>
                    <a:p>
                      <a:pPr algn="l">
                        <a:lnSpc>
                          <a:spcPct val="107000"/>
                        </a:lnSpc>
                        <a:spcAft>
                          <a:spcPts val="800"/>
                        </a:spcAft>
                      </a:pPr>
                      <a:r>
                        <a:rPr lang="hr-HR" sz="1200">
                          <a:effectLst/>
                        </a:rPr>
                        <a:t>Prijavni obrazac A - Kratki opis na koji će način održivost rezultata projekta biti zajamčena nakon završetka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r>
              <a:tr h="367941">
                <a:tc>
                  <a:txBody>
                    <a:bodyPr/>
                    <a:lstStyle/>
                    <a:p>
                      <a:pPr algn="l">
                        <a:lnSpc>
                          <a:spcPct val="107000"/>
                        </a:lnSpc>
                        <a:spcAft>
                          <a:spcPts val="800"/>
                        </a:spcAft>
                      </a:pPr>
                      <a:r>
                        <a:rPr lang="hr-HR" sz="1200" dirty="0">
                          <a:effectLst/>
                        </a:rPr>
                        <a:t>U projektnoj prijavi su razrađene barem dvije mjere  održivosti (financijske ili institucionalne).</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a:effectLst/>
                        </a:rPr>
                        <a:t>4</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67941">
                <a:tc>
                  <a:txBody>
                    <a:bodyPr/>
                    <a:lstStyle/>
                    <a:p>
                      <a:pPr algn="l">
                        <a:lnSpc>
                          <a:spcPct val="107000"/>
                        </a:lnSpc>
                        <a:spcAft>
                          <a:spcPts val="800"/>
                        </a:spcAft>
                      </a:pPr>
                      <a:r>
                        <a:rPr lang="hr-HR" sz="1200" dirty="0">
                          <a:effectLst/>
                        </a:rPr>
                        <a:t>U projektnoj prijavi je razrađena barem jedna mjera  održivosti (financijske ili institucionalne).</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a:effectLst/>
                        </a:rPr>
                        <a:t>3</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556073">
                <a:tc>
                  <a:txBody>
                    <a:bodyPr/>
                    <a:lstStyle/>
                    <a:p>
                      <a:pPr algn="l">
                        <a:lnSpc>
                          <a:spcPct val="107000"/>
                        </a:lnSpc>
                        <a:spcAft>
                          <a:spcPts val="800"/>
                        </a:spcAft>
                      </a:pPr>
                      <a:r>
                        <a:rPr lang="hr-HR" sz="1200" dirty="0">
                          <a:effectLst/>
                        </a:rPr>
                        <a:t>U projektnoj prijavi samo su navedene mjere financijske i/ili institucionalne održivosti, ali nisu u potpunosti razrađene.</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a:effectLst/>
                        </a:rPr>
                        <a:t>2</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401237">
                <a:tc>
                  <a:txBody>
                    <a:bodyPr/>
                    <a:lstStyle/>
                    <a:p>
                      <a:pPr algn="l">
                        <a:lnSpc>
                          <a:spcPct val="107000"/>
                        </a:lnSpc>
                        <a:spcAft>
                          <a:spcPts val="800"/>
                        </a:spcAft>
                      </a:pPr>
                      <a:r>
                        <a:rPr lang="hr-HR" sz="1200" dirty="0">
                          <a:effectLst/>
                        </a:rPr>
                        <a:t>U projektnoj prijavi nije navedena niti jedna mjera održivosti.</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a:effectLst/>
                        </a:rPr>
                        <a:t>1</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629328">
                <a:tc gridSpan="6">
                  <a:txBody>
                    <a:bodyPr/>
                    <a:lstStyle/>
                    <a:p>
                      <a:pPr algn="l">
                        <a:lnSpc>
                          <a:spcPct val="107000"/>
                        </a:lnSpc>
                        <a:spcAft>
                          <a:spcPts val="800"/>
                        </a:spcAft>
                      </a:pPr>
                      <a:r>
                        <a:rPr lang="hr-HR" sz="1200" dirty="0">
                          <a:solidFill>
                            <a:schemeClr val="tx1"/>
                          </a:solidFill>
                          <a:effectLst/>
                        </a:rPr>
                        <a:t>6.   Doprinos prijedloga projekta postizanju horizontalnih ciljeva OPULJP-a tj. uključenost horizontalnih politika koje podržava OP  (jednake mogućnosti, održivi razvoj i zaštita okoliša, te promicanje načela dobrog upravljanja)</a:t>
                      </a:r>
                      <a:endParaRPr lang="hr-HR" sz="1200" dirty="0">
                        <a:solidFill>
                          <a:schemeClr val="tx1"/>
                        </a:solidFill>
                        <a:effectLst/>
                        <a:latin typeface="Calibri" panose="020F0502020204030204" pitchFamily="34" charset="0"/>
                        <a:ea typeface="Droid Sans Fallback"/>
                        <a:cs typeface="Times New Roman" panose="02020603050405020304" pitchFamily="18" charset="0"/>
                      </a:endParaRPr>
                    </a:p>
                  </a:txBody>
                  <a:tcPr marL="34925" marR="34925" marT="34925" marB="34925"/>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367941">
                <a:tc>
                  <a:txBody>
                    <a:bodyPr/>
                    <a:lstStyle/>
                    <a:p>
                      <a:pPr algn="l">
                        <a:lnSpc>
                          <a:spcPct val="107000"/>
                        </a:lnSpc>
                        <a:spcAft>
                          <a:spcPts val="800"/>
                        </a:spcAft>
                      </a:pPr>
                      <a:r>
                        <a:rPr lang="hr-HR" sz="1200">
                          <a:effectLst/>
                        </a:rPr>
                        <a:t>Detaljno su i jasno razrađene barem dvije horizontalne politike kojima projekt doprinosi.</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a:effectLst/>
                        </a:rPr>
                        <a:t>5</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rowSpan="5">
                  <a:txBody>
                    <a:bodyPr/>
                    <a:lstStyle/>
                    <a:p>
                      <a:pPr algn="ctr">
                        <a:lnSpc>
                          <a:spcPct val="107000"/>
                        </a:lnSpc>
                        <a:spcAft>
                          <a:spcPts val="800"/>
                        </a:spcAft>
                      </a:pPr>
                      <a:r>
                        <a:rPr lang="hr-HR" sz="1200">
                          <a:effectLst/>
                        </a:rPr>
                        <a:t>2</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rowSpan="5">
                  <a:txBody>
                    <a:bodyPr/>
                    <a:lstStyle/>
                    <a:p>
                      <a:pPr algn="ctr">
                        <a:lnSpc>
                          <a:spcPct val="107000"/>
                        </a:lnSpc>
                        <a:spcAft>
                          <a:spcPts val="800"/>
                        </a:spcAft>
                      </a:pPr>
                      <a:r>
                        <a:rPr lang="hr-HR" sz="1200" dirty="0">
                          <a:effectLst/>
                        </a:rPr>
                        <a:t>10</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rowSpan="5">
                  <a:txBody>
                    <a:bodyPr/>
                    <a:lstStyle/>
                    <a:p>
                      <a:pPr algn="ctr">
                        <a:lnSpc>
                          <a:spcPct val="107000"/>
                        </a:lnSpc>
                        <a:spcAft>
                          <a:spcPts val="800"/>
                        </a:spcAft>
                      </a:pPr>
                      <a:r>
                        <a:rPr lang="hr-HR" sz="1200" dirty="0">
                          <a:effectLst/>
                        </a:rPr>
                        <a:t>10</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rowSpan="5">
                  <a:txBody>
                    <a:bodyPr/>
                    <a:lstStyle/>
                    <a:p>
                      <a:pPr algn="ctr">
                        <a:lnSpc>
                          <a:spcPct val="107000"/>
                        </a:lnSpc>
                        <a:spcAft>
                          <a:spcPts val="800"/>
                        </a:spcAft>
                      </a:pPr>
                      <a:r>
                        <a:rPr lang="hr-HR" sz="1200">
                          <a:effectLst/>
                        </a:rPr>
                        <a:t>Prijavni obrazac A – Horizontalne teme</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r>
              <a:tr h="367941">
                <a:tc>
                  <a:txBody>
                    <a:bodyPr/>
                    <a:lstStyle/>
                    <a:p>
                      <a:pPr algn="l">
                        <a:lnSpc>
                          <a:spcPct val="107000"/>
                        </a:lnSpc>
                        <a:spcAft>
                          <a:spcPts val="800"/>
                        </a:spcAft>
                      </a:pPr>
                      <a:r>
                        <a:rPr lang="hr-HR" sz="1200">
                          <a:effectLst/>
                        </a:rPr>
                        <a:t>Detaljno je i jasno razrađena jedna horizontalna politika kojoj projekt doprinosi.</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dirty="0">
                          <a:effectLst/>
                        </a:rPr>
                        <a:t>4</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67941">
                <a:tc>
                  <a:txBody>
                    <a:bodyPr/>
                    <a:lstStyle/>
                    <a:p>
                      <a:pPr algn="l">
                        <a:lnSpc>
                          <a:spcPct val="107000"/>
                        </a:lnSpc>
                        <a:spcAft>
                          <a:spcPts val="800"/>
                        </a:spcAft>
                      </a:pPr>
                      <a:r>
                        <a:rPr lang="hr-HR" sz="1200">
                          <a:effectLst/>
                        </a:rPr>
                        <a:t>Navedene su barem dvije horizontalne politike kojima projekt doprinosi.</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dirty="0">
                          <a:effectLst/>
                        </a:rPr>
                        <a:t>3</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67941">
                <a:tc>
                  <a:txBody>
                    <a:bodyPr/>
                    <a:lstStyle/>
                    <a:p>
                      <a:pPr algn="l">
                        <a:lnSpc>
                          <a:spcPct val="107000"/>
                        </a:lnSpc>
                        <a:spcAft>
                          <a:spcPts val="800"/>
                        </a:spcAft>
                      </a:pPr>
                      <a:r>
                        <a:rPr lang="hr-HR" sz="1200">
                          <a:effectLst/>
                        </a:rPr>
                        <a:t>Navedena je jedna horizontalna politika kojoj projekt doprinosi.</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dirty="0">
                          <a:effectLst/>
                        </a:rPr>
                        <a:t>2</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67941">
                <a:tc>
                  <a:txBody>
                    <a:bodyPr/>
                    <a:lstStyle/>
                    <a:p>
                      <a:pPr algn="l">
                        <a:lnSpc>
                          <a:spcPct val="107000"/>
                        </a:lnSpc>
                        <a:spcAft>
                          <a:spcPts val="800"/>
                        </a:spcAft>
                      </a:pPr>
                      <a:r>
                        <a:rPr lang="hr-HR" sz="1200">
                          <a:effectLst/>
                        </a:rPr>
                        <a:t>Horizontalne politike koje podržava OP nisu uključene u projekt.</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tc>
                <a:tc>
                  <a:txBody>
                    <a:bodyPr/>
                    <a:lstStyle/>
                    <a:p>
                      <a:pPr algn="l">
                        <a:lnSpc>
                          <a:spcPct val="107000"/>
                        </a:lnSpc>
                        <a:spcAft>
                          <a:spcPts val="800"/>
                        </a:spcAft>
                      </a:pPr>
                      <a:r>
                        <a:rPr lang="hr-HR" sz="1200" dirty="0">
                          <a:effectLst/>
                        </a:rPr>
                        <a:t>1</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6350" marR="6350"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bl>
          </a:graphicData>
        </a:graphic>
      </p:graphicFrame>
    </p:spTree>
    <p:extLst>
      <p:ext uri="{BB962C8B-B14F-4D97-AF65-F5344CB8AC3E}">
        <p14:creationId xmlns:p14="http://schemas.microsoft.com/office/powerpoint/2010/main" val="25974354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800" dirty="0" smtClean="0"/>
              <a:t>Procjena kvalitete-kriteriji odabira</a:t>
            </a:r>
            <a:endParaRPr lang="hr-HR" sz="2800" dirty="0"/>
          </a:p>
        </p:txBody>
      </p:sp>
      <p:graphicFrame>
        <p:nvGraphicFramePr>
          <p:cNvPr id="4" name="Rezervirano mjesto sadržaja 3"/>
          <p:cNvGraphicFramePr>
            <a:graphicFrameLocks noGrp="1"/>
          </p:cNvGraphicFramePr>
          <p:nvPr>
            <p:ph sz="half" idx="1"/>
            <p:extLst>
              <p:ext uri="{D42A27DB-BD31-4B8C-83A1-F6EECF244321}">
                <p14:modId xmlns:p14="http://schemas.microsoft.com/office/powerpoint/2010/main" val="1041764020"/>
              </p:ext>
            </p:extLst>
          </p:nvPr>
        </p:nvGraphicFramePr>
        <p:xfrm>
          <a:off x="600891" y="1175655"/>
          <a:ext cx="7132320" cy="5457229"/>
        </p:xfrm>
        <a:graphic>
          <a:graphicData uri="http://schemas.openxmlformats.org/drawingml/2006/table">
            <a:tbl>
              <a:tblPr firstRow="1" firstCol="1" bandRow="1">
                <a:tableStyleId>{5C22544A-7EE6-4342-B048-85BDC9FD1C3A}</a:tableStyleId>
              </a:tblPr>
              <a:tblGrid>
                <a:gridCol w="3652462"/>
                <a:gridCol w="653773"/>
                <a:gridCol w="439699"/>
                <a:gridCol w="472811"/>
                <a:gridCol w="836274"/>
                <a:gridCol w="1077301"/>
              </a:tblGrid>
              <a:tr h="253624">
                <a:tc gridSpan="2">
                  <a:txBody>
                    <a:bodyPr/>
                    <a:lstStyle/>
                    <a:p>
                      <a:pPr algn="l">
                        <a:lnSpc>
                          <a:spcPct val="107000"/>
                        </a:lnSpc>
                        <a:spcAft>
                          <a:spcPts val="800"/>
                        </a:spcAft>
                      </a:pPr>
                      <a:r>
                        <a:rPr lang="hr-HR" sz="1200" dirty="0">
                          <a:solidFill>
                            <a:schemeClr val="tx1"/>
                          </a:solidFill>
                          <a:effectLst/>
                        </a:rPr>
                        <a:t>7. Partnerstvo </a:t>
                      </a:r>
                      <a:endParaRPr lang="hr-HR" sz="1200" dirty="0">
                        <a:solidFill>
                          <a:schemeClr val="tx1"/>
                        </a:solidFill>
                        <a:effectLst/>
                        <a:latin typeface="Calibri" panose="020F0502020204030204" pitchFamily="34" charset="0"/>
                        <a:ea typeface="Droid Sans Fallback"/>
                        <a:cs typeface="Times New Roman" panose="02020603050405020304" pitchFamily="18" charset="0"/>
                      </a:endParaRPr>
                    </a:p>
                  </a:txBody>
                  <a:tcPr marL="5641" marR="5641" marT="0" marB="0"/>
                </a:tc>
                <a:tc hMerge="1">
                  <a:txBody>
                    <a:bodyPr/>
                    <a:lstStyle/>
                    <a:p>
                      <a:endParaRPr lang="hr-HR"/>
                    </a:p>
                  </a:txBody>
                  <a:tcPr/>
                </a:tc>
                <a:tc rowSpan="6">
                  <a:txBody>
                    <a:bodyPr/>
                    <a:lstStyle/>
                    <a:p>
                      <a:pPr algn="l">
                        <a:lnSpc>
                          <a:spcPct val="107000"/>
                        </a:lnSpc>
                        <a:spcAft>
                          <a:spcPts val="800"/>
                        </a:spcAft>
                      </a:pPr>
                      <a:r>
                        <a:rPr lang="hr-HR" sz="1200">
                          <a:effectLst/>
                        </a:rPr>
                        <a:t>2</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rowSpan="6">
                  <a:txBody>
                    <a:bodyPr/>
                    <a:lstStyle/>
                    <a:p>
                      <a:pPr algn="l">
                        <a:lnSpc>
                          <a:spcPct val="107000"/>
                        </a:lnSpc>
                        <a:spcAft>
                          <a:spcPts val="800"/>
                        </a:spcAft>
                      </a:pPr>
                      <a:r>
                        <a:rPr lang="hr-HR" sz="1200">
                          <a:effectLst/>
                        </a:rPr>
                        <a:t>10</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rowSpan="6">
                  <a:txBody>
                    <a:bodyPr/>
                    <a:lstStyle/>
                    <a:p>
                      <a:pPr algn="l">
                        <a:lnSpc>
                          <a:spcPct val="107000"/>
                        </a:lnSpc>
                        <a:spcAft>
                          <a:spcPts val="800"/>
                        </a:spcAft>
                      </a:pPr>
                      <a:r>
                        <a:rPr lang="hr-HR" sz="1200">
                          <a:effectLst/>
                        </a:rPr>
                        <a:t>       10</a:t>
                      </a:r>
                    </a:p>
                    <a:p>
                      <a:pPr algn="l">
                        <a:lnSpc>
                          <a:spcPct val="107000"/>
                        </a:lnSpc>
                        <a:spcAft>
                          <a:spcPts val="800"/>
                        </a:spcAft>
                      </a:pPr>
                      <a:r>
                        <a:rPr lang="hr-HR" sz="1200">
                          <a:effectLst/>
                        </a:rPr>
                        <a:t> </a:t>
                      </a:r>
                    </a:p>
                    <a:p>
                      <a:pPr algn="l">
                        <a:lnSpc>
                          <a:spcPct val="107000"/>
                        </a:lnSpc>
                        <a:spcAft>
                          <a:spcPts val="800"/>
                        </a:spcAft>
                      </a:pPr>
                      <a:r>
                        <a:rPr lang="hr-HR" sz="1200">
                          <a:effectLst/>
                        </a:rPr>
                        <a:t> </a:t>
                      </a:r>
                    </a:p>
                    <a:p>
                      <a:pPr algn="l">
                        <a:lnSpc>
                          <a:spcPct val="107000"/>
                        </a:lnSpc>
                        <a:spcAft>
                          <a:spcPts val="800"/>
                        </a:spcAft>
                      </a:pPr>
                      <a:r>
                        <a:rPr lang="hr-HR" sz="1200">
                          <a:effectLst/>
                        </a:rPr>
                        <a:t> </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rowSpan="6">
                  <a:txBody>
                    <a:bodyPr/>
                    <a:lstStyle/>
                    <a:p>
                      <a:pPr algn="l">
                        <a:lnSpc>
                          <a:spcPct val="107000"/>
                        </a:lnSpc>
                        <a:spcAft>
                          <a:spcPts val="800"/>
                        </a:spcAft>
                      </a:pPr>
                      <a:r>
                        <a:rPr lang="hr-HR" sz="1200">
                          <a:effectLst/>
                        </a:rPr>
                        <a:t>Prijavni obrazac A - Informacija o provedbenim kapacitetima prijavitelja i odabiru partnera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r>
              <a:tr h="522202">
                <a:tc>
                  <a:txBody>
                    <a:bodyPr/>
                    <a:lstStyle/>
                    <a:p>
                      <a:pPr algn="l">
                        <a:lnSpc>
                          <a:spcPct val="107000"/>
                        </a:lnSpc>
                        <a:spcAft>
                          <a:spcPts val="800"/>
                        </a:spcAft>
                      </a:pPr>
                      <a:r>
                        <a:rPr lang="hr-HR" sz="1200">
                          <a:effectLst/>
                        </a:rPr>
                        <a:t>Projekt se provodi u opravdanom i jasno obrazloženom partnerstvu gdje su uloge nositelja i partnera jasno naznačene.</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a:effectLst/>
                        </a:rPr>
                        <a:t>5</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45520">
                <a:tc>
                  <a:txBody>
                    <a:bodyPr/>
                    <a:lstStyle/>
                    <a:p>
                      <a:pPr algn="l">
                        <a:lnSpc>
                          <a:spcPct val="107000"/>
                        </a:lnSpc>
                        <a:spcAft>
                          <a:spcPts val="800"/>
                        </a:spcAft>
                      </a:pPr>
                      <a:r>
                        <a:rPr lang="hr-HR" sz="1200">
                          <a:effectLst/>
                        </a:rPr>
                        <a:t>Projekt se provodi u partnerstvu, a uloga partnera je vrlo dobro obrazložena i opravdana.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a:effectLst/>
                        </a:rPr>
                        <a:t>4</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45520">
                <a:tc>
                  <a:txBody>
                    <a:bodyPr/>
                    <a:lstStyle/>
                    <a:p>
                      <a:pPr algn="l">
                        <a:lnSpc>
                          <a:spcPct val="107000"/>
                        </a:lnSpc>
                        <a:spcAft>
                          <a:spcPts val="800"/>
                        </a:spcAft>
                      </a:pPr>
                      <a:r>
                        <a:rPr lang="hr-HR" sz="1200">
                          <a:effectLst/>
                        </a:rPr>
                        <a:t>Projekt se provodi u partnerstvu, a uloga partnera je dobro obrazložena i opravdana.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a:effectLst/>
                        </a:rPr>
                        <a:t>3</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45520">
                <a:tc>
                  <a:txBody>
                    <a:bodyPr/>
                    <a:lstStyle/>
                    <a:p>
                      <a:pPr algn="l">
                        <a:lnSpc>
                          <a:spcPct val="107000"/>
                        </a:lnSpc>
                        <a:spcAft>
                          <a:spcPts val="800"/>
                        </a:spcAft>
                      </a:pPr>
                      <a:r>
                        <a:rPr lang="hr-HR" sz="1200">
                          <a:effectLst/>
                        </a:rPr>
                        <a:t>Projekt se provodi u partnerstvu, ali je uloga partnera nedovoljno obrazložena i neopravdana.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a:effectLst/>
                        </a:rPr>
                        <a:t>2</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251791">
                <a:tc>
                  <a:txBody>
                    <a:bodyPr/>
                    <a:lstStyle/>
                    <a:p>
                      <a:pPr algn="l">
                        <a:lnSpc>
                          <a:spcPct val="107000"/>
                        </a:lnSpc>
                        <a:spcAft>
                          <a:spcPts val="800"/>
                        </a:spcAft>
                      </a:pPr>
                      <a:r>
                        <a:rPr lang="hr-HR" sz="1200">
                          <a:effectLst/>
                        </a:rPr>
                        <a:t>Projekt se ne provodi u partnerstvu.</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a:effectLst/>
                        </a:rPr>
                        <a:t>1</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254846">
                <a:tc gridSpan="2">
                  <a:txBody>
                    <a:bodyPr/>
                    <a:lstStyle/>
                    <a:p>
                      <a:pPr algn="l">
                        <a:lnSpc>
                          <a:spcPct val="107000"/>
                        </a:lnSpc>
                        <a:spcAft>
                          <a:spcPts val="800"/>
                        </a:spcAft>
                      </a:pPr>
                      <a:r>
                        <a:rPr lang="hr-HR" sz="1200" dirty="0">
                          <a:solidFill>
                            <a:schemeClr val="tx1"/>
                          </a:solidFill>
                          <a:effectLst/>
                        </a:rPr>
                        <a:t>8. Regionalna jednakost u pristupu zapošljavanju</a:t>
                      </a:r>
                      <a:endParaRPr lang="hr-HR" sz="1200" dirty="0">
                        <a:solidFill>
                          <a:schemeClr val="tx1"/>
                        </a:solidFill>
                        <a:effectLst/>
                        <a:latin typeface="Calibri" panose="020F0502020204030204" pitchFamily="34" charset="0"/>
                        <a:ea typeface="Droid Sans Fallback"/>
                        <a:cs typeface="Times New Roman" panose="02020603050405020304" pitchFamily="18" charset="0"/>
                      </a:endParaRPr>
                    </a:p>
                  </a:txBody>
                  <a:tcPr marL="5641" marR="5641" marT="0" marB="0"/>
                </a:tc>
                <a:tc hMerge="1">
                  <a:txBody>
                    <a:bodyPr/>
                    <a:lstStyle/>
                    <a:p>
                      <a:endParaRPr lang="hr-HR"/>
                    </a:p>
                  </a:txBody>
                  <a:tcPr/>
                </a:tc>
                <a:tc rowSpan="6">
                  <a:txBody>
                    <a:bodyPr/>
                    <a:lstStyle/>
                    <a:p>
                      <a:pPr algn="l">
                        <a:lnSpc>
                          <a:spcPct val="107000"/>
                        </a:lnSpc>
                        <a:spcAft>
                          <a:spcPts val="800"/>
                        </a:spcAft>
                      </a:pPr>
                      <a:r>
                        <a:rPr lang="hr-HR" sz="1200">
                          <a:effectLst/>
                        </a:rPr>
                        <a:t> </a:t>
                      </a:r>
                    </a:p>
                    <a:p>
                      <a:pPr algn="l">
                        <a:lnSpc>
                          <a:spcPct val="107000"/>
                        </a:lnSpc>
                        <a:spcAft>
                          <a:spcPts val="800"/>
                        </a:spcAft>
                      </a:pPr>
                      <a:r>
                        <a:rPr lang="hr-HR" sz="1200">
                          <a:effectLst/>
                        </a:rPr>
                        <a:t> </a:t>
                      </a:r>
                    </a:p>
                    <a:p>
                      <a:pPr algn="l">
                        <a:lnSpc>
                          <a:spcPct val="107000"/>
                        </a:lnSpc>
                        <a:spcAft>
                          <a:spcPts val="800"/>
                        </a:spcAft>
                      </a:pPr>
                      <a:r>
                        <a:rPr lang="hr-HR" sz="1200">
                          <a:effectLst/>
                        </a:rPr>
                        <a:t> </a:t>
                      </a:r>
                    </a:p>
                    <a:p>
                      <a:pPr algn="l">
                        <a:lnSpc>
                          <a:spcPct val="107000"/>
                        </a:lnSpc>
                        <a:spcAft>
                          <a:spcPts val="800"/>
                        </a:spcAft>
                      </a:pPr>
                      <a:r>
                        <a:rPr lang="hr-HR" sz="1200">
                          <a:effectLst/>
                        </a:rPr>
                        <a:t>2</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rowSpan="6">
                  <a:txBody>
                    <a:bodyPr/>
                    <a:lstStyle/>
                    <a:p>
                      <a:pPr algn="l">
                        <a:lnSpc>
                          <a:spcPct val="107000"/>
                        </a:lnSpc>
                        <a:spcAft>
                          <a:spcPts val="800"/>
                        </a:spcAft>
                      </a:pPr>
                      <a:r>
                        <a:rPr lang="hr-HR" sz="1200">
                          <a:effectLst/>
                        </a:rPr>
                        <a:t> </a:t>
                      </a:r>
                    </a:p>
                    <a:p>
                      <a:pPr algn="l">
                        <a:lnSpc>
                          <a:spcPct val="107000"/>
                        </a:lnSpc>
                        <a:spcAft>
                          <a:spcPts val="800"/>
                        </a:spcAft>
                      </a:pPr>
                      <a:r>
                        <a:rPr lang="hr-HR" sz="1200">
                          <a:effectLst/>
                        </a:rPr>
                        <a:t> </a:t>
                      </a:r>
                    </a:p>
                    <a:p>
                      <a:pPr algn="l">
                        <a:lnSpc>
                          <a:spcPct val="107000"/>
                        </a:lnSpc>
                        <a:spcAft>
                          <a:spcPts val="800"/>
                        </a:spcAft>
                      </a:pPr>
                      <a:r>
                        <a:rPr lang="hr-HR" sz="1200">
                          <a:effectLst/>
                        </a:rPr>
                        <a:t> </a:t>
                      </a:r>
                    </a:p>
                    <a:p>
                      <a:pPr algn="l">
                        <a:lnSpc>
                          <a:spcPct val="107000"/>
                        </a:lnSpc>
                        <a:spcAft>
                          <a:spcPts val="800"/>
                        </a:spcAft>
                      </a:pPr>
                      <a:r>
                        <a:rPr lang="hr-HR" sz="1200">
                          <a:effectLst/>
                        </a:rPr>
                        <a:t>10</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rowSpan="6">
                  <a:txBody>
                    <a:bodyPr/>
                    <a:lstStyle/>
                    <a:p>
                      <a:pPr algn="l">
                        <a:lnSpc>
                          <a:spcPct val="107000"/>
                        </a:lnSpc>
                        <a:spcAft>
                          <a:spcPts val="800"/>
                        </a:spcAft>
                      </a:pPr>
                      <a:r>
                        <a:rPr lang="hr-HR" sz="1200">
                          <a:effectLst/>
                        </a:rPr>
                        <a:t> </a:t>
                      </a:r>
                    </a:p>
                    <a:p>
                      <a:pPr algn="l">
                        <a:lnSpc>
                          <a:spcPct val="107000"/>
                        </a:lnSpc>
                        <a:spcAft>
                          <a:spcPts val="800"/>
                        </a:spcAft>
                      </a:pPr>
                      <a:r>
                        <a:rPr lang="hr-HR" sz="1200">
                          <a:effectLst/>
                        </a:rPr>
                        <a:t> </a:t>
                      </a:r>
                    </a:p>
                    <a:p>
                      <a:pPr algn="l">
                        <a:lnSpc>
                          <a:spcPct val="107000"/>
                        </a:lnSpc>
                        <a:spcAft>
                          <a:spcPts val="800"/>
                        </a:spcAft>
                      </a:pPr>
                      <a:r>
                        <a:rPr lang="hr-HR" sz="1200">
                          <a:effectLst/>
                        </a:rPr>
                        <a:t> </a:t>
                      </a:r>
                    </a:p>
                    <a:p>
                      <a:pPr algn="l">
                        <a:lnSpc>
                          <a:spcPct val="107000"/>
                        </a:lnSpc>
                        <a:spcAft>
                          <a:spcPts val="800"/>
                        </a:spcAft>
                      </a:pPr>
                      <a:r>
                        <a:rPr lang="hr-HR" sz="1200">
                          <a:effectLst/>
                        </a:rPr>
                        <a:t>  10</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rowSpan="6">
                  <a:txBody>
                    <a:bodyPr/>
                    <a:lstStyle/>
                    <a:p>
                      <a:pPr algn="l">
                        <a:lnSpc>
                          <a:spcPct val="107000"/>
                        </a:lnSpc>
                        <a:spcAft>
                          <a:spcPts val="800"/>
                        </a:spcAft>
                      </a:pPr>
                      <a:r>
                        <a:rPr lang="hr-HR" sz="1200">
                          <a:effectLst/>
                        </a:rPr>
                        <a:t>Prijavni obrazac A –Podaci o lokaciji projekta</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r>
              <a:tr h="522202">
                <a:tc>
                  <a:txBody>
                    <a:bodyPr/>
                    <a:lstStyle/>
                    <a:p>
                      <a:pPr algn="l">
                        <a:lnSpc>
                          <a:spcPct val="107000"/>
                        </a:lnSpc>
                        <a:spcAft>
                          <a:spcPts val="800"/>
                        </a:spcAft>
                      </a:pPr>
                      <a:r>
                        <a:rPr lang="hr-HR" sz="1200">
                          <a:effectLst/>
                        </a:rPr>
                        <a:t>Projektne aktivnosti provode se u svih šest županija s  natprosječno visokom stopom registrirane nezaposlenosti.</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a:effectLst/>
                        </a:rPr>
                        <a:t>5</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522202">
                <a:tc>
                  <a:txBody>
                    <a:bodyPr/>
                    <a:lstStyle/>
                    <a:p>
                      <a:pPr algn="l">
                        <a:lnSpc>
                          <a:spcPct val="107000"/>
                        </a:lnSpc>
                        <a:spcAft>
                          <a:spcPts val="800"/>
                        </a:spcAft>
                      </a:pPr>
                      <a:r>
                        <a:rPr lang="hr-HR" sz="1200">
                          <a:effectLst/>
                        </a:rPr>
                        <a:t>Projektne aktivnosti provode se u četiri ili pet županija s  natprosječno visokom stopom registrirane nezaposlenosti.</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a:effectLst/>
                        </a:rPr>
                        <a:t>4</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522202">
                <a:tc>
                  <a:txBody>
                    <a:bodyPr/>
                    <a:lstStyle/>
                    <a:p>
                      <a:pPr algn="l">
                        <a:lnSpc>
                          <a:spcPct val="107000"/>
                        </a:lnSpc>
                        <a:spcAft>
                          <a:spcPts val="800"/>
                        </a:spcAft>
                      </a:pPr>
                      <a:r>
                        <a:rPr lang="hr-HR" sz="1200">
                          <a:effectLst/>
                        </a:rPr>
                        <a:t>Projektne aktivnosti provode se u dvije ili tri županije s  natprosječno visokom stopom registrirane nezaposlenosti.</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a:effectLst/>
                        </a:rPr>
                        <a:t>3</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522202">
                <a:tc>
                  <a:txBody>
                    <a:bodyPr/>
                    <a:lstStyle/>
                    <a:p>
                      <a:pPr algn="l">
                        <a:lnSpc>
                          <a:spcPct val="107000"/>
                        </a:lnSpc>
                        <a:spcAft>
                          <a:spcPts val="800"/>
                        </a:spcAft>
                      </a:pPr>
                      <a:r>
                        <a:rPr lang="hr-HR" sz="1200">
                          <a:effectLst/>
                        </a:rPr>
                        <a:t>Projektne aktivnosti provode se u jednoj županiji s natprosječno visokom stopom registrirane nezaposlenosti.</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a:effectLst/>
                        </a:rPr>
                        <a:t>2</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522202">
                <a:tc>
                  <a:txBody>
                    <a:bodyPr/>
                    <a:lstStyle/>
                    <a:p>
                      <a:pPr algn="l">
                        <a:lnSpc>
                          <a:spcPct val="107000"/>
                        </a:lnSpc>
                        <a:spcAft>
                          <a:spcPts val="800"/>
                        </a:spcAft>
                      </a:pPr>
                      <a:r>
                        <a:rPr lang="hr-HR" sz="1200">
                          <a:effectLst/>
                        </a:rPr>
                        <a:t>Projektne aktivnosti ne provode se u županijama koje su definirane kao županije s natprosječno visokom stopom registrirane nezaposlenosti.</a:t>
                      </a:r>
                      <a:endParaRPr lang="hr-HR" sz="120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tc>
                <a:tc>
                  <a:txBody>
                    <a:bodyPr/>
                    <a:lstStyle/>
                    <a:p>
                      <a:pPr algn="l">
                        <a:lnSpc>
                          <a:spcPct val="107000"/>
                        </a:lnSpc>
                        <a:spcAft>
                          <a:spcPts val="800"/>
                        </a:spcAft>
                      </a:pPr>
                      <a:r>
                        <a:rPr lang="hr-HR" sz="1200" dirty="0">
                          <a:effectLst/>
                        </a:rPr>
                        <a:t>1</a:t>
                      </a:r>
                      <a:endParaRPr lang="hr-HR" sz="1200" dirty="0">
                        <a:solidFill>
                          <a:srgbClr val="00000A"/>
                        </a:solidFill>
                        <a:effectLst/>
                        <a:latin typeface="Calibri" panose="020F0502020204030204" pitchFamily="34" charset="0"/>
                        <a:ea typeface="Droid Sans Fallback"/>
                        <a:cs typeface="Times New Roman" panose="02020603050405020304" pitchFamily="18" charset="0"/>
                      </a:endParaRPr>
                    </a:p>
                  </a:txBody>
                  <a:tcPr marL="5641" marR="5641" marT="0" marB="0" anchor="ct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bl>
          </a:graphicData>
        </a:graphic>
      </p:graphicFrame>
    </p:spTree>
    <p:extLst>
      <p:ext uri="{BB962C8B-B14F-4D97-AF65-F5344CB8AC3E}">
        <p14:creationId xmlns:p14="http://schemas.microsoft.com/office/powerpoint/2010/main" val="16385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98475"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r>
              <a:rPr lang="hr-HR" sz="1400" b="1" i="1" dirty="0">
                <a:latin typeface="Myriad Pro Light SemiExt" charset="0"/>
                <a:cs typeface="Myriad Pro Light SemiExt" charset="0"/>
              </a:rPr>
              <a:t>Za podskupinu ciljne skupine 1 - beskućnici;</a:t>
            </a:r>
          </a:p>
          <a:p>
            <a:pPr marL="0" lvl="1" eaLnBrk="0" hangingPunct="0">
              <a:spcBef>
                <a:spcPct val="20000"/>
              </a:spcBef>
            </a:pPr>
            <a:r>
              <a:rPr lang="hr-HR" sz="1400" b="1" i="1" dirty="0">
                <a:solidFill>
                  <a:srgbClr val="777877"/>
                </a:solidFill>
                <a:latin typeface="Myriad Pro Light SemiExt" charset="0"/>
                <a:cs typeface="Myriad Pro Light SemiExt" charset="0"/>
              </a:rPr>
              <a:t>o	potvrda o vođenju u evidenciji HZZ-a ili, ukoliko osoba nije u evidenciji HZZ-a, Izjava osobe da nije redovit učenik ili student te da nema posao, raspoloživa je za posao i aktivno traži posao i</a:t>
            </a:r>
          </a:p>
          <a:p>
            <a:pPr marL="0" lvl="1" eaLnBrk="0" hangingPunct="0">
              <a:spcBef>
                <a:spcPct val="20000"/>
              </a:spcBef>
            </a:pPr>
            <a:r>
              <a:rPr lang="hr-HR" sz="1400" b="1" i="1" dirty="0">
                <a:solidFill>
                  <a:srgbClr val="777877"/>
                </a:solidFill>
                <a:latin typeface="Myriad Pro Light SemiExt" charset="0"/>
                <a:cs typeface="Myriad Pro Light SemiExt" charset="0"/>
              </a:rPr>
              <a:t>o	Rješenje CZSS-a o smještaju u prihvatilište/prenoćište odnosno o korištenju usluge poludnevnog boravka ILI Potvrda pružatelja usluge smještaja u prihvatilište/prenoćište ili pružatelja usluge poludnevnog boravka da je osoba korisnik usluge</a:t>
            </a:r>
          </a:p>
          <a:p>
            <a:pPr marL="0" lvl="1" eaLnBrk="0" hangingPunct="0">
              <a:spcBef>
                <a:spcPct val="20000"/>
              </a:spcBef>
            </a:pPr>
            <a:endParaRPr lang="hr-HR" sz="1400" b="1" i="1" dirty="0" smtClean="0">
              <a:solidFill>
                <a:srgbClr val="777877"/>
              </a:solidFill>
              <a:latin typeface="Myriad Pro Light SemiExt" charset="0"/>
              <a:cs typeface="Myriad Pro Light SemiExt" charset="0"/>
            </a:endParaRPr>
          </a:p>
          <a:p>
            <a:pPr marL="0" lvl="1" eaLnBrk="0" hangingPunct="0">
              <a:spcBef>
                <a:spcPct val="20000"/>
              </a:spcBef>
            </a:pPr>
            <a:r>
              <a:rPr lang="hr-HR" sz="1400" b="1" i="1" dirty="0">
                <a:latin typeface="Myriad Pro Light SemiExt" charset="0"/>
                <a:cs typeface="Myriad Pro Light SemiExt" charset="0"/>
              </a:rPr>
              <a:t>Za podskupinu ciljne skupine 1 - liječeni ovisnici o drogama;</a:t>
            </a:r>
          </a:p>
          <a:p>
            <a:pPr marL="0" lvl="1" eaLnBrk="0" hangingPunct="0">
              <a:spcBef>
                <a:spcPct val="20000"/>
              </a:spcBef>
            </a:pPr>
            <a:r>
              <a:rPr lang="hr-HR" sz="1400" b="1" i="1" dirty="0">
                <a:solidFill>
                  <a:srgbClr val="777877"/>
                </a:solidFill>
                <a:latin typeface="Myriad Pro Light SemiExt" charset="0"/>
                <a:cs typeface="Myriad Pro Light SemiExt" charset="0"/>
              </a:rPr>
              <a:t>o	potvrda o vođenju u evidenciji HZZ-a ili, ukoliko osoba nije u evidenciji HZZ-a, Izjava osobe da nije redovit učenik ili student te da nema posao, raspoloživa je za posao i aktivno traži posao  i</a:t>
            </a:r>
          </a:p>
          <a:p>
            <a:pPr marL="0" lvl="1" eaLnBrk="0" hangingPunct="0">
              <a:spcBef>
                <a:spcPct val="20000"/>
              </a:spcBef>
            </a:pPr>
            <a:r>
              <a:rPr lang="hr-HR" sz="1400" b="1" i="1" dirty="0">
                <a:solidFill>
                  <a:srgbClr val="777877"/>
                </a:solidFill>
                <a:latin typeface="Myriad Pro Light SemiExt" charset="0"/>
                <a:cs typeface="Myriad Pro Light SemiExt" charset="0"/>
              </a:rPr>
              <a:t>o	izjava/potvrda institucije/udruge/pravne osobe da se liječila od ovisnosti o drogama </a:t>
            </a:r>
          </a:p>
          <a:p>
            <a:pPr marL="0" lvl="1" eaLnBrk="0" hangingPunct="0">
              <a:spcBef>
                <a:spcPct val="20000"/>
              </a:spcBef>
            </a:pPr>
            <a:endParaRPr lang="hr-HR" sz="1600" b="1" i="1" dirty="0" smtClean="0">
              <a:solidFill>
                <a:srgbClr val="777877"/>
              </a:solidFill>
              <a:latin typeface="Myriad Pro Light SemiExt" charset="0"/>
              <a:cs typeface="Myriad Pro Light SemiExt" charset="0"/>
            </a:endParaRPr>
          </a:p>
          <a:p>
            <a:pPr marL="0" lvl="1" eaLnBrk="0" hangingPunct="0">
              <a:spcBef>
                <a:spcPct val="20000"/>
              </a:spcBef>
            </a:pPr>
            <a:endParaRPr lang="ta-IN"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54120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smtClean="0">
                <a:solidFill>
                  <a:schemeClr val="accent6"/>
                </a:solidFill>
                <a:latin typeface="Myriad Pro Light SemiExt" charset="0"/>
                <a:cs typeface="Myriad Pro Light SemiExt" charset="0"/>
              </a:rPr>
              <a:t>Ciljne skupine-dokazi za pripadnost</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368300" y="676275"/>
            <a:ext cx="7237413" cy="1143000"/>
          </a:xfrm>
        </p:spPr>
        <p:txBody>
          <a:bodyPr/>
          <a:lstStyle/>
          <a:p>
            <a:pPr algn="l"/>
            <a:r>
              <a:rPr lang="en-US" sz="2800" b="1" dirty="0">
                <a:latin typeface="Myriad Pro Bold SemiExt" charset="0"/>
                <a:cs typeface="Myriad Pro Bold SemiExt" charset="0"/>
              </a:rPr>
              <a:t>„</a:t>
            </a:r>
            <a:r>
              <a:rPr lang="en-US" sz="2800" b="1" dirty="0" err="1">
                <a:latin typeface="Myriad Pro Bold SemiExt" charset="0"/>
                <a:cs typeface="Myriad Pro Bold SemiExt" charset="0"/>
              </a:rPr>
              <a:t>Podrška</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socijalnom</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uključivanju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i</a:t>
            </a:r>
            <a:r>
              <a:rPr lang="en-US" sz="2800" b="1" dirty="0">
                <a:latin typeface="Myriad Pro Bold SemiExt" charset="0"/>
                <a:cs typeface="Myriad Pro Bold SemiExt" charset="0"/>
              </a:rPr>
              <a:t> </a:t>
            </a:r>
            <a:br>
              <a:rPr lang="en-US" sz="2800" b="1" dirty="0">
                <a:latin typeface="Myriad Pro Bold SemiExt" charset="0"/>
                <a:cs typeface="Myriad Pro Bold SemiExt" charset="0"/>
              </a:rPr>
            </a:br>
            <a:r>
              <a:rPr lang="en-US" sz="2800" b="1" dirty="0" err="1">
                <a:latin typeface="Myriad Pro Bold SemiExt" charset="0"/>
                <a:cs typeface="Myriad Pro Bold SemiExt" charset="0"/>
              </a:rPr>
              <a:t>zapošljavanju</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marginaliziranih</a:t>
            </a:r>
            <a:r>
              <a:rPr lang="en-US" sz="2800" b="1" dirty="0">
                <a:latin typeface="Myriad Pro Bold SemiExt" charset="0"/>
                <a:cs typeface="Myriad Pro Bold SemiExt" charset="0"/>
              </a:rPr>
              <a:t> </a:t>
            </a:r>
            <a:r>
              <a:rPr lang="en-US" sz="2800" b="1" dirty="0" err="1">
                <a:latin typeface="Myriad Pro Bold SemiExt" charset="0"/>
                <a:cs typeface="Myriad Pro Bold SemiExt" charset="0"/>
              </a:rPr>
              <a:t>skupina</a:t>
            </a:r>
            <a:r>
              <a:rPr lang="en-US" sz="2800" b="1" dirty="0">
                <a:latin typeface="Myriad Pro Bold SemiExt" charset="0"/>
                <a:cs typeface="Myriad Pro Bold SemiExt" charset="0"/>
              </a:rPr>
              <a:t>”</a:t>
            </a:r>
          </a:p>
        </p:txBody>
      </p:sp>
    </p:spTree>
    <p:extLst>
      <p:ext uri="{BB962C8B-B14F-4D97-AF65-F5344CB8AC3E}">
        <p14:creationId xmlns:p14="http://schemas.microsoft.com/office/powerpoint/2010/main" val="3953323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POSTUPAK DODJELE</a:t>
            </a:r>
            <a:endParaRPr lang="hr-HR" dirty="0"/>
          </a:p>
        </p:txBody>
      </p:sp>
      <p:sp>
        <p:nvSpPr>
          <p:cNvPr id="4" name="Rezervirano mjesto sadržaja 3"/>
          <p:cNvSpPr>
            <a:spLocks noGrp="1"/>
          </p:cNvSpPr>
          <p:nvPr>
            <p:ph sz="half" idx="2"/>
          </p:nvPr>
        </p:nvSpPr>
        <p:spPr>
          <a:xfrm>
            <a:off x="457200" y="1193074"/>
            <a:ext cx="8229600" cy="4933089"/>
          </a:xfrm>
        </p:spPr>
        <p:txBody>
          <a:bodyPr/>
          <a:lstStyle/>
          <a:p>
            <a:r>
              <a:rPr lang="hr-HR" sz="1600" dirty="0"/>
              <a:t>Projektne prijave koje u postupku odabira ne postignu minimalno </a:t>
            </a:r>
            <a:r>
              <a:rPr lang="hr-HR" sz="1600" b="1" dirty="0"/>
              <a:t>72 boda (60% od </a:t>
            </a:r>
            <a:r>
              <a:rPr lang="hr-HR" sz="1600" b="1" dirty="0" smtClean="0"/>
              <a:t>maksimalnog </a:t>
            </a:r>
            <a:r>
              <a:rPr lang="hr-HR" sz="1600" b="1" dirty="0"/>
              <a:t>broja bodova)</a:t>
            </a:r>
            <a:r>
              <a:rPr lang="hr-HR" sz="1600" dirty="0"/>
              <a:t> neće biti uzete u daljnje razmatranje</a:t>
            </a:r>
            <a:r>
              <a:rPr lang="hr-HR" sz="1600" dirty="0" smtClean="0"/>
              <a:t>.</a:t>
            </a:r>
          </a:p>
          <a:p>
            <a:r>
              <a:rPr lang="hr-HR" sz="1600" dirty="0"/>
              <a:t>Projektni prijedlozi koji su zadovoljili uvjete prihvatljivosti i ostvarili minimalni bodovni prag </a:t>
            </a:r>
            <a:r>
              <a:rPr lang="hr-HR" sz="1600" b="1" dirty="0"/>
              <a:t>rangiraju se po načelu prvenstva prema datumu i vremenu podnošenja</a:t>
            </a:r>
            <a:r>
              <a:rPr lang="hr-HR" sz="1600" dirty="0"/>
              <a:t> pojedinog projektnog prijedloga na Poziv (objašnjenje o datumu i vremenu predaje projektnog prijedloga na Poziv je dano u točki 5.1</a:t>
            </a:r>
            <a:r>
              <a:rPr lang="hr-HR" sz="1600" dirty="0" smtClean="0"/>
              <a:t>).</a:t>
            </a:r>
            <a:endParaRPr lang="hr-HR" sz="1600" dirty="0"/>
          </a:p>
          <a:p>
            <a:r>
              <a:rPr lang="hr-HR" sz="1600" dirty="0"/>
              <a:t>Ukoliko prijavitelj nije u mogućnosti osigurati službeni dokaz o točnom vremenu podnošenja projektnog prijedloga poštanskom pošiljkom, a na paketu/omotnici je vidljiv datum slanja projektnog prijedloga, PT2 će takve zaprimljene projektne prijedloge rangirati na način da </a:t>
            </a:r>
            <a:r>
              <a:rPr lang="hr-HR" sz="1600" dirty="0" smtClean="0"/>
              <a:t>prednost imaju </a:t>
            </a:r>
            <a:r>
              <a:rPr lang="hr-HR" sz="1600" dirty="0"/>
              <a:t>svi projektni prijedlozi koji su na taj dan predani, a za koje je moguće nedvojbeno utvrditi službeno vrijeme podnošenja projektnog prijedloga.</a:t>
            </a:r>
          </a:p>
          <a:p>
            <a:r>
              <a:rPr lang="hr-HR" sz="1600" dirty="0" smtClean="0"/>
              <a:t>Ukoliko </a:t>
            </a:r>
            <a:r>
              <a:rPr lang="hr-HR" sz="1600" dirty="0"/>
              <a:t>više projektnih prijedloga ima naveden isti datum i vrijeme ili nema osigurano službeno vrijeme podnošenja projektnog prijedloga poštanskom pošiljkom, prednost u rangiranju imaju oni projektni prijedlozi s ranijim datumom i vremenom zaprimanja i registracije u Uredu za financiranje i ugovaranje projekata Europske unije Hrvatskog zavoda za zapošljavanje.</a:t>
            </a:r>
          </a:p>
          <a:p>
            <a:r>
              <a:rPr lang="hr-HR" sz="1600" dirty="0"/>
              <a:t>Na rezervnoj listi se nalaze projektni prijedlozi za koje je proveden postupak dodjele, ali za koje nema raspoloživih financijskih sredstava u okviru Poziva.</a:t>
            </a:r>
          </a:p>
          <a:p>
            <a:pPr marL="0" indent="0">
              <a:buNone/>
            </a:pPr>
            <a:endParaRPr lang="hr-HR" sz="1800" dirty="0"/>
          </a:p>
          <a:p>
            <a:pPr marL="0" indent="0">
              <a:buNone/>
            </a:pPr>
            <a:endParaRPr lang="hr-HR" sz="1800" dirty="0"/>
          </a:p>
        </p:txBody>
      </p:sp>
    </p:spTree>
    <p:extLst>
      <p:ext uri="{BB962C8B-B14F-4D97-AF65-F5344CB8AC3E}">
        <p14:creationId xmlns:p14="http://schemas.microsoft.com/office/powerpoint/2010/main" val="26498617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Odluka o financiranju</a:t>
            </a:r>
            <a:endParaRPr lang="hr-HR" dirty="0"/>
          </a:p>
        </p:txBody>
      </p:sp>
      <p:sp>
        <p:nvSpPr>
          <p:cNvPr id="3" name="Rezervirano mjesto sadržaja 2"/>
          <p:cNvSpPr>
            <a:spLocks noGrp="1"/>
          </p:cNvSpPr>
          <p:nvPr>
            <p:ph sz="half" idx="1"/>
          </p:nvPr>
        </p:nvSpPr>
        <p:spPr>
          <a:xfrm>
            <a:off x="457199" y="1600200"/>
            <a:ext cx="8155577" cy="4525963"/>
          </a:xfrm>
        </p:spPr>
        <p:txBody>
          <a:bodyPr/>
          <a:lstStyle/>
          <a:p>
            <a:r>
              <a:rPr lang="hr-HR" sz="1600" dirty="0"/>
              <a:t>Odluka o financiranju se donosi ili (a) zasebno za svaki projektni prijedlog i to po završetku postupka dodjele za svaki pojedini projektni prijedlog koji je uspješno prošao sve prethodne faze postupka dodjele; ili (b) skupno za određeni broj projektnih prijedloga po završetku postupka dodjele za svaki takav pojedini projektni prijedlog koji je uspješno prošao sve prethodne faze postupka dodjele. </a:t>
            </a:r>
            <a:endParaRPr lang="hr-HR" sz="1600" dirty="0" smtClean="0"/>
          </a:p>
          <a:p>
            <a:pPr marL="0" indent="0">
              <a:buNone/>
            </a:pPr>
            <a:endParaRPr lang="hr-HR" sz="1600" dirty="0" smtClean="0"/>
          </a:p>
          <a:p>
            <a:r>
              <a:rPr lang="hr-HR" sz="1600" dirty="0" smtClean="0"/>
              <a:t>Ministarstvo </a:t>
            </a:r>
            <a:r>
              <a:rPr lang="hr-HR" sz="1600" dirty="0"/>
              <a:t>za demografiju, obitelj, mlade i socijalnu politiku odlučuje o financiranju projektnih prijedloga uzimajući u obzir popis (rang-listu) OOP-a iz faze procjene kvalitete uključujući Izvješća o ocjenjivanju kvalitete.</a:t>
            </a:r>
          </a:p>
          <a:p>
            <a:pPr marL="0" indent="0">
              <a:buNone/>
            </a:pPr>
            <a:endParaRPr lang="hr-HR" sz="1600" dirty="0"/>
          </a:p>
          <a:p>
            <a:r>
              <a:rPr lang="hr-HR" sz="1600" dirty="0"/>
              <a:t>Ministarstvo za demografiju, obitelj, mlade i socijalnu politiku će pisanim putem obavijestiti prijavitelje čiji projektni prijedlozi su odabrani za financiranje, one čiji projektni prijedlozi nisu odabrani, kao i one čiji se projektni prijedlozi nalaze na rezervnoj listi. Navedena obavijest sadržava najmanje Odluku o financiranju i informacije o daljnjem postupanju. </a:t>
            </a:r>
          </a:p>
          <a:p>
            <a:pPr marL="0" indent="0">
              <a:buNone/>
            </a:pPr>
            <a:endParaRPr lang="hr-HR" sz="1600" dirty="0"/>
          </a:p>
        </p:txBody>
      </p:sp>
    </p:spTree>
    <p:extLst>
      <p:ext uri="{BB962C8B-B14F-4D97-AF65-F5344CB8AC3E}">
        <p14:creationId xmlns:p14="http://schemas.microsoft.com/office/powerpoint/2010/main" val="2841675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Prigovori</a:t>
            </a:r>
            <a:endParaRPr lang="hr-HR" dirty="0"/>
          </a:p>
        </p:txBody>
      </p:sp>
      <p:sp>
        <p:nvSpPr>
          <p:cNvPr id="3" name="Rezervirano mjesto sadržaja 2"/>
          <p:cNvSpPr>
            <a:spLocks noGrp="1"/>
          </p:cNvSpPr>
          <p:nvPr>
            <p:ph sz="half" idx="1"/>
          </p:nvPr>
        </p:nvSpPr>
        <p:spPr>
          <a:xfrm>
            <a:off x="457200" y="1184366"/>
            <a:ext cx="8229600" cy="4941797"/>
          </a:xfrm>
        </p:spPr>
        <p:txBody>
          <a:bodyPr/>
          <a:lstStyle/>
          <a:p>
            <a:pPr marL="0" indent="0">
              <a:buNone/>
            </a:pPr>
            <a:r>
              <a:rPr lang="hr-HR" sz="1600" dirty="0" smtClean="0"/>
              <a:t>Prijavitelji </a:t>
            </a:r>
            <a:r>
              <a:rPr lang="hr-HR" sz="1600" dirty="0"/>
              <a:t>mogu podnijeti prigovor </a:t>
            </a:r>
            <a:r>
              <a:rPr lang="hr-HR" sz="1600" b="1" dirty="0"/>
              <a:t>Komisiji za odlučivanje o prigovorima  </a:t>
            </a:r>
            <a:r>
              <a:rPr lang="hr-HR" sz="1600" dirty="0"/>
              <a:t>(u daljnjem tekstu: Komisija) koju osniva M</a:t>
            </a:r>
            <a:r>
              <a:rPr lang="hr-HR" sz="1600" b="1" dirty="0"/>
              <a:t>inistarstvo rada i mirovinskoga sustava </a:t>
            </a:r>
            <a:r>
              <a:rPr lang="hr-HR" sz="1600" dirty="0"/>
              <a:t>kao Upravljačko </a:t>
            </a:r>
            <a:r>
              <a:rPr lang="hr-HR" sz="1600" dirty="0" smtClean="0"/>
              <a:t>tijelo u </a:t>
            </a:r>
            <a:r>
              <a:rPr lang="hr-HR" sz="1600" dirty="0"/>
              <a:t>roku </a:t>
            </a:r>
            <a:r>
              <a:rPr lang="hr-HR" sz="1600" b="1" dirty="0"/>
              <a:t>od 7 radnih dana </a:t>
            </a:r>
            <a:r>
              <a:rPr lang="hr-HR" sz="1600" dirty="0"/>
              <a:t>od dana primitka obavijesti o statusu njihovog projektnog prijedloga zbog sljedećih razloga</a:t>
            </a:r>
            <a:r>
              <a:rPr lang="hr-HR" sz="1600" dirty="0" smtClean="0"/>
              <a:t>:</a:t>
            </a:r>
            <a:endParaRPr lang="hr-HR" sz="1600" dirty="0"/>
          </a:p>
          <a:p>
            <a:pPr marL="0" indent="0">
              <a:buNone/>
            </a:pPr>
            <a:r>
              <a:rPr lang="hr-HR" sz="1600" dirty="0"/>
              <a:t>-	povrede postupka opisanog u dokumentaciji predmetnog postupka dodjele sredstava;</a:t>
            </a:r>
          </a:p>
          <a:p>
            <a:pPr marL="0" indent="0">
              <a:buNone/>
            </a:pPr>
            <a:r>
              <a:rPr lang="hr-HR" sz="1600" dirty="0"/>
              <a:t>-	povrede sljedećih načela: jednakog postupanja; zabrane diskriminacije po bilo kojoj osnovi; transparentnosti; zaštite osobnih podataka u skladu sa Zakonom o zaštiti osobnih podataka (NN, br. 103/03, 118/06, 41/08, 130/11 i 106/12), Zakonom o tajnosti podataka (NN, br. 79/07 i 86/12), Zakonom o zaštiti tajnosti podataka (urednički pročišćeni tekst, NN broj 108/96 i 79/07); razmjernosti; sprječavanja sukoba interesa; tajnosti postupka dodjele bespovratnih sredstava. </a:t>
            </a:r>
          </a:p>
          <a:p>
            <a:pPr marL="0" indent="0">
              <a:buNone/>
            </a:pPr>
            <a:endParaRPr lang="hr-HR" sz="1600" dirty="0" smtClean="0"/>
          </a:p>
          <a:p>
            <a:pPr marL="0" indent="0">
              <a:buNone/>
            </a:pPr>
            <a:r>
              <a:rPr lang="hr-HR" sz="1600" dirty="0" smtClean="0"/>
              <a:t>Teret </a:t>
            </a:r>
            <a:r>
              <a:rPr lang="hr-HR" sz="1600" dirty="0"/>
              <a:t>dokazivanja navedenih činjenica je na prijavitelju.</a:t>
            </a:r>
          </a:p>
          <a:p>
            <a:pPr marL="0" indent="0">
              <a:buNone/>
            </a:pPr>
            <a:endParaRPr lang="hr-HR" sz="1600" dirty="0"/>
          </a:p>
          <a:p>
            <a:pPr marL="0" indent="0">
              <a:buNone/>
            </a:pPr>
            <a:r>
              <a:rPr lang="hr-HR" sz="1600" dirty="0"/>
              <a:t>Prigovori se podnose preporučenom pošiljkom s povratnicom na adresu Upravljačkog tijela za Operativni program ''Učinkoviti ljudski potencijali'': </a:t>
            </a:r>
          </a:p>
          <a:p>
            <a:pPr marL="0" indent="0">
              <a:buNone/>
            </a:pPr>
            <a:r>
              <a:rPr lang="hr-HR" sz="1600" b="1" dirty="0" smtClean="0"/>
              <a:t>Ministarstvo </a:t>
            </a:r>
            <a:r>
              <a:rPr lang="hr-HR" sz="1600" b="1" dirty="0"/>
              <a:t>rada i mirovinskoga sustava </a:t>
            </a:r>
          </a:p>
          <a:p>
            <a:pPr marL="0" indent="0">
              <a:buNone/>
            </a:pPr>
            <a:r>
              <a:rPr lang="hr-HR" sz="1600" b="1" dirty="0"/>
              <a:t>Uprava za upravljanje operativnim programima Europske unije </a:t>
            </a:r>
          </a:p>
          <a:p>
            <a:pPr marL="0" indent="0">
              <a:buNone/>
            </a:pPr>
            <a:r>
              <a:rPr lang="hr-HR" sz="1600" b="1" dirty="0" err="1"/>
              <a:t>Petračićeva</a:t>
            </a:r>
            <a:r>
              <a:rPr lang="hr-HR" sz="1600" b="1" dirty="0"/>
              <a:t> 4, 10 000 Zagreb</a:t>
            </a:r>
          </a:p>
          <a:p>
            <a:pPr marL="0" indent="0">
              <a:buNone/>
            </a:pPr>
            <a:endParaRPr lang="hr-HR" sz="1600" dirty="0"/>
          </a:p>
        </p:txBody>
      </p:sp>
    </p:spTree>
    <p:extLst>
      <p:ext uri="{BB962C8B-B14F-4D97-AF65-F5344CB8AC3E}">
        <p14:creationId xmlns:p14="http://schemas.microsoft.com/office/powerpoint/2010/main" val="3470413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Prigovori</a:t>
            </a:r>
            <a:endParaRPr lang="hr-HR" dirty="0"/>
          </a:p>
        </p:txBody>
      </p:sp>
      <p:sp>
        <p:nvSpPr>
          <p:cNvPr id="3" name="Rezervirano mjesto sadržaja 2"/>
          <p:cNvSpPr>
            <a:spLocks noGrp="1"/>
          </p:cNvSpPr>
          <p:nvPr>
            <p:ph sz="half" idx="1"/>
          </p:nvPr>
        </p:nvSpPr>
        <p:spPr>
          <a:xfrm>
            <a:off x="457200" y="1600200"/>
            <a:ext cx="8229600" cy="4861560"/>
          </a:xfrm>
        </p:spPr>
        <p:txBody>
          <a:bodyPr/>
          <a:lstStyle/>
          <a:p>
            <a:pPr marL="0" indent="0">
              <a:buNone/>
            </a:pPr>
            <a:r>
              <a:rPr lang="hr-HR" sz="1600" dirty="0"/>
              <a:t>Prigovor, da bi se o njemu moglo odlučiti, mora sadržavati najmanje:</a:t>
            </a:r>
          </a:p>
          <a:p>
            <a:pPr marL="0" indent="0">
              <a:buNone/>
            </a:pPr>
            <a:r>
              <a:rPr lang="hr-HR" sz="1600" dirty="0"/>
              <a:t>- podatke o prijavitelju (ime/naziv, adresa, OIB) </a:t>
            </a:r>
          </a:p>
          <a:p>
            <a:pPr marL="0" indent="0">
              <a:buNone/>
            </a:pPr>
            <a:r>
              <a:rPr lang="hr-HR" sz="1600" dirty="0"/>
              <a:t>– naziv i referentni broj Poziva,</a:t>
            </a:r>
          </a:p>
          <a:p>
            <a:pPr marL="0" indent="0">
              <a:buNone/>
            </a:pPr>
            <a:r>
              <a:rPr lang="hr-HR" sz="1600" dirty="0"/>
              <a:t>- razloge prigovora,</a:t>
            </a:r>
          </a:p>
          <a:p>
            <a:pPr marL="0" indent="0">
              <a:buNone/>
            </a:pPr>
            <a:r>
              <a:rPr lang="hr-HR" sz="1600" dirty="0"/>
              <a:t>- potpis prijavitelja ili ovlaštene osobe prijavitelja,</a:t>
            </a:r>
          </a:p>
          <a:p>
            <a:pPr marL="0" indent="0">
              <a:buNone/>
            </a:pPr>
            <a:r>
              <a:rPr lang="hr-HR" sz="1600" dirty="0"/>
              <a:t>- ako je primjenjivo, punomoć za podnošenje prigovora. </a:t>
            </a:r>
          </a:p>
          <a:p>
            <a:pPr marL="0" indent="0">
              <a:buNone/>
            </a:pPr>
            <a:endParaRPr lang="hr-HR" sz="1600" dirty="0"/>
          </a:p>
          <a:p>
            <a:pPr marL="0" indent="0">
              <a:buNone/>
            </a:pPr>
            <a:r>
              <a:rPr lang="hr-HR" sz="1600" dirty="0"/>
              <a:t>Komisija odlučuje o prigovoru u roku od 15 radnih dana od dana zaprimanja prigovora, o čemu prijavitelje obavještava pisanim putem.</a:t>
            </a:r>
          </a:p>
          <a:p>
            <a:pPr marL="0" indent="0">
              <a:buNone/>
            </a:pPr>
            <a:endParaRPr lang="hr-HR" sz="1600" dirty="0"/>
          </a:p>
          <a:p>
            <a:pPr marL="0" indent="0">
              <a:buNone/>
            </a:pPr>
            <a:r>
              <a:rPr lang="hr-HR" sz="1600" dirty="0"/>
              <a:t>Odluku o prigovoru na prijedlog Komisije donosi čelnik Upravljačkog tijela/Osoba nadležna za poslove upravljanja i provedbe u sklopu Operativnog programa Učinkoviti ljudski potencijali 2014.-2020. koje obavlja Ministarstvo rada i mirovinskoga sustava kao Upravljačko tijelo. </a:t>
            </a:r>
          </a:p>
          <a:p>
            <a:pPr marL="0" indent="0">
              <a:buNone/>
            </a:pPr>
            <a:endParaRPr lang="hr-HR" sz="1600" dirty="0" smtClean="0"/>
          </a:p>
          <a:p>
            <a:pPr marL="0" indent="0">
              <a:buNone/>
            </a:pPr>
            <a:r>
              <a:rPr lang="hr-HR" sz="1600" dirty="0" smtClean="0"/>
              <a:t>Odluka </a:t>
            </a:r>
            <a:r>
              <a:rPr lang="hr-HR" sz="1600" dirty="0"/>
              <a:t>čelnika UT-a / Osobe nadležne za poslove upravljanja i provedbe u sklopu OPULJP-a kojom je odlučeno o prigovoru je konačna i nakon donošenja odluke kojom je odlučeno o prigovoru ne postoji mogućnost obraćanja prijavitelja UT-u i tijelima SUK-a u pogledu predmeta prigovora.</a:t>
            </a:r>
          </a:p>
        </p:txBody>
      </p:sp>
    </p:spTree>
    <p:extLst>
      <p:ext uri="{BB962C8B-B14F-4D97-AF65-F5344CB8AC3E}">
        <p14:creationId xmlns:p14="http://schemas.microsoft.com/office/powerpoint/2010/main" val="6569392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Zahtjevi za pojašnjenjem</a:t>
            </a:r>
            <a:endParaRPr lang="hr-HR" dirty="0"/>
          </a:p>
        </p:txBody>
      </p:sp>
      <p:sp>
        <p:nvSpPr>
          <p:cNvPr id="3" name="Rezervirano mjesto sadržaja 2"/>
          <p:cNvSpPr>
            <a:spLocks noGrp="1"/>
          </p:cNvSpPr>
          <p:nvPr>
            <p:ph sz="half" idx="1"/>
          </p:nvPr>
        </p:nvSpPr>
        <p:spPr>
          <a:xfrm>
            <a:off x="457199" y="1600200"/>
            <a:ext cx="7946571" cy="4525963"/>
          </a:xfrm>
        </p:spPr>
        <p:txBody>
          <a:bodyPr/>
          <a:lstStyle/>
          <a:p>
            <a:pPr marL="0" indent="0">
              <a:buNone/>
            </a:pPr>
            <a:r>
              <a:rPr lang="hr-HR" sz="1600" u="sng" dirty="0"/>
              <a:t>Za faze administrativne provjere i procjene kvalitete:</a:t>
            </a:r>
          </a:p>
          <a:p>
            <a:pPr marL="0" indent="0">
              <a:buNone/>
            </a:pPr>
            <a:endParaRPr lang="hr-HR" sz="1600" dirty="0"/>
          </a:p>
          <a:p>
            <a:pPr marL="0" indent="0">
              <a:buNone/>
            </a:pPr>
            <a:r>
              <a:rPr lang="hr-HR" sz="1600" dirty="0"/>
              <a:t>Zahtjev za pojašnjenjem se dostavlja u pisanom obliku, poštom, osobnom dostavom ili elektroničkim putem na adresu tecd@hzz.hr , u roku od 5 radnih dana od dana zaprimanja obavijesti o statusu projektnog prijedloga  nakon završetka pojedine faze dodjele.</a:t>
            </a:r>
          </a:p>
          <a:p>
            <a:pPr marL="0" indent="0">
              <a:buNone/>
            </a:pPr>
            <a:endParaRPr lang="hr-HR" sz="1600" dirty="0"/>
          </a:p>
          <a:p>
            <a:pPr marL="0" indent="0">
              <a:buNone/>
            </a:pPr>
            <a:r>
              <a:rPr lang="hr-HR" sz="1600" dirty="0"/>
              <a:t>Zahtjev koji se dostavlja poštom ili osobnom dostavom potrebno je dostaviti na adresu:</a:t>
            </a:r>
          </a:p>
          <a:p>
            <a:pPr marL="0" indent="0">
              <a:buNone/>
            </a:pPr>
            <a:r>
              <a:rPr lang="hr-HR" sz="1600" dirty="0" smtClean="0"/>
              <a:t>	</a:t>
            </a:r>
            <a:r>
              <a:rPr lang="hr-HR" sz="1600" b="1" dirty="0" smtClean="0"/>
              <a:t>Hrvatski </a:t>
            </a:r>
            <a:r>
              <a:rPr lang="hr-HR" sz="1600" b="1" dirty="0"/>
              <a:t>zavod za zapošljavanje </a:t>
            </a:r>
          </a:p>
          <a:p>
            <a:pPr marL="0" indent="0">
              <a:buNone/>
            </a:pPr>
            <a:r>
              <a:rPr lang="hr-HR" sz="1600" b="1" dirty="0" smtClean="0"/>
              <a:t>	Ured </a:t>
            </a:r>
            <a:r>
              <a:rPr lang="hr-HR" sz="1600" b="1" dirty="0"/>
              <a:t>za financiranje i ugovaranje projekata Europske unije</a:t>
            </a:r>
          </a:p>
          <a:p>
            <a:pPr marL="0" indent="0">
              <a:buNone/>
            </a:pPr>
            <a:r>
              <a:rPr lang="hr-HR" sz="1600" b="1" dirty="0" smtClean="0"/>
              <a:t>	</a:t>
            </a:r>
            <a:r>
              <a:rPr lang="hr-HR" sz="1600" b="1" dirty="0" err="1" smtClean="0"/>
              <a:t>Petračićeva</a:t>
            </a:r>
            <a:r>
              <a:rPr lang="hr-HR" sz="1600" b="1" dirty="0" smtClean="0"/>
              <a:t> </a:t>
            </a:r>
            <a:r>
              <a:rPr lang="hr-HR" sz="1600" b="1" dirty="0"/>
              <a:t>4/3</a:t>
            </a:r>
          </a:p>
          <a:p>
            <a:pPr marL="0" indent="0">
              <a:buNone/>
            </a:pPr>
            <a:r>
              <a:rPr lang="hr-HR" sz="1600" b="1" dirty="0" smtClean="0"/>
              <a:t>	10 </a:t>
            </a:r>
            <a:r>
              <a:rPr lang="hr-HR" sz="1600" b="1" dirty="0"/>
              <a:t>000 Zagreb</a:t>
            </a:r>
          </a:p>
          <a:p>
            <a:pPr marL="0" indent="0">
              <a:buNone/>
            </a:pPr>
            <a:endParaRPr lang="hr-HR" sz="1600" dirty="0"/>
          </a:p>
          <a:p>
            <a:pPr marL="0" indent="0">
              <a:buNone/>
            </a:pPr>
            <a:r>
              <a:rPr lang="hr-HR" sz="1600" dirty="0"/>
              <a:t>Na omotnicu je potrebno staviti naznaku „Zahtjev za pojašnjenjem u postupku dodjele bespovratnih sredstava za Poziv na dodjelu bespovratnih sredstava Podrška socijalnom uključivanju i zapošljavanju marginaliziranih skupina“.</a:t>
            </a:r>
          </a:p>
          <a:p>
            <a:pPr marL="0" indent="0">
              <a:buNone/>
            </a:pPr>
            <a:endParaRPr lang="hr-HR" dirty="0"/>
          </a:p>
        </p:txBody>
      </p:sp>
    </p:spTree>
    <p:extLst>
      <p:ext uri="{BB962C8B-B14F-4D97-AF65-F5344CB8AC3E}">
        <p14:creationId xmlns:p14="http://schemas.microsoft.com/office/powerpoint/2010/main" val="37944881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Zahtjevi za pojašnjenjem</a:t>
            </a:r>
            <a:endParaRPr lang="hr-HR" dirty="0"/>
          </a:p>
        </p:txBody>
      </p:sp>
      <p:sp>
        <p:nvSpPr>
          <p:cNvPr id="3" name="Rezervirano mjesto sadržaja 2"/>
          <p:cNvSpPr>
            <a:spLocks noGrp="1"/>
          </p:cNvSpPr>
          <p:nvPr>
            <p:ph sz="half" idx="1"/>
          </p:nvPr>
        </p:nvSpPr>
        <p:spPr>
          <a:xfrm>
            <a:off x="457200" y="1600200"/>
            <a:ext cx="8229600" cy="4525963"/>
          </a:xfrm>
        </p:spPr>
        <p:txBody>
          <a:bodyPr/>
          <a:lstStyle/>
          <a:p>
            <a:pPr marL="0" indent="0">
              <a:buNone/>
            </a:pPr>
            <a:r>
              <a:rPr lang="hr-HR" sz="1600" u="sng" dirty="0"/>
              <a:t>Za fazu donošenja odluke o financiranju:</a:t>
            </a:r>
          </a:p>
          <a:p>
            <a:pPr marL="0" indent="0">
              <a:buNone/>
            </a:pPr>
            <a:r>
              <a:rPr lang="hr-HR" sz="1600" dirty="0"/>
              <a:t>	</a:t>
            </a:r>
          </a:p>
          <a:p>
            <a:pPr marL="0" indent="0">
              <a:buNone/>
            </a:pPr>
            <a:r>
              <a:rPr lang="hr-HR" sz="1600" dirty="0"/>
              <a:t>Zahtjev za pojašnjenjem se dostavlja u pisanom obliku, poštom, osobnom dostavom ili elektroničkim putem na adresu esf@mdomsp.hr , u roku od 5 radnih dana od dana zaprimanja obavijesti o statusu projektnog prijedloga  nakon završetka pojedine faze dodjele.</a:t>
            </a:r>
          </a:p>
          <a:p>
            <a:pPr marL="0" indent="0">
              <a:buNone/>
            </a:pPr>
            <a:endParaRPr lang="hr-HR" sz="1600" dirty="0"/>
          </a:p>
          <a:p>
            <a:pPr marL="0" indent="0">
              <a:buNone/>
            </a:pPr>
            <a:r>
              <a:rPr lang="hr-HR" sz="1600" dirty="0"/>
              <a:t>Zahtjev koji se dostavlja poštom ili osobnom dostavom potrebno je dostaviti na adresu:</a:t>
            </a:r>
          </a:p>
          <a:p>
            <a:pPr marL="0" indent="0">
              <a:buNone/>
            </a:pPr>
            <a:r>
              <a:rPr lang="hr-HR" sz="1600" b="1" dirty="0"/>
              <a:t>Ministarstvo za demografiju, obitelj, mlade i socijalnu politiku,</a:t>
            </a:r>
          </a:p>
          <a:p>
            <a:pPr marL="0" indent="0">
              <a:buNone/>
            </a:pPr>
            <a:r>
              <a:rPr lang="hr-HR" sz="1600" b="1" dirty="0"/>
              <a:t>Trg Nevenke </a:t>
            </a:r>
            <a:r>
              <a:rPr lang="hr-HR" sz="1600" b="1" dirty="0" err="1"/>
              <a:t>Topalušić</a:t>
            </a:r>
            <a:r>
              <a:rPr lang="hr-HR" sz="1600" b="1" dirty="0"/>
              <a:t> 1</a:t>
            </a:r>
          </a:p>
          <a:p>
            <a:pPr marL="0" indent="0">
              <a:buNone/>
            </a:pPr>
            <a:r>
              <a:rPr lang="hr-HR" sz="1600" b="1" dirty="0"/>
              <a:t>10 000 Zagreb	</a:t>
            </a:r>
          </a:p>
          <a:p>
            <a:pPr marL="0" indent="0">
              <a:buNone/>
            </a:pPr>
            <a:endParaRPr lang="hr-HR" sz="1600" dirty="0"/>
          </a:p>
          <a:p>
            <a:pPr marL="0" indent="0">
              <a:buNone/>
            </a:pPr>
            <a:r>
              <a:rPr lang="hr-HR" sz="1600" dirty="0"/>
              <a:t>Na omotnicu je potrebno staviti naznaku „Zahtjev za pojašnjenjem u postupku dodjele bespovratnih sredstava za Poziv na dodjelu bespovratnih sredstava Podrška socijalnom uključivanju i zapošljavanju marginaliziranih skupina“.</a:t>
            </a:r>
          </a:p>
          <a:p>
            <a:pPr marL="0" indent="0">
              <a:buNone/>
            </a:pPr>
            <a:endParaRPr lang="hr-HR" sz="1600" dirty="0"/>
          </a:p>
          <a:p>
            <a:pPr marL="0" indent="0">
              <a:buNone/>
            </a:pPr>
            <a:r>
              <a:rPr lang="hr-HR" sz="1600" dirty="0"/>
              <a:t>Nadležno tijelo odgovara na zahtjev u roku od 15 radnih dana od dana primitka zahtjeva.</a:t>
            </a:r>
          </a:p>
          <a:p>
            <a:pPr marL="0" indent="0">
              <a:buNone/>
            </a:pPr>
            <a:endParaRPr lang="hr-HR" dirty="0"/>
          </a:p>
        </p:txBody>
      </p:sp>
    </p:spTree>
    <p:extLst>
      <p:ext uri="{BB962C8B-B14F-4D97-AF65-F5344CB8AC3E}">
        <p14:creationId xmlns:p14="http://schemas.microsoft.com/office/powerpoint/2010/main" val="17474540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600" dirty="0" smtClean="0"/>
              <a:t>Ugovor o dodjeli bespovratnih sredstava</a:t>
            </a:r>
            <a:endParaRPr lang="hr-HR" sz="3600" dirty="0"/>
          </a:p>
        </p:txBody>
      </p:sp>
      <p:sp>
        <p:nvSpPr>
          <p:cNvPr id="3" name="Rezervirano mjesto sadržaja 2"/>
          <p:cNvSpPr>
            <a:spLocks noGrp="1"/>
          </p:cNvSpPr>
          <p:nvPr>
            <p:ph sz="half" idx="1"/>
          </p:nvPr>
        </p:nvSpPr>
        <p:spPr>
          <a:xfrm>
            <a:off x="457200" y="1600200"/>
            <a:ext cx="8229600" cy="4525963"/>
          </a:xfrm>
        </p:spPr>
        <p:txBody>
          <a:bodyPr/>
          <a:lstStyle/>
          <a:p>
            <a:pPr marL="0" indent="0">
              <a:buNone/>
            </a:pPr>
            <a:r>
              <a:rPr lang="hr-HR" sz="2000" dirty="0"/>
              <a:t>Nakon završetka postupka evaluacije projekata i donošenja Odluke o financiranju s uspješnim prijaviteljima se sklapa ugovor o dodjeli bespovratnih sredstava. </a:t>
            </a:r>
            <a:endParaRPr lang="hr-HR" sz="2000" dirty="0" smtClean="0"/>
          </a:p>
          <a:p>
            <a:pPr marL="0" indent="0">
              <a:buNone/>
            </a:pPr>
            <a:endParaRPr lang="hr-HR" sz="2000" dirty="0" smtClean="0"/>
          </a:p>
          <a:p>
            <a:pPr marL="0" indent="0">
              <a:buNone/>
            </a:pPr>
            <a:r>
              <a:rPr lang="hr-HR" sz="2000" dirty="0" smtClean="0"/>
              <a:t>Ugovor </a:t>
            </a:r>
            <a:r>
              <a:rPr lang="hr-HR" sz="2000" dirty="0"/>
              <a:t>o dodjeli bespovratnih sredstava je ugovor između Korisnika i </a:t>
            </a:r>
            <a:r>
              <a:rPr lang="hr-HR" sz="2000" b="1" dirty="0"/>
              <a:t>Ministarstva za demografiju, obitelj, mlade i socijalnu politiku </a:t>
            </a:r>
            <a:r>
              <a:rPr lang="hr-HR" sz="2000" dirty="0"/>
              <a:t>kao Posredničkog tijela razine 1 i </a:t>
            </a:r>
            <a:r>
              <a:rPr lang="hr-HR" sz="2000" b="1" dirty="0"/>
              <a:t>Hrvatskog zavoda za zapošljavanje, Ureda za financiranje i ugovaranje projekata EU </a:t>
            </a:r>
            <a:r>
              <a:rPr lang="hr-HR" sz="2000" dirty="0"/>
              <a:t>kao Posredničkog tijela razine 2 kojim se utvrđuje najviši iznos bespovratnih sredstava dodijeljen projektu (iz izvora Državnog proračuna RH i izvora EU) te drugi financijski i provedbeni uvjeti Projekta i potpisuje se u roku od najviše 30 kalendarskih dana od donošenja </a:t>
            </a:r>
            <a:r>
              <a:rPr lang="hr-HR" sz="2000" i="1" dirty="0"/>
              <a:t>Odluke o financiranju</a:t>
            </a:r>
            <a:r>
              <a:rPr lang="hr-HR" sz="2000" dirty="0"/>
              <a:t>. </a:t>
            </a:r>
          </a:p>
          <a:p>
            <a:pPr marL="0" indent="0">
              <a:buNone/>
            </a:pPr>
            <a:endParaRPr lang="hr-HR" dirty="0"/>
          </a:p>
        </p:txBody>
      </p:sp>
    </p:spTree>
    <p:extLst>
      <p:ext uri="{BB962C8B-B14F-4D97-AF65-F5344CB8AC3E}">
        <p14:creationId xmlns:p14="http://schemas.microsoft.com/office/powerpoint/2010/main" val="39531144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199" y="1600200"/>
            <a:ext cx="7885611" cy="4525963"/>
          </a:xfrm>
        </p:spPr>
        <p:txBody>
          <a:bodyPr/>
          <a:lstStyle/>
          <a:p>
            <a:pPr marL="0" indent="0">
              <a:buNone/>
            </a:pPr>
            <a:r>
              <a:rPr lang="hr-HR" sz="6000" dirty="0" smtClean="0"/>
              <a:t>      </a:t>
            </a:r>
          </a:p>
          <a:p>
            <a:pPr marL="0" indent="0">
              <a:buNone/>
            </a:pPr>
            <a:r>
              <a:rPr lang="hr-HR" sz="6000" dirty="0"/>
              <a:t>	</a:t>
            </a:r>
            <a:r>
              <a:rPr lang="hr-HR" sz="6000" dirty="0" smtClean="0"/>
              <a:t>		Hvala na pažnji!</a:t>
            </a:r>
            <a:endParaRPr lang="hr-HR" sz="6000" dirty="0"/>
          </a:p>
        </p:txBody>
      </p:sp>
    </p:spTree>
    <p:extLst>
      <p:ext uri="{BB962C8B-B14F-4D97-AF65-F5344CB8AC3E}">
        <p14:creationId xmlns:p14="http://schemas.microsoft.com/office/powerpoint/2010/main" val="332375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498475" y="2784475"/>
            <a:ext cx="7975600" cy="3512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eaLnBrk="0" hangingPunct="0">
              <a:spcBef>
                <a:spcPct val="20000"/>
              </a:spcBef>
            </a:pPr>
            <a:r>
              <a:rPr lang="hr-HR" sz="1600" b="1" i="1" dirty="0">
                <a:latin typeface="Myriad Pro Light SemiExt" charset="0"/>
                <a:cs typeface="Myriad Pro Light SemiExt" charset="0"/>
              </a:rPr>
              <a:t>Za podskupinu ciljne skupine 1 - žrtve obiteljskog nasilja;</a:t>
            </a:r>
          </a:p>
          <a:p>
            <a:pPr marL="0" lvl="1" eaLnBrk="0" hangingPunct="0">
              <a:spcBef>
                <a:spcPct val="20000"/>
              </a:spcBef>
            </a:pPr>
            <a:r>
              <a:rPr lang="hr-HR" sz="1600" b="1" i="1" dirty="0">
                <a:solidFill>
                  <a:srgbClr val="777877"/>
                </a:solidFill>
                <a:latin typeface="Myriad Pro Light SemiExt" charset="0"/>
                <a:cs typeface="Myriad Pro Light SemiExt" charset="0"/>
              </a:rPr>
              <a:t>o	potvrda o vođenju u evidenciji HZZ-a ili, ukoliko osoba nije u evidenciji HZZ-a, Izjava osobe da nije redovit učenik ili student te da nema posao, raspoloživa je za posao i aktivno traži posao i</a:t>
            </a:r>
          </a:p>
          <a:p>
            <a:pPr marL="0" lvl="1" eaLnBrk="0" hangingPunct="0">
              <a:spcBef>
                <a:spcPct val="20000"/>
              </a:spcBef>
            </a:pPr>
            <a:r>
              <a:rPr lang="hr-HR" sz="1600" b="1" i="1" dirty="0">
                <a:solidFill>
                  <a:srgbClr val="777877"/>
                </a:solidFill>
                <a:latin typeface="Myriad Pro Light SemiExt" charset="0"/>
                <a:cs typeface="Myriad Pro Light SemiExt" charset="0"/>
              </a:rPr>
              <a:t>o	Izjava iz koje je vidljiv status pripadnosti ciljnoj skupini.</a:t>
            </a:r>
          </a:p>
          <a:p>
            <a:pPr marL="0" lvl="1" eaLnBrk="0" hangingPunct="0">
              <a:spcBef>
                <a:spcPct val="20000"/>
              </a:spcBef>
            </a:pPr>
            <a:endParaRPr lang="hr-HR" sz="1600" b="1" i="1" dirty="0">
              <a:solidFill>
                <a:srgbClr val="777877"/>
              </a:solidFill>
              <a:latin typeface="Myriad Pro Light SemiExt" charset="0"/>
              <a:cs typeface="Myriad Pro Light SemiExt" charset="0"/>
            </a:endParaRPr>
          </a:p>
          <a:p>
            <a:pPr marL="0" lvl="1" eaLnBrk="0" hangingPunct="0">
              <a:spcBef>
                <a:spcPct val="20000"/>
              </a:spcBef>
            </a:pPr>
            <a:r>
              <a:rPr lang="hr-HR" sz="1600" b="1" i="1" dirty="0">
                <a:latin typeface="Myriad Pro Light SemiExt" charset="0"/>
                <a:cs typeface="Myriad Pro Light SemiExt" charset="0"/>
              </a:rPr>
              <a:t>Za podskupinu ciljne skupine 1 - azilanti;</a:t>
            </a:r>
          </a:p>
          <a:p>
            <a:pPr marL="0" lvl="1" eaLnBrk="0" hangingPunct="0">
              <a:spcBef>
                <a:spcPct val="20000"/>
              </a:spcBef>
            </a:pPr>
            <a:r>
              <a:rPr lang="hr-HR" sz="1600" b="1" i="1" dirty="0">
                <a:solidFill>
                  <a:srgbClr val="777877"/>
                </a:solidFill>
                <a:latin typeface="Myriad Pro Light SemiExt" charset="0"/>
                <a:cs typeface="Myriad Pro Light SemiExt" charset="0"/>
              </a:rPr>
              <a:t>o	potvrda o vođenju u evidenciji HZZ-a ili, ukoliko osoba nije u evidenciji HZZ-a, Izjava osobe da nije redovit učenik ili student te da nema posao, raspoloživa je za posao i aktivno traži posao i</a:t>
            </a:r>
          </a:p>
          <a:p>
            <a:pPr marL="0" lvl="1" eaLnBrk="0" hangingPunct="0">
              <a:spcBef>
                <a:spcPct val="20000"/>
              </a:spcBef>
            </a:pPr>
            <a:r>
              <a:rPr lang="hr-HR" sz="1600" b="1" i="1" dirty="0">
                <a:solidFill>
                  <a:srgbClr val="777877"/>
                </a:solidFill>
                <a:latin typeface="Myriad Pro Light SemiExt" charset="0"/>
                <a:cs typeface="Myriad Pro Light SemiExt" charset="0"/>
              </a:rPr>
              <a:t>o	Odluka o odobrenju azila koju izdaje MUP</a:t>
            </a:r>
          </a:p>
          <a:p>
            <a:pPr marL="0" lvl="1" eaLnBrk="0" hangingPunct="0">
              <a:spcBef>
                <a:spcPct val="20000"/>
              </a:spcBef>
            </a:pPr>
            <a:endParaRPr lang="hr-HR" sz="1600" b="1" i="1" dirty="0" smtClean="0">
              <a:solidFill>
                <a:srgbClr val="777877"/>
              </a:solidFill>
              <a:latin typeface="Myriad Pro Light SemiExt" charset="0"/>
              <a:cs typeface="Myriad Pro Light SemiExt" charset="0"/>
            </a:endParaRPr>
          </a:p>
          <a:p>
            <a:pPr marL="0" lvl="1" eaLnBrk="0" hangingPunct="0">
              <a:spcBef>
                <a:spcPct val="20000"/>
              </a:spcBef>
            </a:pPr>
            <a:endParaRPr lang="ta-IN"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449263" y="1854200"/>
            <a:ext cx="54120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lvl="1"/>
            <a:r>
              <a:rPr lang="hr-HR" sz="2400" b="1" dirty="0" smtClean="0">
                <a:solidFill>
                  <a:schemeClr val="accent6"/>
                </a:solidFill>
                <a:latin typeface="Myriad Pro Light SemiExt" charset="0"/>
                <a:cs typeface="Myriad Pro Light SemiExt" charset="0"/>
              </a:rPr>
              <a:t>Ciljne skupine-dokazi za pripadnost</a:t>
            </a:r>
            <a:endParaRPr lang="hr-HR" sz="2400" b="1" dirty="0">
              <a:solidFill>
                <a:schemeClr val="accent6"/>
              </a:solidFill>
              <a:latin typeface="Myriad Pro Light SemiExt" charset="0"/>
              <a:cs typeface="Myriad Pro Light SemiExt" charset="0"/>
            </a:endParaRPr>
          </a:p>
        </p:txBody>
      </p:sp>
      <p:cxnSp>
        <p:nvCxnSpPr>
          <p:cNvPr id="12" name="Straight Connector 11"/>
          <p:cNvCxnSpPr/>
          <p:nvPr/>
        </p:nvCxnSpPr>
        <p:spPr>
          <a:xfrm>
            <a:off x="498475" y="2685197"/>
            <a:ext cx="2862262"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5364" name="Title 9"/>
          <p:cNvSpPr>
            <a:spLocks noGrp="1"/>
          </p:cNvSpPr>
          <p:nvPr>
            <p:ph type="title"/>
          </p:nvPr>
        </p:nvSpPr>
        <p:spPr>
          <a:xfrm>
            <a:off x="368300" y="676275"/>
            <a:ext cx="7237413" cy="1143000"/>
          </a:xfrm>
        </p:spPr>
        <p:txBody>
          <a:bodyPr/>
          <a:lstStyle/>
          <a:p>
            <a:pPr algn="l"/>
            <a:r>
              <a:rPr lang="hr-HR" sz="2800" b="1" dirty="0">
                <a:latin typeface="Myriad Pro Light SemiExt" charset="0"/>
                <a:cs typeface="Myriad Pro Light SemiExt" charset="0"/>
              </a:rPr>
              <a:t>„Podrška socijalnom uključivanju i </a:t>
            </a:r>
            <a:br>
              <a:rPr lang="hr-HR" sz="2800" b="1" dirty="0">
                <a:latin typeface="Myriad Pro Light SemiExt" charset="0"/>
                <a:cs typeface="Myriad Pro Light SemiExt" charset="0"/>
              </a:rPr>
            </a:br>
            <a:r>
              <a:rPr lang="hr-HR" sz="2800" b="1" dirty="0">
                <a:latin typeface="Myriad Pro Light SemiExt" charset="0"/>
                <a:cs typeface="Myriad Pro Light SemiExt" charset="0"/>
              </a:rPr>
              <a:t>zapošljavanju marginaliziranih skupina”</a:t>
            </a:r>
            <a:endParaRPr lang="en-US" sz="2800" b="1" dirty="0">
              <a:latin typeface="Myriad Pro Bold SemiExt" charset="0"/>
              <a:cs typeface="Myriad Pro Bold SemiExt" charset="0"/>
            </a:endParaRPr>
          </a:p>
        </p:txBody>
      </p:sp>
    </p:spTree>
    <p:extLst>
      <p:ext uri="{BB962C8B-B14F-4D97-AF65-F5344CB8AC3E}">
        <p14:creationId xmlns:p14="http://schemas.microsoft.com/office/powerpoint/2010/main" val="3346391835"/>
      </p:ext>
    </p:extLst>
  </p:cSld>
  <p:clrMapOvr>
    <a:masterClrMapping/>
  </p:clrMapOvr>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2014</TotalTime>
  <Words>5696</Words>
  <Application>Microsoft Office PowerPoint</Application>
  <PresentationFormat>On-screen Show (4:3)</PresentationFormat>
  <Paragraphs>911</Paragraphs>
  <Slides>87</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ＭＳ Ｐゴシック</vt:lpstr>
      <vt:lpstr>Arial</vt:lpstr>
      <vt:lpstr>Calibri</vt:lpstr>
      <vt:lpstr>Cambria</vt:lpstr>
      <vt:lpstr>Droid Sans Fallback</vt:lpstr>
      <vt:lpstr>Lucida Sans Unicode</vt:lpstr>
      <vt:lpstr>Myriad Pro Bold SemiCond</vt:lpstr>
      <vt:lpstr>Myriad Pro Bold SemiExt</vt:lpstr>
      <vt:lpstr>Myriad Pro Light SemiExt</vt:lpstr>
      <vt:lpstr>Times New Roman</vt:lpstr>
      <vt:lpstr>Presentation2</vt:lpstr>
      <vt:lpstr>Ministarstvo za demografiju, obitelj, mlade i socijalnu politiku </vt:lpstr>
      <vt:lpstr>„Podrška socijalnom uključivanju i  zapošljavanju marginaliziranih skupina”</vt:lpstr>
      <vt:lpstr>„Podrška socijalnom uključivanju i  zapošljavanju marginaliziranih skupina”</vt:lpstr>
      <vt:lpstr>„Podrška socijalnom uključivanju i  zapošljavanju marginaliziranih skupina”</vt:lpstr>
      <vt:lpstr>„Podrška socijalnom uključivanju i  zapošljavanju marginaliziranih skupina”</vt:lpstr>
      <vt:lpstr>„Podrška socijalnom uključivanju i  zapošljavanju marginaliziranih skupina”</vt:lpstr>
      <vt:lpstr>„Podrška socijalnom uključivanju i  zapošljavanju marginaliziranih skupina”</vt:lpstr>
      <vt:lpstr>„Podrška socijalnom uključivanju i  zapošljavanju marginaliziranih skupina”</vt:lpstr>
      <vt:lpstr>„Podrška socijalnom uključivanju i  zapošljavanju marginaliziranih skupina”</vt:lpstr>
      <vt:lpstr>„Podrška socijalnom uključivanju i  zapošljavanju marginaliziranih skupina”</vt:lpstr>
      <vt:lpstr>„Podrška socijalnom uključivanju i  zapošljavanju marginaliziranih skupina”</vt:lpstr>
      <vt:lpstr>„Podrška socijalnom uključivanju i  zapošljavanju marginaliziranih skupina”</vt:lpstr>
      <vt:lpstr>„Podrška socijalnom uključivanju i  zapošljavanju marginaliziranih skupina” POKAZATELJI</vt:lpstr>
      <vt:lpstr>„Podrška socijalnom uključivanju i  zapošljavanju marginaliziranih skupina” POKAZATELJI</vt:lpstr>
      <vt:lpstr>„Podrška socijalnom uključivanju i  zapošljavanju marginaliziranih skupina”</vt:lpstr>
      <vt:lpstr>Financijska alokacija i iznos bespovratnih sredstava</vt:lpstr>
      <vt:lpstr> UVJETI ZA PRIJAVITELJE</vt:lpstr>
      <vt:lpstr> UVJETI ZA PRIJAVITELJE</vt:lpstr>
      <vt:lpstr> UVJETI ZA PRIJAVITELJE</vt:lpstr>
      <vt:lpstr> UVJETI ZA PARTNERE</vt:lpstr>
      <vt:lpstr> UVJETI ZA PARTNERE</vt:lpstr>
      <vt:lpstr> UVJETI ZA PRIJAVITELJE</vt:lpstr>
      <vt:lpstr> UVJETI PRIJAVE PROJEKTNIH PRIJEDLOGA </vt:lpstr>
      <vt:lpstr> UVJETI PRIJAVE PROJEKTNIH PRIJEDLOGA  PRIHVATLJIVE AKTIVNOSTI </vt:lpstr>
      <vt:lpstr> UVJETI PRIJAVE PROJEKTNIH PRIJEDLOGA  PRIHVATLJIVE AKTIVNOSTI </vt:lpstr>
      <vt:lpstr> UVJETI PRIJAVE PROJEKTNIH PRIJEDLOGA  PRIHVATLJIVE AKTIVNOSTI </vt:lpstr>
      <vt:lpstr> UVJETI PRIJAVE PROJEKTNIH PRIJEDLOGA  PRIHVATLJIVE AKTIVNOSTI </vt:lpstr>
      <vt:lpstr> UVJETI PRIJAVE PROJEKTNIH PRIJEDLOGA  PRIHVATLJIVE AKTIVNOSTI </vt:lpstr>
      <vt:lpstr> UVJETI PRIJAVE PROJEKTNIH PRIJEDLOGA  PRIHVATLJIVE AKTIVNOSTI </vt:lpstr>
      <vt:lpstr> UVJETI PRIJAVE PROJEKTNIH PRIJEDLOGA  PRIHVATLJIVE AKTIVNOSTI </vt:lpstr>
      <vt:lpstr> UVJETI PRIJAVE PROJEKTNIH PRIJEDLOGA  PRIHVATLJIVE AKTIVNOSTI </vt:lpstr>
      <vt:lpstr> UVJETI PRIJAVE PROJEKTNIH PRIJEDLOGA  PRIHVATLJIVE AKTIVNOSTI </vt:lpstr>
      <vt:lpstr> UVJETI PRIJAVE PROJEKTNIH PRIJEDLOGA  NEPRIHVATLJIVE AKTIVNOSTI </vt:lpstr>
      <vt:lpstr> UVJETI PRIJAVE PROJEKTNIH PRIJEDLOGA  NEPRIHVATLJIVE AKTIVNOSTI </vt:lpstr>
      <vt:lpstr> UVJETI PRIJAVE PROJEKTNIH PRIJEDLOGA  INFORMIRANJE I VIDLJIVOST </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FINANCIJSKI ZAHTJEVI PRIHVATLJIVOST IZDATAKA</vt:lpstr>
      <vt:lpstr> POSTUPAK PRIJAVE Način podnošenja projektnog prijedloga</vt:lpstr>
      <vt:lpstr>Način podnošenja projektnog prijedloga</vt:lpstr>
      <vt:lpstr> POSTUPAK PRIJAVE Način podnošenja projektnog prijedloga</vt:lpstr>
      <vt:lpstr> POSTUPAK PRIJAVE Način podnošenja projektnog prijedloga</vt:lpstr>
      <vt:lpstr> POSTUPAK PRIJAVE Način podnošenja projektnog prijedloga</vt:lpstr>
      <vt:lpstr>POSTUPAK PRIJAVE</vt:lpstr>
      <vt:lpstr> POSTUPAK PRIJAVE Rok za podnošenje projektnih prijedloga</vt:lpstr>
      <vt:lpstr>POSTUPAK PRIJAVE Izmjene i dopune poziva</vt:lpstr>
      <vt:lpstr>POSTUPAK PRIJAVE Obustava i zatvaranje poziva</vt:lpstr>
      <vt:lpstr>POSTUPAK PRIJAVE Otkazivanje poziva</vt:lpstr>
      <vt:lpstr> POSTUPAK PRIJAVE Pitanja i odgovori</vt:lpstr>
      <vt:lpstr> POSTUPAK PRIJAVE Okvirni  raspored procesa prijave i odabira</vt:lpstr>
      <vt:lpstr> POSTUPAK DODJELE Faze</vt:lpstr>
      <vt:lpstr>Obavještavanje prijavitelja</vt:lpstr>
      <vt:lpstr> POSTUPAK DODJELE ADMINISTRATIVNA PROVJERA</vt:lpstr>
      <vt:lpstr>Administrativna provjera</vt:lpstr>
      <vt:lpstr>    POSTUPAK DODJELE Procjena kvalitete  U sklopu faze procjene kvalitete vrši se ocjenjivanje projektnih prijedloga prema kriterijima odabira (KO) na temelju definirane metodologije kriterija odabira i sukladno pitanjima za kvalitativnu procjenu, te se provodi provjera prihvatljivosti prijavitelja i partnera, prihvatljivosti projekata, prihvatljivosti ciljeva projekta i projektnih aktivnosti te provjera prihvatljivosti izdataka. </vt:lpstr>
      <vt:lpstr> POSTUPAK DODJELE Procjena kvalitete</vt:lpstr>
      <vt:lpstr> POSTUPAK DODJELE Procjena kvalitete</vt:lpstr>
      <vt:lpstr> POSTUPAK DODJELE Procjena kvalitete</vt:lpstr>
      <vt:lpstr> Procjena kvalitete-kriteriji odabira</vt:lpstr>
      <vt:lpstr>Procjena kvalitete-kriteriji odabira</vt:lpstr>
      <vt:lpstr>Procjena kvalitete-kriteriji odabira</vt:lpstr>
      <vt:lpstr>Procjena kvalitete-kriteriji odabira</vt:lpstr>
      <vt:lpstr>Procjena kvalitete-kriteriji odabira</vt:lpstr>
      <vt:lpstr>POSTUPAK DODJELE</vt:lpstr>
      <vt:lpstr>Odluka o financiranju</vt:lpstr>
      <vt:lpstr>Prigovori</vt:lpstr>
      <vt:lpstr>Prigovori</vt:lpstr>
      <vt:lpstr>Zahtjevi za pojašnjenjem</vt:lpstr>
      <vt:lpstr>Zahtjevi za pojašnjenjem</vt:lpstr>
      <vt:lpstr>Ugovor o dodjeli bespovratnih sredstava</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OPERATIVNI PROGRAM</dc:title>
  <dc:creator>Ivana Lučev</dc:creator>
  <cp:lastModifiedBy>Vladimir Somen</cp:lastModifiedBy>
  <cp:revision>122</cp:revision>
  <dcterms:created xsi:type="dcterms:W3CDTF">2016-11-22T07:50:36Z</dcterms:created>
  <dcterms:modified xsi:type="dcterms:W3CDTF">2017-10-24T07:30:33Z</dcterms:modified>
</cp:coreProperties>
</file>