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0" r:id="rId2"/>
    <p:sldId id="263" r:id="rId3"/>
    <p:sldId id="264" r:id="rId4"/>
    <p:sldId id="277" r:id="rId5"/>
    <p:sldId id="265" r:id="rId6"/>
    <p:sldId id="269" r:id="rId7"/>
    <p:sldId id="273" r:id="rId8"/>
    <p:sldId id="280" r:id="rId9"/>
    <p:sldId id="281" r:id="rId10"/>
    <p:sldId id="271" r:id="rId11"/>
    <p:sldId id="274" r:id="rId12"/>
    <p:sldId id="279" r:id="rId13"/>
    <p:sldId id="282" r:id="rId14"/>
    <p:sldId id="275" r:id="rId15"/>
    <p:sldId id="272" r:id="rId16"/>
  </p:sldIdLst>
  <p:sldSz cx="9144000" cy="6858000" type="screen4x3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rednji stil 4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6686" autoAdjust="0"/>
  </p:normalViewPr>
  <p:slideViewPr>
    <p:cSldViewPr>
      <p:cViewPr varScale="1">
        <p:scale>
          <a:sx n="74" d="100"/>
          <a:sy n="74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9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364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0BC34-E4C6-4213-AA90-B1C6AE0C249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E7907E1-282F-42A8-835B-300152E2485D}">
      <dgm:prSet/>
      <dgm:spPr/>
      <dgm:t>
        <a:bodyPr/>
        <a:lstStyle/>
        <a:p>
          <a:r>
            <a:rPr lang="hr-HR" dirty="0" smtClean="0"/>
            <a:t>Podupirati poslovanje te unaprijediti znanja i vještine zaposlenika i članova postojećih društvenih poduzeća putem specijaliziranih oblika osposobljavanja i obrazovanja</a:t>
          </a:r>
          <a:endParaRPr lang="hr-H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1C0040-BDE2-40EB-96C4-DA78D5051B26}" type="parTrans" cxnId="{90CD01D9-6A34-47B2-93CE-FF91C2E0233B}">
      <dgm:prSet/>
      <dgm:spPr/>
      <dgm:t>
        <a:bodyPr/>
        <a:lstStyle/>
        <a:p>
          <a:endParaRPr lang="hr-HR"/>
        </a:p>
      </dgm:t>
    </dgm:pt>
    <dgm:pt modelId="{232935FD-D07A-4EF8-9076-FAD3E90A9D29}" type="sibTrans" cxnId="{90CD01D9-6A34-47B2-93CE-FF91C2E0233B}">
      <dgm:prSet/>
      <dgm:spPr/>
      <dgm:t>
        <a:bodyPr/>
        <a:lstStyle/>
        <a:p>
          <a:endParaRPr lang="hr-HR"/>
        </a:p>
      </dgm:t>
    </dgm:pt>
    <dgm:pt modelId="{12B52DEF-D40F-422F-A2A8-2D6F7ADC5D9E}">
      <dgm:prSet/>
      <dgm:spPr/>
      <dgm:t>
        <a:bodyPr/>
        <a:lstStyle/>
        <a:p>
          <a:r>
            <a:rPr lang="hr-HR" dirty="0" smtClean="0"/>
            <a:t>Poticati razvoj poslovanja i pravnih osobnosti koje se žele baviti društvenim poduzetništvom</a:t>
          </a:r>
          <a:endParaRPr lang="hr-H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A5BC9B-4E6B-46EA-B47C-8E9B0FA1728B}" type="parTrans" cxnId="{443ED008-87A8-429A-BB97-90E962C07D5E}">
      <dgm:prSet/>
      <dgm:spPr/>
      <dgm:t>
        <a:bodyPr/>
        <a:lstStyle/>
        <a:p>
          <a:endParaRPr lang="hr-HR"/>
        </a:p>
      </dgm:t>
    </dgm:pt>
    <dgm:pt modelId="{AEC61623-3265-4FDE-BAE0-B7CC489BCCCA}" type="sibTrans" cxnId="{443ED008-87A8-429A-BB97-90E962C07D5E}">
      <dgm:prSet/>
      <dgm:spPr/>
      <dgm:t>
        <a:bodyPr/>
        <a:lstStyle/>
        <a:p>
          <a:endParaRPr lang="hr-HR"/>
        </a:p>
      </dgm:t>
    </dgm:pt>
    <dgm:pt modelId="{0265E435-1ACB-43A0-BB92-545FF14D8986}">
      <dgm:prSet/>
      <dgm:spPr/>
      <dgm:t>
        <a:bodyPr/>
        <a:lstStyle/>
        <a:p>
          <a:r>
            <a:rPr lang="hr-HR" dirty="0" smtClean="0"/>
            <a:t>Povećati vidljivost društvenog poduzetništva putem aktivnosti informiranja javnosti, promocije i umrežavanja dionika</a:t>
          </a:r>
          <a:endParaRPr lang="hr-H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F24425-45F1-4B2C-B5EF-2B937BEF309F}" type="parTrans" cxnId="{8C5980A4-E100-4931-A373-A67CB4E2B53A}">
      <dgm:prSet/>
      <dgm:spPr/>
      <dgm:t>
        <a:bodyPr/>
        <a:lstStyle/>
        <a:p>
          <a:endParaRPr lang="hr-HR"/>
        </a:p>
      </dgm:t>
    </dgm:pt>
    <dgm:pt modelId="{0EBE615D-D2ED-48B3-BD74-6A49F0053361}" type="sibTrans" cxnId="{8C5980A4-E100-4931-A373-A67CB4E2B53A}">
      <dgm:prSet/>
      <dgm:spPr/>
      <dgm:t>
        <a:bodyPr/>
        <a:lstStyle/>
        <a:p>
          <a:endParaRPr lang="hr-HR"/>
        </a:p>
      </dgm:t>
    </dgm:pt>
    <dgm:pt modelId="{3AD3CEB1-4EB2-4D53-9CD5-6F8D36E17461}" type="pres">
      <dgm:prSet presAssocID="{D830BC34-E4C6-4213-AA90-B1C6AE0C249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F67BB301-CF6C-444B-A465-6A17400CB9FF}" type="pres">
      <dgm:prSet presAssocID="{D830BC34-E4C6-4213-AA90-B1C6AE0C2490}" presName="Name1" presStyleCnt="0"/>
      <dgm:spPr/>
    </dgm:pt>
    <dgm:pt modelId="{1649D8ED-BB6E-4802-BCE7-8C1F0FF5DE00}" type="pres">
      <dgm:prSet presAssocID="{D830BC34-E4C6-4213-AA90-B1C6AE0C2490}" presName="cycle" presStyleCnt="0"/>
      <dgm:spPr/>
    </dgm:pt>
    <dgm:pt modelId="{BB2A1D6A-CAD7-436E-987A-EED46870B8CA}" type="pres">
      <dgm:prSet presAssocID="{D830BC34-E4C6-4213-AA90-B1C6AE0C2490}" presName="srcNode" presStyleLbl="node1" presStyleIdx="0" presStyleCnt="3"/>
      <dgm:spPr/>
    </dgm:pt>
    <dgm:pt modelId="{6E25DDBC-95AB-4BD4-B85A-6203D3CFF9CB}" type="pres">
      <dgm:prSet presAssocID="{D830BC34-E4C6-4213-AA90-B1C6AE0C2490}" presName="conn" presStyleLbl="parChTrans1D2" presStyleIdx="0" presStyleCnt="1"/>
      <dgm:spPr/>
      <dgm:t>
        <a:bodyPr/>
        <a:lstStyle/>
        <a:p>
          <a:endParaRPr lang="hr-HR"/>
        </a:p>
      </dgm:t>
    </dgm:pt>
    <dgm:pt modelId="{B1C77B32-9E1F-4358-B4E5-4B971BD4B273}" type="pres">
      <dgm:prSet presAssocID="{D830BC34-E4C6-4213-AA90-B1C6AE0C2490}" presName="extraNode" presStyleLbl="node1" presStyleIdx="0" presStyleCnt="3"/>
      <dgm:spPr/>
    </dgm:pt>
    <dgm:pt modelId="{D6E6256C-CB81-4561-8059-7D65C07E382D}" type="pres">
      <dgm:prSet presAssocID="{D830BC34-E4C6-4213-AA90-B1C6AE0C2490}" presName="dstNode" presStyleLbl="node1" presStyleIdx="0" presStyleCnt="3"/>
      <dgm:spPr/>
    </dgm:pt>
    <dgm:pt modelId="{3AF2D28A-FED3-406F-A079-8F94B13805F4}" type="pres">
      <dgm:prSet presAssocID="{3E7907E1-282F-42A8-835B-300152E2485D}" presName="text_1" presStyleLbl="node1" presStyleIdx="0" presStyleCnt="3" custScaleX="10121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E7A12CC-A384-4456-B1E6-4458C9EFCAD7}" type="pres">
      <dgm:prSet presAssocID="{3E7907E1-282F-42A8-835B-300152E2485D}" presName="accent_1" presStyleCnt="0"/>
      <dgm:spPr/>
    </dgm:pt>
    <dgm:pt modelId="{11956685-9DCF-4042-BCF1-445F4396FE3A}" type="pres">
      <dgm:prSet presAssocID="{3E7907E1-282F-42A8-835B-300152E2485D}" presName="accentRepeatNode" presStyleLbl="solidFgAcc1" presStyleIdx="0" presStyleCnt="3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hr-HR"/>
        </a:p>
      </dgm:t>
    </dgm:pt>
    <dgm:pt modelId="{43D82E46-EFF4-4938-9C09-466F3469C025}" type="pres">
      <dgm:prSet presAssocID="{12B52DEF-D40F-422F-A2A8-2D6F7ADC5D9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D09CB35-816F-45EE-B09D-02F9E12CC8FF}" type="pres">
      <dgm:prSet presAssocID="{12B52DEF-D40F-422F-A2A8-2D6F7ADC5D9E}" presName="accent_2" presStyleCnt="0"/>
      <dgm:spPr/>
    </dgm:pt>
    <dgm:pt modelId="{E0F3309F-20D9-4480-9982-2AFAE52F16BD}" type="pres">
      <dgm:prSet presAssocID="{12B52DEF-D40F-422F-A2A8-2D6F7ADC5D9E}" presName="accentRepeatNode" presStyleLbl="solidFgAcc1" presStyleIdx="1" presStyleCnt="3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hr-HR"/>
        </a:p>
      </dgm:t>
    </dgm:pt>
    <dgm:pt modelId="{5166B8E9-E458-428E-9DA8-0797AF1322F5}" type="pres">
      <dgm:prSet presAssocID="{0265E435-1ACB-43A0-BB92-545FF14D898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ACD5413-4804-4066-A163-B7B2D23EC2E0}" type="pres">
      <dgm:prSet presAssocID="{0265E435-1ACB-43A0-BB92-545FF14D8986}" presName="accent_3" presStyleCnt="0"/>
      <dgm:spPr/>
    </dgm:pt>
    <dgm:pt modelId="{4CC9A868-503F-436C-8091-4C3E55F08477}" type="pres">
      <dgm:prSet presAssocID="{0265E435-1ACB-43A0-BB92-545FF14D8986}" presName="accentRepeatNode" presStyleLbl="solidFgAcc1" presStyleIdx="2" presStyleCnt="3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hr-HR"/>
        </a:p>
      </dgm:t>
    </dgm:pt>
  </dgm:ptLst>
  <dgm:cxnLst>
    <dgm:cxn modelId="{F3273DDB-3216-4995-BE54-94BF47A2A285}" type="presOf" srcId="{0265E435-1ACB-43A0-BB92-545FF14D8986}" destId="{5166B8E9-E458-428E-9DA8-0797AF1322F5}" srcOrd="0" destOrd="0" presId="urn:microsoft.com/office/officeart/2008/layout/VerticalCurvedList"/>
    <dgm:cxn modelId="{90CD01D9-6A34-47B2-93CE-FF91C2E0233B}" srcId="{D830BC34-E4C6-4213-AA90-B1C6AE0C2490}" destId="{3E7907E1-282F-42A8-835B-300152E2485D}" srcOrd="0" destOrd="0" parTransId="{C01C0040-BDE2-40EB-96C4-DA78D5051B26}" sibTransId="{232935FD-D07A-4EF8-9076-FAD3E90A9D29}"/>
    <dgm:cxn modelId="{EB61933E-AAFF-4E32-ACD9-5DDD7D5B07AB}" type="presOf" srcId="{12B52DEF-D40F-422F-A2A8-2D6F7ADC5D9E}" destId="{43D82E46-EFF4-4938-9C09-466F3469C025}" srcOrd="0" destOrd="0" presId="urn:microsoft.com/office/officeart/2008/layout/VerticalCurvedList"/>
    <dgm:cxn modelId="{C0ABA24D-AAA0-4731-9BFB-F0BBB14483F5}" type="presOf" srcId="{D830BC34-E4C6-4213-AA90-B1C6AE0C2490}" destId="{3AD3CEB1-4EB2-4D53-9CD5-6F8D36E17461}" srcOrd="0" destOrd="0" presId="urn:microsoft.com/office/officeart/2008/layout/VerticalCurvedList"/>
    <dgm:cxn modelId="{1AEAF064-868E-4ED8-8D59-47955A09C3C0}" type="presOf" srcId="{232935FD-D07A-4EF8-9076-FAD3E90A9D29}" destId="{6E25DDBC-95AB-4BD4-B85A-6203D3CFF9CB}" srcOrd="0" destOrd="0" presId="urn:microsoft.com/office/officeart/2008/layout/VerticalCurvedList"/>
    <dgm:cxn modelId="{443ED008-87A8-429A-BB97-90E962C07D5E}" srcId="{D830BC34-E4C6-4213-AA90-B1C6AE0C2490}" destId="{12B52DEF-D40F-422F-A2A8-2D6F7ADC5D9E}" srcOrd="1" destOrd="0" parTransId="{6AA5BC9B-4E6B-46EA-B47C-8E9B0FA1728B}" sibTransId="{AEC61623-3265-4FDE-BAE0-B7CC489BCCCA}"/>
    <dgm:cxn modelId="{8C5980A4-E100-4931-A373-A67CB4E2B53A}" srcId="{D830BC34-E4C6-4213-AA90-B1C6AE0C2490}" destId="{0265E435-1ACB-43A0-BB92-545FF14D8986}" srcOrd="2" destOrd="0" parTransId="{A7F24425-45F1-4B2C-B5EF-2B937BEF309F}" sibTransId="{0EBE615D-D2ED-48B3-BD74-6A49F0053361}"/>
    <dgm:cxn modelId="{320C616D-653B-4AA6-A6BE-8A39D162A6B2}" type="presOf" srcId="{3E7907E1-282F-42A8-835B-300152E2485D}" destId="{3AF2D28A-FED3-406F-A079-8F94B13805F4}" srcOrd="0" destOrd="0" presId="urn:microsoft.com/office/officeart/2008/layout/VerticalCurvedList"/>
    <dgm:cxn modelId="{DBD602DB-0C0E-4794-B422-E441330AD425}" type="presParOf" srcId="{3AD3CEB1-4EB2-4D53-9CD5-6F8D36E17461}" destId="{F67BB301-CF6C-444B-A465-6A17400CB9FF}" srcOrd="0" destOrd="0" presId="urn:microsoft.com/office/officeart/2008/layout/VerticalCurvedList"/>
    <dgm:cxn modelId="{A0F17EB0-325B-491B-81BF-7125DF26FF0D}" type="presParOf" srcId="{F67BB301-CF6C-444B-A465-6A17400CB9FF}" destId="{1649D8ED-BB6E-4802-BCE7-8C1F0FF5DE00}" srcOrd="0" destOrd="0" presId="urn:microsoft.com/office/officeart/2008/layout/VerticalCurvedList"/>
    <dgm:cxn modelId="{008CE396-9898-4D29-8A1A-1B032CFEFA28}" type="presParOf" srcId="{1649D8ED-BB6E-4802-BCE7-8C1F0FF5DE00}" destId="{BB2A1D6A-CAD7-436E-987A-EED46870B8CA}" srcOrd="0" destOrd="0" presId="urn:microsoft.com/office/officeart/2008/layout/VerticalCurvedList"/>
    <dgm:cxn modelId="{0F816964-F9C5-43BD-AE9D-D95DB6C96CDA}" type="presParOf" srcId="{1649D8ED-BB6E-4802-BCE7-8C1F0FF5DE00}" destId="{6E25DDBC-95AB-4BD4-B85A-6203D3CFF9CB}" srcOrd="1" destOrd="0" presId="urn:microsoft.com/office/officeart/2008/layout/VerticalCurvedList"/>
    <dgm:cxn modelId="{8089F5B7-8816-4EDA-B0AB-94C2F95780F7}" type="presParOf" srcId="{1649D8ED-BB6E-4802-BCE7-8C1F0FF5DE00}" destId="{B1C77B32-9E1F-4358-B4E5-4B971BD4B273}" srcOrd="2" destOrd="0" presId="urn:microsoft.com/office/officeart/2008/layout/VerticalCurvedList"/>
    <dgm:cxn modelId="{9564D02C-6D4E-45AE-8D1A-14C1F816318E}" type="presParOf" srcId="{1649D8ED-BB6E-4802-BCE7-8C1F0FF5DE00}" destId="{D6E6256C-CB81-4561-8059-7D65C07E382D}" srcOrd="3" destOrd="0" presId="urn:microsoft.com/office/officeart/2008/layout/VerticalCurvedList"/>
    <dgm:cxn modelId="{47F34F47-5775-48D4-89A3-C514070A8F9A}" type="presParOf" srcId="{F67BB301-CF6C-444B-A465-6A17400CB9FF}" destId="{3AF2D28A-FED3-406F-A079-8F94B13805F4}" srcOrd="1" destOrd="0" presId="urn:microsoft.com/office/officeart/2008/layout/VerticalCurvedList"/>
    <dgm:cxn modelId="{6C2E650D-2BC1-4FF9-A013-A8949C6B7E17}" type="presParOf" srcId="{F67BB301-CF6C-444B-A465-6A17400CB9FF}" destId="{AE7A12CC-A384-4456-B1E6-4458C9EFCAD7}" srcOrd="2" destOrd="0" presId="urn:microsoft.com/office/officeart/2008/layout/VerticalCurvedList"/>
    <dgm:cxn modelId="{1E457C60-BF6D-4981-9117-826B4504EE46}" type="presParOf" srcId="{AE7A12CC-A384-4456-B1E6-4458C9EFCAD7}" destId="{11956685-9DCF-4042-BCF1-445F4396FE3A}" srcOrd="0" destOrd="0" presId="urn:microsoft.com/office/officeart/2008/layout/VerticalCurvedList"/>
    <dgm:cxn modelId="{C10DF03F-974D-4ED2-B537-74ADAD6ED247}" type="presParOf" srcId="{F67BB301-CF6C-444B-A465-6A17400CB9FF}" destId="{43D82E46-EFF4-4938-9C09-466F3469C025}" srcOrd="3" destOrd="0" presId="urn:microsoft.com/office/officeart/2008/layout/VerticalCurvedList"/>
    <dgm:cxn modelId="{8D55D966-C52B-4087-99EC-0C25F27FD44A}" type="presParOf" srcId="{F67BB301-CF6C-444B-A465-6A17400CB9FF}" destId="{8D09CB35-816F-45EE-B09D-02F9E12CC8FF}" srcOrd="4" destOrd="0" presId="urn:microsoft.com/office/officeart/2008/layout/VerticalCurvedList"/>
    <dgm:cxn modelId="{EB51584E-C7BB-4901-A8FF-22F30C7AF96B}" type="presParOf" srcId="{8D09CB35-816F-45EE-B09D-02F9E12CC8FF}" destId="{E0F3309F-20D9-4480-9982-2AFAE52F16BD}" srcOrd="0" destOrd="0" presId="urn:microsoft.com/office/officeart/2008/layout/VerticalCurvedList"/>
    <dgm:cxn modelId="{59CF03C4-8D2D-481B-A851-78B8244B7A0E}" type="presParOf" srcId="{F67BB301-CF6C-444B-A465-6A17400CB9FF}" destId="{5166B8E9-E458-428E-9DA8-0797AF1322F5}" srcOrd="5" destOrd="0" presId="urn:microsoft.com/office/officeart/2008/layout/VerticalCurvedList"/>
    <dgm:cxn modelId="{7529E818-5623-4ED4-9BEB-B06147C157A9}" type="presParOf" srcId="{F67BB301-CF6C-444B-A465-6A17400CB9FF}" destId="{0ACD5413-4804-4066-A163-B7B2D23EC2E0}" srcOrd="6" destOrd="0" presId="urn:microsoft.com/office/officeart/2008/layout/VerticalCurvedList"/>
    <dgm:cxn modelId="{0DF5421A-2B65-4392-94D0-5D121AD80E8C}" type="presParOf" srcId="{0ACD5413-4804-4066-A163-B7B2D23EC2E0}" destId="{4CC9A868-503F-436C-8091-4C3E55F084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950DB-201E-4E21-9FBB-59C4C96B4891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D82D1B0-3637-4B2C-9722-25631F97C56A}">
      <dgm:prSet phldrT="[Tekst]" custT="1"/>
      <dgm:spPr/>
      <dgm:t>
        <a:bodyPr/>
        <a:lstStyle/>
        <a:p>
          <a:pPr algn="ctr">
            <a:spcBef>
              <a:spcPts val="0"/>
            </a:spcBef>
            <a:spcAft>
              <a:spcPts val="300"/>
            </a:spcAft>
          </a:pPr>
          <a:r>
            <a:rPr lang="hr-HR" sz="1600" b="1" u="sng" dirty="0" smtClean="0"/>
            <a:t>Identificirane ciljane skupine</a:t>
          </a:r>
        </a:p>
        <a:p>
          <a:pPr algn="ctr">
            <a:spcBef>
              <a:spcPct val="0"/>
            </a:spcBef>
            <a:spcAft>
              <a:spcPct val="35000"/>
            </a:spcAft>
          </a:pPr>
          <a:r>
            <a:rPr lang="hr-HR" sz="1600" dirty="0" smtClean="0"/>
            <a:t>Nezaposleni, ranjive skupine u nepovoljnom položaju na tržištu rada - osobe s invaliditetom koje nisu na tržištu rada, hrvatski branitelji iz Domovinskog rata, članovi obitelji smrtno stradalih, zatočenih i nestalih branitelja iz Domovinskog rata, mladi, žene, pripadnici romske nacionalne manjine, zaposlenici u društvenim poduzećima, njihovi članovi te članovi pravnih osobnosti koji žele pokrenuti društveno poduzeće u okviru projekta.</a:t>
          </a:r>
          <a:endParaRPr lang="hr-HR" sz="1000" dirty="0"/>
        </a:p>
      </dgm:t>
    </dgm:pt>
    <dgm:pt modelId="{1580C2AB-23D9-403D-94D7-6115E4201965}" type="parTrans" cxnId="{D56366B1-E1DB-4E7F-8B31-3CF6D5FCBDBA}">
      <dgm:prSet/>
      <dgm:spPr/>
      <dgm:t>
        <a:bodyPr/>
        <a:lstStyle/>
        <a:p>
          <a:endParaRPr lang="hr-HR" sz="1050"/>
        </a:p>
      </dgm:t>
    </dgm:pt>
    <dgm:pt modelId="{72B3D6C2-EC6F-47DE-B0CD-57109920AD4E}" type="sibTrans" cxnId="{D56366B1-E1DB-4E7F-8B31-3CF6D5FCBDBA}">
      <dgm:prSet/>
      <dgm:spPr/>
      <dgm:t>
        <a:bodyPr/>
        <a:lstStyle/>
        <a:p>
          <a:endParaRPr lang="hr-HR" sz="1050"/>
        </a:p>
      </dgm:t>
    </dgm:pt>
    <dgm:pt modelId="{E65A6B4B-6A67-4E3E-918A-9536123A1C5E}">
      <dgm:prSet phldrT="[Tekst]" custT="1"/>
      <dgm:spPr/>
      <dgm:t>
        <a:bodyPr/>
        <a:lstStyle/>
        <a:p>
          <a:pPr algn="ctr"/>
          <a:r>
            <a:rPr lang="hr-HR" sz="1600" b="1" u="sng" dirty="0" smtClean="0"/>
            <a:t>Identificirani korisnici </a:t>
          </a:r>
        </a:p>
        <a:p>
          <a:pPr algn="ctr"/>
          <a:r>
            <a:rPr lang="hr-HR" sz="1600" u="none" dirty="0" smtClean="0"/>
            <a:t>Društvo s ograničenom odgovornošću, zadruge, udruge, zaklade, OCD-ovi, ustanove, lokalna i regionalna tijela vlasti odgovorna za društveno poduzetništvo.</a:t>
          </a:r>
        </a:p>
        <a:p>
          <a:pPr algn="ctr"/>
          <a:endParaRPr lang="hr-HR" sz="1600" dirty="0"/>
        </a:p>
      </dgm:t>
    </dgm:pt>
    <dgm:pt modelId="{EDAECA24-0F6C-4896-8F64-B6E80B885241}" type="parTrans" cxnId="{273AD404-C8E7-4668-9C37-C0C61963DAED}">
      <dgm:prSet/>
      <dgm:spPr/>
      <dgm:t>
        <a:bodyPr/>
        <a:lstStyle/>
        <a:p>
          <a:endParaRPr lang="hr-HR" sz="1050"/>
        </a:p>
      </dgm:t>
    </dgm:pt>
    <dgm:pt modelId="{EA857BE6-78E2-42E6-86C2-1C433F40DB73}" type="sibTrans" cxnId="{273AD404-C8E7-4668-9C37-C0C61963DAED}">
      <dgm:prSet/>
      <dgm:spPr/>
      <dgm:t>
        <a:bodyPr/>
        <a:lstStyle/>
        <a:p>
          <a:endParaRPr lang="hr-HR" sz="1050"/>
        </a:p>
      </dgm:t>
    </dgm:pt>
    <dgm:pt modelId="{C67DF30D-29F3-44C9-B96D-D5D4C4C1D61F}" type="pres">
      <dgm:prSet presAssocID="{A18950DB-201E-4E21-9FBB-59C4C96B4891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25236FA0-9E8E-44A3-A7DF-C19B6FB22801}" type="pres">
      <dgm:prSet presAssocID="{A18950DB-201E-4E21-9FBB-59C4C96B4891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90D96EF-DBE9-485E-978D-69AB678CB6AF}" type="pres">
      <dgm:prSet presAssocID="{A18950DB-201E-4E21-9FBB-59C4C96B4891}" presName="LeftNode" presStyleLbl="bgImgPlace1" presStyleIdx="0" presStyleCnt="2" custScaleX="278799" custScaleY="94786" custLinFactNeighborX="-78221" custLinFactNeighborY="2531">
        <dgm:presLayoutVars>
          <dgm:chMax val="2"/>
          <dgm:chPref val="2"/>
        </dgm:presLayoutVars>
      </dgm:prSet>
      <dgm:spPr/>
      <dgm:t>
        <a:bodyPr/>
        <a:lstStyle/>
        <a:p>
          <a:endParaRPr lang="hr-HR"/>
        </a:p>
      </dgm:t>
    </dgm:pt>
    <dgm:pt modelId="{5B005599-52E1-4C3D-95DF-6EEB7275DDB5}" type="pres">
      <dgm:prSet presAssocID="{A18950DB-201E-4E21-9FBB-59C4C96B4891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11D7F51-2D16-4C34-A33F-CA3850341D5B}" type="pres">
      <dgm:prSet presAssocID="{A18950DB-201E-4E21-9FBB-59C4C96B4891}" presName="RightNode" presStyleLbl="bgImgPlace1" presStyleIdx="1" presStyleCnt="2" custScaleX="161929" custScaleY="92627" custLinFactNeighborX="61899" custLinFactNeighborY="259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  <dgm:pt modelId="{DE88F51A-B149-431B-BF32-00F942D60444}" type="pres">
      <dgm:prSet presAssocID="{A18950DB-201E-4E21-9FBB-59C4C96B4891}" presName="TopArrow" presStyleLbl="node1" presStyleIdx="0" presStyleCnt="2" custLinFactNeighborX="9892" custLinFactNeighborY="9732"/>
      <dgm:spPr/>
    </dgm:pt>
    <dgm:pt modelId="{FA07755A-6ECB-403D-828B-00AF7F714C6E}" type="pres">
      <dgm:prSet presAssocID="{A18950DB-201E-4E21-9FBB-59C4C96B4891}" presName="BottomArrow" presStyleLbl="node1" presStyleIdx="1" presStyleCnt="2" custLinFactNeighborX="12897" custLinFactNeighborY="-3010"/>
      <dgm:spPr/>
    </dgm:pt>
  </dgm:ptLst>
  <dgm:cxnLst>
    <dgm:cxn modelId="{D37046AE-7779-4828-B83B-1434875DC9F7}" type="presOf" srcId="{E65A6B4B-6A67-4E3E-918A-9536123A1C5E}" destId="{5B005599-52E1-4C3D-95DF-6EEB7275DDB5}" srcOrd="0" destOrd="0" presId="urn:microsoft.com/office/officeart/2009/layout/ReverseList"/>
    <dgm:cxn modelId="{9E50D8F1-CCAB-4418-8938-B7DC0F8CB26C}" type="presOf" srcId="{A18950DB-201E-4E21-9FBB-59C4C96B4891}" destId="{C67DF30D-29F3-44C9-B96D-D5D4C4C1D61F}" srcOrd="0" destOrd="0" presId="urn:microsoft.com/office/officeart/2009/layout/ReverseList"/>
    <dgm:cxn modelId="{273AD404-C8E7-4668-9C37-C0C61963DAED}" srcId="{A18950DB-201E-4E21-9FBB-59C4C96B4891}" destId="{E65A6B4B-6A67-4E3E-918A-9536123A1C5E}" srcOrd="1" destOrd="0" parTransId="{EDAECA24-0F6C-4896-8F64-B6E80B885241}" sibTransId="{EA857BE6-78E2-42E6-86C2-1C433F40DB73}"/>
    <dgm:cxn modelId="{AA317458-32B8-498E-9F62-C928CDF393F5}" type="presOf" srcId="{BD82D1B0-3637-4B2C-9722-25631F97C56A}" destId="{25236FA0-9E8E-44A3-A7DF-C19B6FB22801}" srcOrd="0" destOrd="0" presId="urn:microsoft.com/office/officeart/2009/layout/ReverseList"/>
    <dgm:cxn modelId="{CC4B8971-94A0-48BB-8F4D-99F79E62AFB5}" type="presOf" srcId="{E65A6B4B-6A67-4E3E-918A-9536123A1C5E}" destId="{411D7F51-2D16-4C34-A33F-CA3850341D5B}" srcOrd="1" destOrd="0" presId="urn:microsoft.com/office/officeart/2009/layout/ReverseList"/>
    <dgm:cxn modelId="{D56366B1-E1DB-4E7F-8B31-3CF6D5FCBDBA}" srcId="{A18950DB-201E-4E21-9FBB-59C4C96B4891}" destId="{BD82D1B0-3637-4B2C-9722-25631F97C56A}" srcOrd="0" destOrd="0" parTransId="{1580C2AB-23D9-403D-94D7-6115E4201965}" sibTransId="{72B3D6C2-EC6F-47DE-B0CD-57109920AD4E}"/>
    <dgm:cxn modelId="{9E5363D6-4423-4F3E-841B-A67C77258ABC}" type="presOf" srcId="{BD82D1B0-3637-4B2C-9722-25631F97C56A}" destId="{390D96EF-DBE9-485E-978D-69AB678CB6AF}" srcOrd="1" destOrd="0" presId="urn:microsoft.com/office/officeart/2009/layout/ReverseList"/>
    <dgm:cxn modelId="{0A34A992-B87F-4BE6-B4E5-D0E7367F44A2}" type="presParOf" srcId="{C67DF30D-29F3-44C9-B96D-D5D4C4C1D61F}" destId="{25236FA0-9E8E-44A3-A7DF-C19B6FB22801}" srcOrd="0" destOrd="0" presId="urn:microsoft.com/office/officeart/2009/layout/ReverseList"/>
    <dgm:cxn modelId="{88ADF885-7813-47BF-83AA-F9F46DA5B081}" type="presParOf" srcId="{C67DF30D-29F3-44C9-B96D-D5D4C4C1D61F}" destId="{390D96EF-DBE9-485E-978D-69AB678CB6AF}" srcOrd="1" destOrd="0" presId="urn:microsoft.com/office/officeart/2009/layout/ReverseList"/>
    <dgm:cxn modelId="{171E1170-0158-4E8B-90D7-C95227AAB475}" type="presParOf" srcId="{C67DF30D-29F3-44C9-B96D-D5D4C4C1D61F}" destId="{5B005599-52E1-4C3D-95DF-6EEB7275DDB5}" srcOrd="2" destOrd="0" presId="urn:microsoft.com/office/officeart/2009/layout/ReverseList"/>
    <dgm:cxn modelId="{87F251A9-545A-4D16-896E-69128A35BC97}" type="presParOf" srcId="{C67DF30D-29F3-44C9-B96D-D5D4C4C1D61F}" destId="{411D7F51-2D16-4C34-A33F-CA3850341D5B}" srcOrd="3" destOrd="0" presId="urn:microsoft.com/office/officeart/2009/layout/ReverseList"/>
    <dgm:cxn modelId="{3CEFDC96-03E1-40FA-9284-5089660FA2B2}" type="presParOf" srcId="{C67DF30D-29F3-44C9-B96D-D5D4C4C1D61F}" destId="{DE88F51A-B149-431B-BF32-00F942D60444}" srcOrd="4" destOrd="0" presId="urn:microsoft.com/office/officeart/2009/layout/ReverseList"/>
    <dgm:cxn modelId="{12AFA1D2-F5AC-430F-9B84-CDEA1E726996}" type="presParOf" srcId="{C67DF30D-29F3-44C9-B96D-D5D4C4C1D61F}" destId="{FA07755A-6ECB-403D-828B-00AF7F714C6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133AEE-4ACE-4280-9C09-658B78E65DC6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6C262ED-F230-4075-9BE7-CA74B91A8686}">
      <dgm:prSet phldrT="[Tekst]" custT="1"/>
      <dgm:spPr/>
      <dgm:t>
        <a:bodyPr/>
        <a:lstStyle/>
        <a:p>
          <a:r>
            <a:rPr lang="hr-HR" sz="1400" b="1" dirty="0" smtClean="0">
              <a:solidFill>
                <a:schemeClr val="tx1"/>
              </a:solidFill>
              <a:latin typeface="Calibri" panose="020F0502020204030204" pitchFamily="34" charset="0"/>
            </a:rPr>
            <a:t>Potpore će se dodjeljivati mikro, malim i srednjim poduzetnicima bez obzira na pravni oblik, koji žele unaprijediti/razviti poslovanje u skladu s načelima društvenog poduzetništva te pravnim osobama koje žele pokrenuti/razviti poslovanje u skladu s načelima DP-a</a:t>
          </a:r>
          <a:endParaRPr lang="hr-HR" sz="14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39CC1F16-FDFD-4C62-8875-233F46513B1F}" type="parTrans" cxnId="{09D2DE32-35F4-4300-AF73-DFA9B6A6BA09}">
      <dgm:prSet/>
      <dgm:spPr/>
      <dgm:t>
        <a:bodyPr/>
        <a:lstStyle/>
        <a:p>
          <a:endParaRPr lang="hr-HR"/>
        </a:p>
      </dgm:t>
    </dgm:pt>
    <dgm:pt modelId="{68E474DE-6EEE-48C5-95EB-CEAC5DC48143}" type="sibTrans" cxnId="{09D2DE32-35F4-4300-AF73-DFA9B6A6BA09}">
      <dgm:prSet/>
      <dgm:spPr/>
      <dgm:t>
        <a:bodyPr/>
        <a:lstStyle/>
        <a:p>
          <a:endParaRPr lang="hr-HR"/>
        </a:p>
      </dgm:t>
    </dgm:pt>
    <dgm:pt modelId="{95A6C90D-C0D1-409F-AA62-4A8C0D3D676C}">
      <dgm:prSet phldrT="[Tekst]" custT="1"/>
      <dgm:spPr/>
      <dgm:t>
        <a:bodyPr/>
        <a:lstStyle/>
        <a:p>
          <a:endParaRPr lang="hr-HR" sz="1400" b="1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r>
            <a:rPr lang="hr-HR" sz="1400" b="1" dirty="0" smtClean="0">
              <a:solidFill>
                <a:schemeClr val="tx1"/>
              </a:solidFill>
              <a:latin typeface="Calibri" panose="020F0502020204030204" pitchFamily="34" charset="0"/>
            </a:rPr>
            <a:t>Gornja granica potpora male vrijednosti koja se po državi članici dodjeljuje jednom poduzetniku ne smije prelaziti 200 tisuća eura u tekućoj fiskalnoj godini te tijekom prethodne dvije godine</a:t>
          </a:r>
          <a:endParaRPr lang="hr-HR" sz="1400" b="1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F9D9F66F-F230-418C-AEB2-1CD87DDD93CD}" type="parTrans" cxnId="{CD1847A9-0343-4167-9D80-158EEA8D9C75}">
      <dgm:prSet/>
      <dgm:spPr/>
      <dgm:t>
        <a:bodyPr/>
        <a:lstStyle/>
        <a:p>
          <a:endParaRPr lang="hr-HR"/>
        </a:p>
      </dgm:t>
    </dgm:pt>
    <dgm:pt modelId="{AB95DFE3-9ECA-4486-914C-90928D44DD2A}" type="sibTrans" cxnId="{CD1847A9-0343-4167-9D80-158EEA8D9C75}">
      <dgm:prSet/>
      <dgm:spPr/>
      <dgm:t>
        <a:bodyPr/>
        <a:lstStyle/>
        <a:p>
          <a:endParaRPr lang="hr-HR"/>
        </a:p>
      </dgm:t>
    </dgm:pt>
    <dgm:pt modelId="{489F6524-7617-444E-95DB-D643259CF1C0}">
      <dgm:prSet/>
      <dgm:spPr/>
      <dgm:t>
        <a:bodyPr/>
        <a:lstStyle/>
        <a:p>
          <a:endParaRPr lang="hr-HR"/>
        </a:p>
      </dgm:t>
    </dgm:pt>
    <dgm:pt modelId="{33285177-188D-476C-B3F4-D56FAF7DBC04}" type="parTrans" cxnId="{5A6FFF95-5355-478C-8288-EB67EA309B42}">
      <dgm:prSet/>
      <dgm:spPr/>
      <dgm:t>
        <a:bodyPr/>
        <a:lstStyle/>
        <a:p>
          <a:endParaRPr lang="hr-HR"/>
        </a:p>
      </dgm:t>
    </dgm:pt>
    <dgm:pt modelId="{AF35E825-1AE1-42BC-959D-C752A6BFCB87}" type="sibTrans" cxnId="{5A6FFF95-5355-478C-8288-EB67EA309B42}">
      <dgm:prSet/>
      <dgm:spPr/>
      <dgm:t>
        <a:bodyPr/>
        <a:lstStyle/>
        <a:p>
          <a:endParaRPr lang="hr-HR"/>
        </a:p>
      </dgm:t>
    </dgm:pt>
    <dgm:pt modelId="{DCF49A1A-E52A-43F1-89BA-48672C0A5B30}">
      <dgm:prSet/>
      <dgm:spPr/>
      <dgm:t>
        <a:bodyPr/>
        <a:lstStyle/>
        <a:p>
          <a:endParaRPr lang="hr-HR"/>
        </a:p>
      </dgm:t>
    </dgm:pt>
    <dgm:pt modelId="{A95F70A9-B28B-438E-95A8-7593DEDD7F1A}" type="parTrans" cxnId="{7B8C4096-B2DD-40E7-ADAE-2C17B9865090}">
      <dgm:prSet/>
      <dgm:spPr/>
      <dgm:t>
        <a:bodyPr/>
        <a:lstStyle/>
        <a:p>
          <a:endParaRPr lang="hr-HR"/>
        </a:p>
      </dgm:t>
    </dgm:pt>
    <dgm:pt modelId="{AAC3334E-A123-492D-9BCB-7E82152DF8CD}" type="sibTrans" cxnId="{7B8C4096-B2DD-40E7-ADAE-2C17B9865090}">
      <dgm:prSet/>
      <dgm:spPr/>
      <dgm:t>
        <a:bodyPr/>
        <a:lstStyle/>
        <a:p>
          <a:endParaRPr lang="hr-HR"/>
        </a:p>
      </dgm:t>
    </dgm:pt>
    <dgm:pt modelId="{CF954EE3-E442-4678-ABC8-601A59338D98}" type="pres">
      <dgm:prSet presAssocID="{73133AEE-4ACE-4280-9C09-658B78E65DC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779FBEA-0287-4A24-9A0F-524AC0B15E17}" type="pres">
      <dgm:prSet presAssocID="{73133AEE-4ACE-4280-9C09-658B78E65DC6}" presName="ribbon" presStyleLbl="node1" presStyleIdx="0" presStyleCnt="1" custScaleY="141342" custLinFactNeighborX="3932" custLinFactNeighborY="-1356"/>
      <dgm:spPr/>
    </dgm:pt>
    <dgm:pt modelId="{30F107A7-7393-48CD-93D0-6AE4E9E24800}" type="pres">
      <dgm:prSet presAssocID="{73133AEE-4ACE-4280-9C09-658B78E65DC6}" presName="leftArrowText" presStyleLbl="node1" presStyleIdx="0" presStyleCnt="1" custScaleY="153187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9CB55C3-BDF2-424C-BE00-1AB18B63486C}" type="pres">
      <dgm:prSet presAssocID="{73133AEE-4ACE-4280-9C09-658B78E65DC6}" presName="rightArrowText" presStyleLbl="node1" presStyleIdx="0" presStyleCnt="1" custLinFactNeighborX="-3029" custLinFactNeighborY="-10867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C7D084A-D656-4772-BE95-135E8D4C0660}" type="presOf" srcId="{73133AEE-4ACE-4280-9C09-658B78E65DC6}" destId="{CF954EE3-E442-4678-ABC8-601A59338D98}" srcOrd="0" destOrd="0" presId="urn:microsoft.com/office/officeart/2005/8/layout/arrow6"/>
    <dgm:cxn modelId="{09D2DE32-35F4-4300-AF73-DFA9B6A6BA09}" srcId="{73133AEE-4ACE-4280-9C09-658B78E65DC6}" destId="{06C262ED-F230-4075-9BE7-CA74B91A8686}" srcOrd="0" destOrd="0" parTransId="{39CC1F16-FDFD-4C62-8875-233F46513B1F}" sibTransId="{68E474DE-6EEE-48C5-95EB-CEAC5DC48143}"/>
    <dgm:cxn modelId="{8F0E2CB5-32F1-445D-B6FE-69E22CD8DD99}" type="presOf" srcId="{95A6C90D-C0D1-409F-AA62-4A8C0D3D676C}" destId="{49CB55C3-BDF2-424C-BE00-1AB18B63486C}" srcOrd="0" destOrd="0" presId="urn:microsoft.com/office/officeart/2005/8/layout/arrow6"/>
    <dgm:cxn modelId="{7B8C4096-B2DD-40E7-ADAE-2C17B9865090}" srcId="{73133AEE-4ACE-4280-9C09-658B78E65DC6}" destId="{DCF49A1A-E52A-43F1-89BA-48672C0A5B30}" srcOrd="3" destOrd="0" parTransId="{A95F70A9-B28B-438E-95A8-7593DEDD7F1A}" sibTransId="{AAC3334E-A123-492D-9BCB-7E82152DF8CD}"/>
    <dgm:cxn modelId="{5BAFB0D9-97A8-4F01-8806-60F69AB503F1}" type="presOf" srcId="{06C262ED-F230-4075-9BE7-CA74B91A8686}" destId="{30F107A7-7393-48CD-93D0-6AE4E9E24800}" srcOrd="0" destOrd="0" presId="urn:microsoft.com/office/officeart/2005/8/layout/arrow6"/>
    <dgm:cxn modelId="{5A6FFF95-5355-478C-8288-EB67EA309B42}" srcId="{73133AEE-4ACE-4280-9C09-658B78E65DC6}" destId="{489F6524-7617-444E-95DB-D643259CF1C0}" srcOrd="2" destOrd="0" parTransId="{33285177-188D-476C-B3F4-D56FAF7DBC04}" sibTransId="{AF35E825-1AE1-42BC-959D-C752A6BFCB87}"/>
    <dgm:cxn modelId="{CD1847A9-0343-4167-9D80-158EEA8D9C75}" srcId="{73133AEE-4ACE-4280-9C09-658B78E65DC6}" destId="{95A6C90D-C0D1-409F-AA62-4A8C0D3D676C}" srcOrd="1" destOrd="0" parTransId="{F9D9F66F-F230-418C-AEB2-1CD87DDD93CD}" sibTransId="{AB95DFE3-9ECA-4486-914C-90928D44DD2A}"/>
    <dgm:cxn modelId="{F43440C3-BD0A-4A8A-9482-6E9CEE4C5C79}" type="presParOf" srcId="{CF954EE3-E442-4678-ABC8-601A59338D98}" destId="{4779FBEA-0287-4A24-9A0F-524AC0B15E17}" srcOrd="0" destOrd="0" presId="urn:microsoft.com/office/officeart/2005/8/layout/arrow6"/>
    <dgm:cxn modelId="{8303D104-2303-433D-AEEE-D38D2AF6D1F6}" type="presParOf" srcId="{CF954EE3-E442-4678-ABC8-601A59338D98}" destId="{30F107A7-7393-48CD-93D0-6AE4E9E24800}" srcOrd="1" destOrd="0" presId="urn:microsoft.com/office/officeart/2005/8/layout/arrow6"/>
    <dgm:cxn modelId="{E04C19B5-11A3-493D-AE9B-64E9275F273C}" type="presParOf" srcId="{CF954EE3-E442-4678-ABC8-601A59338D98}" destId="{49CB55C3-BDF2-424C-BE00-1AB18B63486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5DDBC-95AB-4BD4-B85A-6203D3CFF9CB}">
      <dsp:nvSpPr>
        <dsp:cNvPr id="0" name=""/>
        <dsp:cNvSpPr/>
      </dsp:nvSpPr>
      <dsp:spPr>
        <a:xfrm>
          <a:off x="-4699958" y="-716968"/>
          <a:ext cx="5570961" cy="5570961"/>
        </a:xfrm>
        <a:prstGeom prst="blockArc">
          <a:avLst>
            <a:gd name="adj1" fmla="val 18900000"/>
            <a:gd name="adj2" fmla="val 2700000"/>
            <a:gd name="adj3" fmla="val 38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2D28A-FED3-406F-A079-8F94B13805F4}">
      <dsp:nvSpPr>
        <dsp:cNvPr id="0" name=""/>
        <dsp:cNvSpPr/>
      </dsp:nvSpPr>
      <dsp:spPr>
        <a:xfrm>
          <a:off x="505958" y="413702"/>
          <a:ext cx="7690305" cy="827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75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Podupirati poslovanje te unaprijediti znanja i vještine zaposlenika i članova postojećih društvenih poduzeća putem specijaliziranih oblika osposobljavanja i obrazovanja</a:t>
          </a:r>
          <a:endParaRPr lang="hr-HR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5958" y="413702"/>
        <a:ext cx="7690305" cy="827405"/>
      </dsp:txXfrm>
    </dsp:sp>
    <dsp:sp modelId="{11956685-9DCF-4042-BCF1-445F4396FE3A}">
      <dsp:nvSpPr>
        <dsp:cNvPr id="0" name=""/>
        <dsp:cNvSpPr/>
      </dsp:nvSpPr>
      <dsp:spPr>
        <a:xfrm>
          <a:off x="34838" y="310276"/>
          <a:ext cx="1034256" cy="1034256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82E46-EFF4-4938-9C09-466F3469C025}">
      <dsp:nvSpPr>
        <dsp:cNvPr id="0" name=""/>
        <dsp:cNvSpPr/>
      </dsp:nvSpPr>
      <dsp:spPr>
        <a:xfrm>
          <a:off x="852727" y="1654810"/>
          <a:ext cx="7297528" cy="827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75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Poticati razvoj poslovanja i pravnih osobnosti koje se žele baviti društvenim poduzetništvom</a:t>
          </a:r>
          <a:endParaRPr lang="hr-HR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2727" y="1654810"/>
        <a:ext cx="7297528" cy="827405"/>
      </dsp:txXfrm>
    </dsp:sp>
    <dsp:sp modelId="{E0F3309F-20D9-4480-9982-2AFAE52F16BD}">
      <dsp:nvSpPr>
        <dsp:cNvPr id="0" name=""/>
        <dsp:cNvSpPr/>
      </dsp:nvSpPr>
      <dsp:spPr>
        <a:xfrm>
          <a:off x="335599" y="1551384"/>
          <a:ext cx="1034256" cy="1034256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6B8E9-E458-428E-9DA8-0797AF1322F5}">
      <dsp:nvSpPr>
        <dsp:cNvPr id="0" name=""/>
        <dsp:cNvSpPr/>
      </dsp:nvSpPr>
      <dsp:spPr>
        <a:xfrm>
          <a:off x="551966" y="2895917"/>
          <a:ext cx="7598289" cy="827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753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Povećati vidljivost društvenog poduzetništva putem aktivnosti informiranja javnosti, promocije i umrežavanja dionika</a:t>
          </a:r>
          <a:endParaRPr lang="hr-HR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1966" y="2895917"/>
        <a:ext cx="7598289" cy="827405"/>
      </dsp:txXfrm>
    </dsp:sp>
    <dsp:sp modelId="{4CC9A868-503F-436C-8091-4C3E55F08477}">
      <dsp:nvSpPr>
        <dsp:cNvPr id="0" name=""/>
        <dsp:cNvSpPr/>
      </dsp:nvSpPr>
      <dsp:spPr>
        <a:xfrm>
          <a:off x="34838" y="2792491"/>
          <a:ext cx="1034256" cy="1034256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0D96EF-DBE9-485E-978D-69AB678CB6AF}">
      <dsp:nvSpPr>
        <dsp:cNvPr id="0" name=""/>
        <dsp:cNvSpPr/>
      </dsp:nvSpPr>
      <dsp:spPr>
        <a:xfrm rot="16200000">
          <a:off x="1075286" y="-138739"/>
          <a:ext cx="2696719" cy="484729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hr-HR" sz="1600" b="1" u="sng" kern="1200" dirty="0" smtClean="0"/>
            <a:t>Identificirane ciljane skupine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Nezaposleni, ranjive skupine u nepovoljnom položaju na tržištu rada - osobe s invaliditetom koje nisu na tržištu rada, hrvatski branitelji iz Domovinskog rata, članovi obitelji smrtno stradalih, zatočenih i nestalih branitelja iz Domovinskog rata, mladi, žene, pripadnici romske nacionalne manjine, zaposlenici u društvenim poduzećima, njihovi članovi te članovi pravnih osobnosti koji žele pokrenuti društveno poduzeće u okviru projekta.</a:t>
          </a:r>
          <a:endParaRPr lang="hr-HR" sz="1000" kern="1200" dirty="0"/>
        </a:p>
      </dsp:txBody>
      <dsp:txXfrm rot="5400000">
        <a:off x="131667" y="1068214"/>
        <a:ext cx="4715626" cy="2433385"/>
      </dsp:txXfrm>
    </dsp:sp>
    <dsp:sp modelId="{411D7F51-2D16-4C34-A33F-CA3850341D5B}">
      <dsp:nvSpPr>
        <dsp:cNvPr id="0" name=""/>
        <dsp:cNvSpPr/>
      </dsp:nvSpPr>
      <dsp:spPr>
        <a:xfrm rot="5400000">
          <a:off x="5356961" y="878938"/>
          <a:ext cx="2635294" cy="281535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u="sng" kern="1200" dirty="0" smtClean="0"/>
            <a:t>Identificirani korisnici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u="none" kern="1200" dirty="0" smtClean="0"/>
            <a:t>Društvo s ograničenom odgovornošću, zadruge, udruge, zaklade, OCD-ovi, ustanove, lokalna i regionalna tijela vlasti odgovorna za društveno poduzetništvo.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/>
        </a:p>
      </dsp:txBody>
      <dsp:txXfrm rot="-5400000">
        <a:off x="5266932" y="1097635"/>
        <a:ext cx="2686684" cy="2377958"/>
      </dsp:txXfrm>
    </dsp:sp>
    <dsp:sp modelId="{DE88F51A-B149-431B-BF32-00F942D60444}">
      <dsp:nvSpPr>
        <dsp:cNvPr id="0" name=""/>
        <dsp:cNvSpPr/>
      </dsp:nvSpPr>
      <dsp:spPr>
        <a:xfrm>
          <a:off x="3960447" y="176878"/>
          <a:ext cx="1817581" cy="181749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7755A-6ECB-403D-828B-00AF7F714C6E}">
      <dsp:nvSpPr>
        <dsp:cNvPr id="0" name=""/>
        <dsp:cNvSpPr/>
      </dsp:nvSpPr>
      <dsp:spPr>
        <a:xfrm rot="10800000">
          <a:off x="4015066" y="2553155"/>
          <a:ext cx="1817581" cy="181749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9FBEA-0287-4A24-9A0F-524AC0B15E17}">
      <dsp:nvSpPr>
        <dsp:cNvPr id="0" name=""/>
        <dsp:cNvSpPr/>
      </dsp:nvSpPr>
      <dsp:spPr>
        <a:xfrm>
          <a:off x="0" y="269810"/>
          <a:ext cx="6936432" cy="392163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107A7-7393-48CD-93D0-6AE4E9E24800}">
      <dsp:nvSpPr>
        <dsp:cNvPr id="0" name=""/>
        <dsp:cNvSpPr/>
      </dsp:nvSpPr>
      <dsp:spPr>
        <a:xfrm>
          <a:off x="832371" y="1004966"/>
          <a:ext cx="2289022" cy="208263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Potpore će se dodjeljivati mikro, malim i srednjim poduzetnicima bez obzira na pravni oblik, koji žele unaprijediti/razviti poslovanje u skladu s načelima društvenog poduzetništva te pravnim osobama koje žele pokrenuti/razviti poslovanje u skladu s načelima DP-a</a:t>
          </a:r>
          <a:endParaRPr lang="hr-HR" sz="14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832371" y="1004966"/>
        <a:ext cx="2289022" cy="2082639"/>
      </dsp:txXfrm>
    </dsp:sp>
    <dsp:sp modelId="{49CB55C3-BDF2-424C-BE00-1AB18B63486C}">
      <dsp:nvSpPr>
        <dsp:cNvPr id="0" name=""/>
        <dsp:cNvSpPr/>
      </dsp:nvSpPr>
      <dsp:spPr>
        <a:xfrm>
          <a:off x="3386275" y="1662706"/>
          <a:ext cx="2705208" cy="13595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b="1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Gornja granica potpora male vrijednosti koja se po državi članici dodjeljuje jednom poduzetniku ne smije prelaziti 200 tisuća eura u tekućoj fiskalnoj godini te tijekom prethodne dvije godine</a:t>
          </a:r>
          <a:endParaRPr lang="hr-HR" sz="1400" b="1" kern="1200" dirty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3386275" y="1662706"/>
        <a:ext cx="2705208" cy="1359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5853B-2843-41C8-81F2-12DE856BF038}" type="datetimeFigureOut">
              <a:rPr lang="hr-HR" smtClean="0"/>
              <a:t>4.8.2016.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9B798-15B9-4BB6-BCC4-A964688F19D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419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6421-239C-47BF-9D0C-5DDC3B7F8405}" type="datetimeFigureOut">
              <a:rPr lang="hr-HR" smtClean="0"/>
              <a:t>4.8.2016.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74FF4-5FD1-43A8-8F15-5E286357225C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4624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/>
          <a:lstStyle>
            <a:lvl1pPr>
              <a:defRPr b="1"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663799"/>
            <a:ext cx="91440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5" b="24276"/>
          <a:stretch/>
        </p:blipFill>
        <p:spPr>
          <a:xfrm>
            <a:off x="-2" y="1"/>
            <a:ext cx="9148427" cy="1196752"/>
          </a:xfrm>
          <a:prstGeom prst="rect">
            <a:avLst/>
          </a:prstGeom>
        </p:spPr>
      </p:pic>
      <p:sp>
        <p:nvSpPr>
          <p:cNvPr id="5" name="Pravokutnik 4"/>
          <p:cNvSpPr/>
          <p:nvPr userDrawn="1"/>
        </p:nvSpPr>
        <p:spPr>
          <a:xfrm>
            <a:off x="1043608" y="1412775"/>
            <a:ext cx="198165" cy="452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pic>
        <p:nvPicPr>
          <p:cNvPr id="15" name="Slika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932" y="6276989"/>
            <a:ext cx="1152128" cy="378844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317" y="6299527"/>
            <a:ext cx="426831" cy="285265"/>
          </a:xfrm>
          <a:prstGeom prst="rect">
            <a:avLst/>
          </a:prstGeom>
        </p:spPr>
      </p:pic>
      <p:sp>
        <p:nvSpPr>
          <p:cNvPr id="17" name="TekstniOkvir 16"/>
          <p:cNvSpPr txBox="1"/>
          <p:nvPr userDrawn="1"/>
        </p:nvSpPr>
        <p:spPr>
          <a:xfrm>
            <a:off x="5981084" y="6558125"/>
            <a:ext cx="101360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00" dirty="0" smtClean="0">
                <a:solidFill>
                  <a:srgbClr val="0014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EUROPSKA UNIJA</a:t>
            </a:r>
            <a:endParaRPr lang="hr-HR" sz="500" dirty="0">
              <a:solidFill>
                <a:srgbClr val="0014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kstniOkvir 18"/>
          <p:cNvSpPr txBox="1"/>
          <p:nvPr userDrawn="1"/>
        </p:nvSpPr>
        <p:spPr>
          <a:xfrm>
            <a:off x="5909076" y="6644099"/>
            <a:ext cx="108012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00" dirty="0" smtClean="0">
                <a:solidFill>
                  <a:srgbClr val="0014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„Zajedno do fondova EU“</a:t>
            </a:r>
          </a:p>
        </p:txBody>
      </p:sp>
      <p:pic>
        <p:nvPicPr>
          <p:cNvPr id="20" name="Slika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192482"/>
            <a:ext cx="522311" cy="547859"/>
          </a:xfrm>
          <a:prstGeom prst="rect">
            <a:avLst/>
          </a:prstGeom>
        </p:spPr>
      </p:pic>
      <p:sp>
        <p:nvSpPr>
          <p:cNvPr id="22" name="Pravokutnik 21"/>
          <p:cNvSpPr/>
          <p:nvPr userDrawn="1"/>
        </p:nvSpPr>
        <p:spPr>
          <a:xfrm>
            <a:off x="323528" y="188640"/>
            <a:ext cx="132321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1" name="Slika 2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3273"/>
            <a:ext cx="1296144" cy="1359543"/>
          </a:xfrm>
          <a:prstGeom prst="rect">
            <a:avLst/>
          </a:prstGeom>
        </p:spPr>
      </p:pic>
      <p:pic>
        <p:nvPicPr>
          <p:cNvPr id="23" name="Slika 22" descr="cid:image002.png@01D19A53.C6EA6C30"/>
          <p:cNvPicPr/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632" y="6311716"/>
            <a:ext cx="1943100" cy="42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04856" cy="2232248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Operativni program </a:t>
            </a:r>
            <a:b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‘’Učinkoviti ljudski potencijali’’ 2014.-2020.</a:t>
            </a:r>
            <a:b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hr-H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r-HR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Predstavljanje Poziva </a:t>
            </a:r>
            <a:br>
              <a:rPr lang="hr-HR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r-HR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‘’Poticanje društvenog </a:t>
            </a:r>
            <a:r>
              <a:rPr lang="hr-HR" sz="3600" b="1" i="1" dirty="0" smtClean="0">
                <a:solidFill>
                  <a:schemeClr val="tx1"/>
                </a:solidFill>
              </a:rPr>
              <a:t>poduzetništva</a:t>
            </a:r>
            <a:r>
              <a:rPr lang="hr-HR" b="1" dirty="0" smtClean="0">
                <a:solidFill>
                  <a:schemeClr val="tx1"/>
                </a:solidFill>
              </a:rPr>
              <a:t>’’</a:t>
            </a:r>
            <a:endParaRPr lang="hr-H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23728" y="-99392"/>
            <a:ext cx="6624735" cy="1282154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PRIHVATLJIVI PARTNERI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5184576"/>
          </a:xfrm>
        </p:spPr>
        <p:txBody>
          <a:bodyPr>
            <a:noAutofit/>
          </a:bodyPr>
          <a:lstStyle/>
          <a:p>
            <a:pPr marL="180975" indent="-180975" algn="just"/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pravne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osobe privatnog prava – trgovačko društvo, udruga, zadruga (neprofitnog karaktera), zaklada,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ustanova;</a:t>
            </a:r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80975" indent="-180975" algn="just"/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pravna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osoba javnog prava – ustanova tijela javne vlasti odgovorna za društveno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poduzetništvo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(komora, poduzetnička potporna institucija evidentirana u jedinstvenom registru poduzetničke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infrastrukture),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lokalna i regionalna tijela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vlasti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Navedene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pravne osobe javnog prava prihvatljivi su partneri u sklopu ovog Poziva ali mogu sudjelovati isključivo kao partnerska organizacija na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projektu.</a:t>
            </a:r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80975" indent="-180975" algn="just"/>
            <a:endParaRPr lang="hr-HR" sz="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Partner/i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(izuzev lokalnih i regionalnih tijela vlasti)  treba/ju priložiti presliku dokaza o registraciji i temeljnog akta o osnivanju ili drugog odgovarajućeg temeljnog akta iz kojeg je razvidno djelovanje pravne osobe, a tijela vlasti odgovorna za društveno poduzetništvo dokument iz kojeg je vidljivo da su im dodijeljene javne ovlasti u području društvenog poduzetništva. Partner treba biti upisan u odgovarajući registar najmanje mjesec dana prije roka za podnošenje prijave te u Republici Hrvatskoj obavljati registriranu djelatnost odnosno imati sjedište u Republici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Hrvatskoj.</a:t>
            </a:r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artner(i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) mora(ju) ispunjavati sve uvjete prihvatljivosti kao i prijavitelj iz poglavlja 2.2.1 izuzev ako je primjenjivo, točke 1. te vrstu pravne osobnosti točka 2.), ne smiju postojati zapreke navedene u poglavlju 2.2.3 te su pojedinačno obvezni dokazati da ne postoji razlog za isključenje. Prijavitelj i partner(i) za svoje sudjelovanje u projektu potpisuju: </a:t>
            </a:r>
          </a:p>
          <a:p>
            <a:pPr marL="180975" indent="-180975" algn="just"/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Izjavu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prijavitelja/partnera o istinitosti podataka, izbjegavanju dvostrukog financiranja i ispunjavanju preduvjeta za sudjelovanje u postupku dodjele bespovratnih sredstava  i Izjavu o partnerstvu (Obrazac 3), sukladno propisanim uvjetima u članku 4., stavcima 1.-4. Programa dodjele državnih potpora male vrijednosti za poticanje društvenog poduzetništva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</a:p>
          <a:p>
            <a:pPr marL="180975" indent="-180975" algn="just"/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80975" indent="-180975" algn="just"/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80975" indent="-180975" algn="just"/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Izjavu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o primljenim sredstvima prema „de </a:t>
            </a:r>
            <a:r>
              <a:rPr lang="hr-HR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minimis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</a:rPr>
              <a:t>“ pravilu (Obrazac br. 5) koja je sastavni dio projektnog prijedloga.</a:t>
            </a:r>
          </a:p>
          <a:p>
            <a:pPr marL="180975" indent="-180975"/>
            <a:endParaRPr lang="hr-H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404664"/>
            <a:ext cx="6624735" cy="778098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PRIHVATLJIVE AKTIVNOSTI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1400" b="1" u="sng" cap="all" dirty="0" smtClean="0">
                <a:solidFill>
                  <a:schemeClr val="tx1"/>
                </a:solidFill>
                <a:latin typeface="Calibri" panose="020F0502020204030204" pitchFamily="34" charset="0"/>
              </a:rPr>
              <a:t>Skupina</a:t>
            </a:r>
            <a:r>
              <a:rPr lang="hr-HR" sz="14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1</a:t>
            </a:r>
            <a:endParaRPr lang="hr-HR" sz="1400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1.	Upravljanje projektom i administracija;</a:t>
            </a: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2.	Jačanje kapaciteta zaposlenika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 članova </a:t>
            </a:r>
            <a:r>
              <a:rPr lang="vi-VN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postojećih </a:t>
            </a: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društvenih poduzeća kroz programe osposobljavanja i usavršavanja (unapređenje profesionalnih i menadžerskih vještina, tehničkog znanja, prodajnih vještina, marketinga i računovodstva);</a:t>
            </a: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4.	Unapređenje i stjecanje stručnih i poslovnih sposobnosti i vještina skupina u nepovoljnom položaju na tržištu rada (nezaposlene osobe, nezaposlene osobe </a:t>
            </a:r>
            <a:r>
              <a:rPr lang="vi-VN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 </a:t>
            </a: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invaliditetom, hrvatski branitelji iz Domovinskog rata, članovi smrtno stradalih, zatočenih i nestalih branitelja iz Domovinskog rata, mladi, žene, pripadnici romske nacionalne manjine) kroz radionice, izobrazbe i druge oblike osposobljavanja;</a:t>
            </a: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5.	Osmišljavanje i provedba informativnih i promotivnih aktivnosti u području društvenog poduzetništva (organizacija izobrazbe, radionica, okruglih stolova, sajmova, tiskanje promotivnih i </a:t>
            </a:r>
            <a:r>
              <a:rPr lang="vi-VN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materijala </a:t>
            </a: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za izobrazbu);</a:t>
            </a: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6.	Razmjena znanja i iskustava između postojećih društvenih poduzeća u RH i zemljama EU (umrežavanja društvenih poduzetnika na lokalnoj, regionalnoj i nacionalnoj razini, osnivanje tematskih skupina za suradnju i razmjenu dobrih praksi, organizacija studijskih putovanja u zemlji i inozemstvu);</a:t>
            </a:r>
          </a:p>
          <a:p>
            <a:pPr marL="265113" lvl="0" indent="-265113" algn="just">
              <a:spcBef>
                <a:spcPts val="0"/>
              </a:spcBef>
              <a:buNone/>
            </a:pPr>
            <a:r>
              <a:rPr lang="vi-VN" sz="1400" dirty="0">
                <a:solidFill>
                  <a:schemeClr val="tx1"/>
                </a:solidFill>
                <a:latin typeface="Calibri" panose="020F0502020204030204" pitchFamily="34" charset="0"/>
              </a:rPr>
              <a:t>7.	Promidžba i </a:t>
            </a:r>
            <a:r>
              <a:rPr lang="vi-VN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vidljivost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vi-VN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hr-HR" sz="1400" b="1" u="sng" cap="all" dirty="0" smtClean="0">
                <a:solidFill>
                  <a:schemeClr val="tx1"/>
                </a:solidFill>
                <a:latin typeface="Calibri" panose="020F0502020204030204" pitchFamily="34" charset="0"/>
              </a:rPr>
              <a:t>Skupina</a:t>
            </a:r>
            <a:r>
              <a:rPr lang="hr-HR" sz="14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2</a:t>
            </a:r>
            <a:endParaRPr lang="hr-HR" sz="1400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65113" indent="-265113" algn="just">
              <a:spcBef>
                <a:spcPts val="0"/>
              </a:spcBef>
              <a:buNone/>
            </a:pP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1.	Upravljanje projektom i administracija;</a:t>
            </a:r>
          </a:p>
          <a:p>
            <a:pPr algn="just">
              <a:spcBef>
                <a:spcPts val="0"/>
              </a:spcBef>
              <a:buAutoNum type="arabicPeriod" startAt="2"/>
            </a:pP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Razvoj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poslovnih ideja i planova za pravne osobnosti koje se žele baviti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društvenim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poduzetništvom kroz izobrazbu svojih članova 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o: poslovanju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i razvoju društvenog poduzetništva, širenju opsega usluga i proizvoda na lokalnom tržištu, procjenu potreba i potencijala, novim proizvodima i uslugama, istraživanje tržišta, procjena politika društvenog i okolišnog utjecaja, mogućnost recikliranja, ciljani kupci, studijska putovanja); </a:t>
            </a:r>
            <a:endParaRPr lang="hr-HR" sz="1400" dirty="0" smtClean="0">
              <a:solidFill>
                <a:schemeClr val="tx1"/>
              </a:solidFill>
              <a:latin typeface="Calibri" panose="020F0502020204030204" pitchFamily="34" charset="0"/>
              <a:ea typeface="Droid Sans Fallback"/>
              <a:cs typeface="Lucida Sans Unicode"/>
            </a:endParaRPr>
          </a:p>
          <a:p>
            <a:pPr algn="just">
              <a:spcBef>
                <a:spcPts val="0"/>
              </a:spcBef>
              <a:buAutoNum type="arabicPeriod" startAt="2"/>
            </a:pP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Promidžba </a:t>
            </a:r>
            <a:r>
              <a:rPr lang="hr-HR" sz="1400" dirty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i </a:t>
            </a:r>
            <a:r>
              <a:rPr lang="hr-HR" sz="1400" dirty="0" smtClean="0">
                <a:solidFill>
                  <a:schemeClr val="tx1"/>
                </a:solidFill>
                <a:latin typeface="Calibri" panose="020F0502020204030204" pitchFamily="34" charset="0"/>
                <a:ea typeface="Droid Sans Fallback"/>
                <a:cs typeface="Lucida Sans Unicode"/>
              </a:rPr>
              <a:t>vidljivost.</a:t>
            </a:r>
            <a:endParaRPr lang="hr-HR" sz="1400" dirty="0">
              <a:solidFill>
                <a:schemeClr val="tx1"/>
              </a:solidFill>
              <a:latin typeface="Calibri" panose="020F0502020204030204" pitchFamily="34" charset="0"/>
              <a:ea typeface="Droid Sans Fallback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9804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15816" y="0"/>
            <a:ext cx="5544616" cy="116205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i="1" dirty="0" smtClean="0">
                <a:solidFill>
                  <a:schemeClr val="tx1"/>
                </a:solidFill>
              </a:rPr>
              <a:t>ZAJEDNIČKI POKAZATELJI OSTVARENJA I POKAZATELJI REZULTATA</a:t>
            </a:r>
            <a:endParaRPr lang="hr-HR" i="1" dirty="0">
              <a:solidFill>
                <a:schemeClr val="tx1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27584" y="2132856"/>
            <a:ext cx="7632848" cy="3744416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Projektni prijedlog mora doprinositi najmanje jednom pokazatelju ostvarenja OP-a (u slučaju predmetnog Poziva samo u okviru niže navedenih zajedničkih pokazatelja ostvarenja) te gdje je primjenjivo, pripadajućem pokazatelju </a:t>
            </a:r>
            <a:r>
              <a:rPr lang="hr-HR" dirty="0" smtClean="0">
                <a:solidFill>
                  <a:schemeClr val="tx1"/>
                </a:solidFill>
              </a:rPr>
              <a:t>rezultata </a:t>
            </a:r>
            <a:r>
              <a:rPr lang="hr-HR" dirty="0">
                <a:solidFill>
                  <a:schemeClr val="tx1"/>
                </a:solidFill>
              </a:rPr>
              <a:t>; odnosno zajednički pokazatelj ostvarenja" zaposleni, uključujući samozaposlene" doprinijet će specifičnom (trenutačnom) pokazatelju rezultata ''društveni poduzetnici i zaposlenici društvenih poduzeća s unaprijeđenim vještinama u području obavljanja poslovne djelatnosti''. </a:t>
            </a:r>
            <a:endParaRPr lang="hr-HR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Pokazatelje je potrebno realno kvantificirati, odnosno potrebno je utvrditi polazišnu i ciljnu vrijednost koja će se postići projektom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Iznimno je važno realno planirati ciljne vrijednosti obzirom da neostvarivanje istih može imati za posljedicu financijske korekcije (sukladno članku 19. točki 8. te članku 21. točki 2. Općih uvjeta ugovora o dodjeli bespovratnih sredstava</a:t>
            </a:r>
            <a:r>
              <a:rPr lang="hr-HR" dirty="0" smtClean="0">
                <a:solidFill>
                  <a:schemeClr val="tx1"/>
                </a:solidFill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Projekti koji izravno ne doprinose unaprijed niže utvrđenom/im pokazatelju/ima OPULJP-a neće se smatrati prihvatljivima za financiranje.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62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850106"/>
          </a:xfrm>
        </p:spPr>
        <p:txBody>
          <a:bodyPr/>
          <a:lstStyle/>
          <a:p>
            <a:r>
              <a:rPr lang="hr-HR" sz="2000" b="1" i="1" dirty="0">
                <a:solidFill>
                  <a:prstClr val="black"/>
                </a:solidFill>
              </a:rPr>
              <a:t>ZAJEDNIČKI POKAZATELJI OSTVARENJA I POKAZATELJI REZULTATA</a:t>
            </a:r>
            <a:endParaRPr lang="hr-HR" dirty="0"/>
          </a:p>
        </p:txBody>
      </p:sp>
      <p:graphicFrame>
        <p:nvGraphicFramePr>
          <p:cNvPr id="5" name="Rezervirano mjesto sadržaja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81207595"/>
              </p:ext>
            </p:extLst>
          </p:nvPr>
        </p:nvGraphicFramePr>
        <p:xfrm>
          <a:off x="683568" y="1989138"/>
          <a:ext cx="7920880" cy="3856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2461185"/>
                <a:gridCol w="3659495"/>
              </a:tblGrid>
              <a:tr h="5244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Šifra zajedničkih pokazatelja ostvarenja i pokazatelji rezultata (ako je primjenjivo) OP ULJP-a 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Naziv pokazatelja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Opis pokazatelja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</a:tr>
              <a:tr h="488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CO01 (zajednički pokazatelj ostvarenja za sudionike)</a:t>
                      </a:r>
                      <a:endParaRPr lang="hr-HR" sz="105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>
                          <a:effectLst/>
                        </a:rPr>
                        <a:t>nezaposleni, uključujući dugotrajno nezaposlene</a:t>
                      </a:r>
                      <a:endParaRPr lang="hr-H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>
                          <a:effectLst/>
                        </a:rPr>
                        <a:t>Osobe bez posla, raspoložive za rad i aktivno traže posao.</a:t>
                      </a:r>
                      <a:endParaRPr lang="hr-H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</a:tr>
              <a:tr h="8605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spc="-5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CO05 (zajednički pokazatelja ostvarenja za sudionike) 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spc="-5" dirty="0">
                          <a:effectLst/>
                        </a:rPr>
                        <a:t>zaposleni, uključujući </a:t>
                      </a:r>
                      <a:r>
                        <a:rPr lang="hr-HR" sz="1050" spc="-5" dirty="0" smtClean="0">
                          <a:effectLst/>
                        </a:rPr>
                        <a:t>samozaposlene</a:t>
                      </a:r>
                      <a:endParaRPr lang="hr-H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/>
                        </a:rPr>
                        <a:t>Zaposlene osobe starije od 15 godina koje rade za plaću, dobit ili obiteljski dobitak ili koje trenutno ne rade, ali imaju posao s kojeg su privremeno odsutne zbog primjerice bolesti, praznika, sudskog sporenja ili obrazovanja/osposobljavanja.</a:t>
                      </a:r>
                      <a:endParaRPr lang="hr-H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</a:tr>
              <a:tr h="885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SR207 (Specifični pokazatelj (trenutačnih) rezultata za sudionike)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/>
                        </a:rPr>
                        <a:t>društveni poduzetnici i zaposlenici društvenih poduzeća s unaprijeđenim vještinama u području obavljanja poslovne djelatnosti</a:t>
                      </a:r>
                      <a:endParaRPr lang="hr-H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/>
                        </a:rPr>
                        <a:t>Sudionici operacije koji su nadogradili ili stekli nove formalne/neformalne kvalifikacije i/ili vještine izravno povezane s poslovanjem društvenih </a:t>
                      </a:r>
                      <a:r>
                        <a:rPr lang="hr-HR" sz="1050" dirty="0" smtClean="0">
                          <a:effectLst/>
                        </a:rPr>
                        <a:t>poduzeća.</a:t>
                      </a:r>
                      <a:endParaRPr lang="hr-H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</a:tr>
              <a:tr h="885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CO23 </a:t>
                      </a:r>
                      <a:r>
                        <a:rPr lang="hr-HR" sz="1050" spc="-5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(zajednički pokazatelja ostvarenja za sudionike)</a:t>
                      </a:r>
                      <a:endParaRPr lang="hr-HR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050" spc="-20">
                          <a:effectLst/>
                        </a:rPr>
                        <a:t>broj mikropoduzeća te malih i srednjih poduzeća kojima je dana potpora (uključujući i zadružna poduzeća, poduzeća socijalne ekonomije)</a:t>
                      </a:r>
                      <a:endParaRPr lang="hr-H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Mikro, mala ili srednja poduzeća i zadruge identificirane kao društveni poduzetnici koji primaju potporu ESF-a.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 </a:t>
                      </a:r>
                      <a:endParaRPr lang="hr-H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74" marR="413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6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5" cy="850106"/>
          </a:xfrm>
        </p:spPr>
        <p:txBody>
          <a:bodyPr>
            <a:normAutofit/>
          </a:bodyPr>
          <a:lstStyle/>
          <a:p>
            <a:r>
              <a:rPr lang="hr-HR" sz="2000" b="1" i="1" dirty="0" smtClean="0">
                <a:solidFill>
                  <a:schemeClr val="tx1"/>
                </a:solidFill>
              </a:rPr>
              <a:t>PROGRAM DODJELE DRŽAVNIH POTPORA MALE VRIJEDNOSTI ZA POTICANJE DRUŠTVENOG PODUZETNIŠTVA</a:t>
            </a:r>
            <a:endParaRPr lang="hr-HR" sz="2000" b="1" i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r-HR" sz="1200" dirty="0">
              <a:solidFill>
                <a:schemeClr val="tx1"/>
              </a:solidFill>
            </a:endParaRPr>
          </a:p>
          <a:p>
            <a:pPr algn="just"/>
            <a:endParaRPr lang="hr-HR" sz="12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2352040137"/>
              </p:ext>
            </p:extLst>
          </p:nvPr>
        </p:nvGraphicFramePr>
        <p:xfrm>
          <a:off x="1524000" y="1412776"/>
          <a:ext cx="69364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12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HVALA </a:t>
            </a:r>
          </a:p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			NA </a:t>
            </a:r>
          </a:p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				POZORNOSTI!</a:t>
            </a:r>
          </a:p>
          <a:p>
            <a:pPr marL="0" lvl="0" indent="0">
              <a:buNone/>
            </a:pPr>
            <a:endParaRPr lang="hr-HR" sz="18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</a:rPr>
              <a:t>PRATITE NAS NA:</a:t>
            </a: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  <a:hlinkClick r:id="rId2"/>
              </a:rPr>
              <a:t>www.strukturnifondovi.hr</a:t>
            </a:r>
            <a:endParaRPr lang="hr-HR" sz="18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  <a:hlinkClick r:id="rId3"/>
              </a:rPr>
              <a:t>www.esf.hr</a:t>
            </a:r>
            <a:endParaRPr lang="hr-HR" sz="1800" b="1" i="1" dirty="0">
              <a:solidFill>
                <a:prstClr val="black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354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624735" cy="706090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OPĆI CILJ POZIVA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1859941" y="2060848"/>
            <a:ext cx="6192688" cy="3168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Promicanje društvenog poduzetništva u cilju poticanja i osiguranja kapaciteta postojećih i budućih društvenih poduzetnika.</a:t>
            </a: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323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850106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SPECIFIČNI CILJEVI POZIVA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335018"/>
              </p:ext>
            </p:extLst>
          </p:nvPr>
        </p:nvGraphicFramePr>
        <p:xfrm>
          <a:off x="457200" y="1989138"/>
          <a:ext cx="8229600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726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6624735" cy="792088"/>
          </a:xfrm>
        </p:spPr>
        <p:txBody>
          <a:bodyPr/>
          <a:lstStyle/>
          <a:p>
            <a:r>
              <a:rPr lang="hr-HR" sz="2400" b="1" i="1" dirty="0">
                <a:solidFill>
                  <a:prstClr val="black">
                    <a:lumMod val="95000"/>
                    <a:lumOff val="5000"/>
                  </a:prstClr>
                </a:solidFill>
              </a:rPr>
              <a:t>OSNOVNI PODACI O POZIVU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Otvoreni privremeni poziv</a:t>
            </a:r>
          </a:p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Vrijeme trajanja projekta: </a:t>
            </a:r>
            <a:r>
              <a:rPr lang="hr-HR" sz="2800" i="1" u="sng" dirty="0">
                <a:solidFill>
                  <a:prstClr val="black"/>
                </a:solidFill>
                <a:latin typeface="Calibri" panose="020F0502020204030204" pitchFamily="34" charset="0"/>
              </a:rPr>
              <a:t>12 mjeseci</a:t>
            </a:r>
          </a:p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Poziv je otvoren od </a:t>
            </a:r>
            <a:r>
              <a:rPr lang="hr-HR" sz="2800" i="1" u="sng" dirty="0">
                <a:solidFill>
                  <a:prstClr val="black"/>
                </a:solidFill>
                <a:latin typeface="Calibri" panose="020F0502020204030204" pitchFamily="34" charset="0"/>
              </a:rPr>
              <a:t>1. srpnja do </a:t>
            </a:r>
            <a:r>
              <a:rPr lang="hr-HR" sz="2800" i="1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23. </a:t>
            </a:r>
            <a:r>
              <a:rPr lang="hr-HR" sz="2800" i="1" u="sng" dirty="0">
                <a:solidFill>
                  <a:prstClr val="black"/>
                </a:solidFill>
                <a:latin typeface="Calibri" panose="020F0502020204030204" pitchFamily="34" charset="0"/>
              </a:rPr>
              <a:t>rujna 2016. god.</a:t>
            </a:r>
          </a:p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Vrijednost </a:t>
            </a:r>
            <a:r>
              <a:rPr lang="hr-HR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Poziva: </a:t>
            </a:r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8.000.000,00 kuna (1.045.751,63 eura)</a:t>
            </a:r>
          </a:p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Minimalni i maksimalni iznos po projektu: 400.000,00 kuna do 800.000,00 kuna</a:t>
            </a:r>
          </a:p>
          <a:p>
            <a:pPr lvl="0" algn="just"/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Dodjela potpora male vrijednosti (</a:t>
            </a:r>
            <a:r>
              <a:rPr lang="hr-HR" sz="2800" i="1" dirty="0">
                <a:solidFill>
                  <a:prstClr val="black"/>
                </a:solidFill>
                <a:latin typeface="Calibri" panose="020F0502020204030204" pitchFamily="34" charset="0"/>
              </a:rPr>
              <a:t>de-</a:t>
            </a:r>
            <a:r>
              <a:rPr lang="hr-HR" sz="2800" i="1" dirty="0" err="1">
                <a:solidFill>
                  <a:prstClr val="black"/>
                </a:solidFill>
                <a:latin typeface="Calibri" panose="020F0502020204030204" pitchFamily="34" charset="0"/>
              </a:rPr>
              <a:t>minimis</a:t>
            </a:r>
            <a:r>
              <a:rPr lang="hr-HR" sz="2800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92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84775" cy="850106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CILJANE SKUPINE/KORISNICI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287244"/>
              </p:ext>
            </p:extLst>
          </p:nvPr>
        </p:nvGraphicFramePr>
        <p:xfrm>
          <a:off x="467544" y="1451917"/>
          <a:ext cx="8363272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450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5" cy="994122"/>
          </a:xfrm>
        </p:spPr>
        <p:txBody>
          <a:bodyPr>
            <a:normAutofit/>
          </a:bodyPr>
          <a:lstStyle/>
          <a:p>
            <a:r>
              <a:rPr lang="hr-HR" sz="2400" b="1" i="1" dirty="0" smtClean="0">
                <a:solidFill>
                  <a:schemeClr val="tx1"/>
                </a:solidFill>
              </a:rPr>
              <a:t>PRIHVATLJIVI PRIJAVITELJI (1)</a:t>
            </a:r>
            <a:endParaRPr lang="hr-HR" sz="2400" b="1" i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96855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hr-HR" sz="5600" b="1" u="sng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Skupina</a:t>
            </a:r>
            <a:r>
              <a:rPr lang="hr-HR" sz="5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1</a:t>
            </a:r>
          </a:p>
          <a:p>
            <a:pPr marL="0" indent="0" algn="just">
              <a:buNone/>
            </a:pPr>
            <a:endParaRPr lang="hr-HR" sz="5600" b="1" u="sng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Prijavitelj mora djelovati kao društveni poduzetnik, odnosno ispunjavati </a:t>
            </a:r>
            <a:r>
              <a:rPr lang="vi-VN" sz="5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kriterij br</a:t>
            </a:r>
            <a:r>
              <a:rPr lang="vi-VN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hr-HR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hr-HR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vi-VN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propisanih kriterija za društvene poduzetnike 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definiran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Strategijom razvoja društvenog poduzetništva u 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RH 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za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razdoblje od 2015.-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2020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(S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DP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) koji 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glasi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:</a:t>
            </a:r>
            <a:endParaRPr lang="vi-VN" sz="5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vi-VN" sz="5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Društveni poduzetnik obavlja djelatnost proizvodnje i prometa roba, pružanja usluga ili obavlja umjetničku djelatnost kojom se ostvaruje prihod na tržištu, te koja ima povoljan utjecaj na okoliš, doprinosi unapređenju razvoja lokalne zajednice i društva u cjelini.</a:t>
            </a:r>
          </a:p>
          <a:p>
            <a:pPr marL="0" indent="0" algn="just">
              <a:buNone/>
            </a:pPr>
            <a:endParaRPr lang="vi-VN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Također</a:t>
            </a:r>
            <a:r>
              <a:rPr lang="vi-VN" sz="5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5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mora ispunjavati sljedeće uvjete:</a:t>
            </a:r>
          </a:p>
          <a:p>
            <a:pPr marL="265113" indent="-265113" algn="just">
              <a:buNone/>
            </a:pP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)	biti pravna osoba privatnog prava – trgovačko društvo, zadruga (nepofitnog karaktera), udruga, zaklada, koja obavlja gospodarsku djelatnost u 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RH 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te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isto ima utvrđeno u svojem temeljnom aktu iz kojeg je razvidno poslovanje prema načelima društvenog poduzetništva navedenog u kriteriju br. 2. SRDP-a;</a:t>
            </a:r>
          </a:p>
          <a:p>
            <a:pPr marL="265113" indent="-265113" algn="just"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b)	prijavitelj treba biti upisan u odgovarajući registar najmanje mjesec dana prije roka za podnošenje prijave te u 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RH 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obavljati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registriranu djelatnost odnosno imati sjedište u 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RH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(prijavitelj i ako je primjenjivo, svaki projektni partner mora u prijavi priložiti presliku dokaza o registraciji te presliku akta o osnivanju ili drugog odgovarajućeg temeljnog akta iz kojega je razvidno djelovanje pravne osobe);</a:t>
            </a:r>
          </a:p>
          <a:p>
            <a:pPr marL="265113" indent="-265113" algn="just"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c)	imati plaćene sve poreze i druga obvezna davanja u skladu s nacionalnim zakonodavstvom dospjele za plaćanje (prijavitelj i ako je primjenjivo svaki projektni partner, mora u prijavi priložiti Potvrdu Ministarstva financija/Porezne uprave o nepostojanju javnog duga po osnovi javnih davanja koja mora biti izdana u razdoblju od dana raspisivanja Poziva do dana prijave na Poziv);</a:t>
            </a:r>
          </a:p>
          <a:p>
            <a:pPr marL="265113" indent="-265113" algn="just"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d)	nije u postupku predstečajne nagodbe, stečajnom postupku, postupku zatvaranja, postupku prisilne naplate ili u postupku likvidacije;</a:t>
            </a:r>
          </a:p>
          <a:p>
            <a:pPr marL="265113" indent="-265113" algn="just"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e)	nije prekršio odredbe o namjenskom korištenju sredstava iz Europskog socijalnog fonda i drugih javnih izvora.</a:t>
            </a:r>
          </a:p>
          <a:p>
            <a:pPr marL="0" indent="0">
              <a:buNone/>
            </a:pPr>
            <a:endParaRPr lang="hr-H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5600" dirty="0">
                <a:solidFill>
                  <a:schemeClr val="tx1"/>
                </a:solidFill>
                <a:latin typeface="Calibri" panose="020F0502020204030204" pitchFamily="34" charset="0"/>
              </a:rPr>
              <a:t>Za potrebe prijave sukladno uvjetu a), odnosno b) točke 2. dokaz djelovanja pravne osobe podrazumijeva dostavu dokumenata za organizaciju osnivača i za izdvojenu pravnu osobnost a čiji akti  skupno dokazuju djelovanje sukladno navedenom kriterija br. 2. SRDP-a.</a:t>
            </a:r>
          </a:p>
          <a:p>
            <a:pPr marL="0" indent="0">
              <a:buNone/>
            </a:pPr>
            <a:endParaRPr lang="hr-HR" sz="5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70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922114"/>
          </a:xfrm>
        </p:spPr>
        <p:txBody>
          <a:bodyPr/>
          <a:lstStyle/>
          <a:p>
            <a:r>
              <a:rPr lang="hr-HR" sz="2400" b="1" i="1" dirty="0">
                <a:solidFill>
                  <a:prstClr val="black"/>
                </a:solidFill>
              </a:rPr>
              <a:t>PRIHVATLJIVI PRIJAVITELJI </a:t>
            </a:r>
            <a:r>
              <a:rPr lang="hr-HR" sz="2400" b="1" i="1" dirty="0" smtClean="0">
                <a:solidFill>
                  <a:prstClr val="black"/>
                </a:solidFill>
              </a:rPr>
              <a:t>(2)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0851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hr-HR" sz="5600" b="1" u="sng" cap="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Skupina</a:t>
            </a:r>
            <a:r>
              <a:rPr lang="hr-HR" sz="5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2</a:t>
            </a:r>
            <a:endParaRPr lang="hr-HR" sz="5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roid Sans Fallback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hr-HR" sz="5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Prijavitelj koji u trenutku prijave ne djeluje kao društveni poduzetnik, ali provedbom projekta planira postati društveni poduzetnik ili obavljati gospodarsku djelatnost </a:t>
            </a:r>
            <a:r>
              <a:rPr lang="hr-HR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prema </a:t>
            </a:r>
            <a:r>
              <a:rPr lang="hr-HR" sz="5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navedenom </a:t>
            </a:r>
            <a:r>
              <a:rPr lang="hr-HR" sz="5600" b="1" i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kriteriju br</a:t>
            </a:r>
            <a:r>
              <a:rPr lang="hr-HR" sz="5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. 2 </a:t>
            </a:r>
            <a:r>
              <a:rPr lang="hr-HR" sz="5600" b="1" i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definiranom </a:t>
            </a:r>
            <a:r>
              <a:rPr lang="hr-HR" sz="5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SRDP-om</a:t>
            </a:r>
            <a:r>
              <a:rPr lang="hr-HR" sz="5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, </a:t>
            </a:r>
            <a:r>
              <a:rPr lang="hr-HR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za </a:t>
            </a:r>
            <a:r>
              <a:rPr lang="hr-HR" sz="5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društvenog poduzetnika, te mora ispunjavati sljedeće uvjete</a:t>
            </a:r>
            <a:r>
              <a:rPr lang="hr-HR" sz="5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hr-HR" sz="56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roid Sans Fallback"/>
              <a:cs typeface="Times New Roman"/>
            </a:endParaRPr>
          </a:p>
          <a:p>
            <a:pPr marL="265113" indent="-1809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a) biti pravna osoba privatnog prava – zadruga (neprofitnog karaktera), udruga, koja obavlja djelatnost u Republici Hrvatskoj te isto ima utvrđeno u svojem temeljnom aktu;</a:t>
            </a:r>
          </a:p>
          <a:p>
            <a:pPr marL="265113" indent="-1809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b) prijavitelj treba biti upisan u odgovarajući registar najmanje mjesec dana prije roka za podnošenje prijave te u Republici Hrvatskoj obavljati registriranu djelatnost odnosno imati sjedište u Republici Hrvatskoj (prijavitelj i ako je primjenjivo svaki projektni partner mora u prijavi priložiti presliku dokaza o registraciji te presliku akta o osnivanju ili drugog odgovarajućeg temeljnog akta iz kojega je razvidno djelovanje pravne osobe);</a:t>
            </a:r>
          </a:p>
          <a:p>
            <a:pPr marL="265113" indent="-1809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c) imati plaćene sve poreze i druga obvezna davanja u skladu s nacionalnim zakonodavstvom dospjele za plaćanje (prijavitelj i ako je primjenjivo svaki projektni partner, mora u prijaviti priložiti Potvrdu Ministarstva financija/Porezne uprave o nepostojanju javnog duga po osnovi javnih davanja koja mora biti izdana u razdoblju od dana raspisivanja Poziva do dana prijave na 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Poziv</a:t>
            </a:r>
            <a:r>
              <a:rPr lang="hr-HR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)</a:t>
            </a:r>
            <a:r>
              <a:rPr lang="vi-VN" sz="5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;</a:t>
            </a:r>
            <a:endParaRPr lang="vi-VN" sz="5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roid Sans Fallback"/>
              <a:cs typeface="Times New Roman"/>
            </a:endParaRPr>
          </a:p>
          <a:p>
            <a:pPr marL="265113" indent="-1809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d) nije u postupku predstečajne nagodbe, stečajnom postupku, postupku zatvaranja, postupku prisilne naplate ili u postupku likvidacije;</a:t>
            </a:r>
          </a:p>
          <a:p>
            <a:pPr marL="265113" indent="-1809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vi-VN" sz="5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Droid Sans Fallback"/>
                <a:cs typeface="Times New Roman"/>
              </a:rPr>
              <a:t>e) nije prekršio odredbe o namjenskom korištenju sredstava iz Europskog socijalnog fonda i drugih javnih izvora.</a:t>
            </a: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endParaRPr lang="hr-HR" sz="44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Droid Sans Fallback"/>
              <a:cs typeface="Times New Roman"/>
            </a:endParaRPr>
          </a:p>
          <a:p>
            <a:pPr marL="0" indent="0">
              <a:buNone/>
            </a:pPr>
            <a:endParaRPr lang="hr-HR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7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922114"/>
          </a:xfrm>
        </p:spPr>
        <p:txBody>
          <a:bodyPr/>
          <a:lstStyle/>
          <a:p>
            <a:r>
              <a:rPr lang="hr-HR" sz="2400" b="1" i="1" dirty="0">
                <a:solidFill>
                  <a:prstClr val="black"/>
                </a:solidFill>
              </a:rPr>
              <a:t>PRIHVATLJIVI PRIJAVITELJI </a:t>
            </a:r>
            <a:r>
              <a:rPr lang="hr-HR" sz="2400" b="1" i="1" dirty="0" smtClean="0">
                <a:solidFill>
                  <a:prstClr val="black"/>
                </a:solidFill>
              </a:rPr>
              <a:t>(2)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1600" dirty="0" smtClean="0">
                <a:solidFill>
                  <a:schemeClr val="tx1"/>
                </a:solidFill>
              </a:rPr>
              <a:t>Ukoliko </a:t>
            </a:r>
            <a:r>
              <a:rPr lang="vi-VN" sz="1600" dirty="0">
                <a:solidFill>
                  <a:schemeClr val="tx1"/>
                </a:solidFill>
              </a:rPr>
              <a:t>prijavitelj nema prijavljenu gospodarsku djelatnost, uvjet je da osnuje trgovačko društvo, zadrugu ili da se gospodarska djelatnost prijavi u tijeku provedbe projekta, što će trebati dokazati dostavom rješenja o upisu o trgovačkog </a:t>
            </a:r>
            <a:r>
              <a:rPr lang="vi-VN" sz="1600" dirty="0" smtClean="0">
                <a:solidFill>
                  <a:schemeClr val="tx1"/>
                </a:solidFill>
              </a:rPr>
              <a:t>društva, </a:t>
            </a:r>
            <a:r>
              <a:rPr lang="vi-VN" sz="1600" dirty="0">
                <a:solidFill>
                  <a:schemeClr val="tx1"/>
                </a:solidFill>
              </a:rPr>
              <a:t>zadruge, u sudski </a:t>
            </a:r>
            <a:r>
              <a:rPr lang="vi-VN" sz="1600" dirty="0" smtClean="0">
                <a:solidFill>
                  <a:schemeClr val="tx1"/>
                </a:solidFill>
              </a:rPr>
              <a:t>registar </a:t>
            </a:r>
            <a:r>
              <a:rPr lang="vi-VN" sz="1600" dirty="0">
                <a:solidFill>
                  <a:schemeClr val="tx1"/>
                </a:solidFill>
              </a:rPr>
              <a:t>ili dostavom rješenja o upisu gospodarske djelatnosti u odgovarajući registar, odnosno prijavi iste u Poreznu upravu. </a:t>
            </a:r>
          </a:p>
          <a:p>
            <a:pPr algn="just"/>
            <a:endParaRPr lang="vi-VN" sz="1600" dirty="0">
              <a:solidFill>
                <a:schemeClr val="tx1"/>
              </a:solidFill>
            </a:endParaRPr>
          </a:p>
          <a:p>
            <a:pPr algn="just"/>
            <a:r>
              <a:rPr lang="vi-VN" sz="1600" dirty="0" smtClean="0">
                <a:solidFill>
                  <a:schemeClr val="tx1"/>
                </a:solidFill>
              </a:rPr>
              <a:t>U </a:t>
            </a:r>
            <a:r>
              <a:rPr lang="vi-VN" sz="1600" dirty="0">
                <a:solidFill>
                  <a:schemeClr val="tx1"/>
                </a:solidFill>
              </a:rPr>
              <a:t>slučaju kada Prijavitelj već ima registriranu gospodarsku djelatnost (predviđenu Statutom/temeljnim aktom i/ili temeljem Rješenja Porezne uprave</a:t>
            </a:r>
            <a:r>
              <a:rPr lang="vi-VN" sz="1600" dirty="0" smtClean="0">
                <a:solidFill>
                  <a:schemeClr val="tx1"/>
                </a:solidFill>
              </a:rPr>
              <a:t>) </a:t>
            </a:r>
            <a:r>
              <a:rPr lang="vi-VN" sz="1600" dirty="0">
                <a:solidFill>
                  <a:schemeClr val="tx1"/>
                </a:solidFill>
              </a:rPr>
              <a:t>no nije </a:t>
            </a:r>
            <a:r>
              <a:rPr lang="vi-VN" sz="1600" dirty="0" smtClean="0">
                <a:solidFill>
                  <a:schemeClr val="tx1"/>
                </a:solidFill>
              </a:rPr>
              <a:t>započeo </a:t>
            </a:r>
            <a:r>
              <a:rPr lang="vi-VN" sz="1600" dirty="0">
                <a:solidFill>
                  <a:schemeClr val="tx1"/>
                </a:solidFill>
              </a:rPr>
              <a:t>s provođenjem aktivnosti niti je ostvario prihod/dobit po toj osnovi, uvjet je da tijekom provedbe projekta pokrenu tu aktivnost.</a:t>
            </a:r>
          </a:p>
          <a:p>
            <a:pPr algn="just"/>
            <a:endParaRPr lang="vi-VN" sz="1600" dirty="0">
              <a:solidFill>
                <a:schemeClr val="tx1"/>
              </a:solidFill>
            </a:endParaRPr>
          </a:p>
          <a:p>
            <a:pPr algn="just"/>
            <a:r>
              <a:rPr lang="vi-VN" sz="1600" dirty="0" smtClean="0">
                <a:solidFill>
                  <a:schemeClr val="tx1"/>
                </a:solidFill>
              </a:rPr>
              <a:t>Ukoliko </a:t>
            </a:r>
            <a:r>
              <a:rPr lang="vi-VN" sz="1600" dirty="0">
                <a:solidFill>
                  <a:schemeClr val="tx1"/>
                </a:solidFill>
              </a:rPr>
              <a:t>je prijavitelj zadruga, koji do prijave na ovaj Poziv nije poslovao kao društveni poduzetnik, uvjet je da se poslovna politika i praksa zadruge temelji na načelima kriterija br. 2. propisanom u SRDP-u, uvrsti i usvoji u okviru vlastitih akata/statuta do kraja provedbe </a:t>
            </a:r>
            <a:r>
              <a:rPr lang="vi-VN" sz="1600" dirty="0" smtClean="0">
                <a:solidFill>
                  <a:schemeClr val="tx1"/>
                </a:solidFill>
              </a:rPr>
              <a:t>projekta</a:t>
            </a:r>
            <a:r>
              <a:rPr lang="hr-HR" sz="1600" dirty="0" smtClean="0">
                <a:solidFill>
                  <a:schemeClr val="tx1"/>
                </a:solidFill>
              </a:rPr>
              <a:t>.</a:t>
            </a:r>
            <a:endParaRPr lang="vi-VN" sz="1600" dirty="0">
              <a:solidFill>
                <a:schemeClr val="tx1"/>
              </a:solidFill>
            </a:endParaRPr>
          </a:p>
          <a:p>
            <a:pPr algn="just"/>
            <a:endParaRPr lang="hr-H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0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922114"/>
          </a:xfrm>
        </p:spPr>
        <p:txBody>
          <a:bodyPr/>
          <a:lstStyle/>
          <a:p>
            <a:r>
              <a:rPr lang="hr-HR" sz="2400" b="1" i="1" dirty="0">
                <a:solidFill>
                  <a:prstClr val="black"/>
                </a:solidFill>
              </a:rPr>
              <a:t>PRIHVATLJIVI PRIJAVITELJI (2)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hr-HR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</a:t>
            </a:r>
            <a:r>
              <a:rPr lang="vi-VN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 </a:t>
            </a:r>
            <a:r>
              <a:rPr lang="vi-VN" sz="1600" dirty="0">
                <a:solidFill>
                  <a:prstClr val="black"/>
                </a:solidFill>
                <a:latin typeface="Calibri" panose="020F0502020204030204" pitchFamily="34" charset="0"/>
              </a:rPr>
              <a:t>obje skupine </a:t>
            </a:r>
            <a:r>
              <a:rPr lang="vi-VN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prijavitelja</a:t>
            </a:r>
            <a:r>
              <a:rPr lang="hr-HR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vi-VN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/>
            <a:endParaRPr lang="vi-VN" sz="11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/>
            <a:r>
              <a:rPr lang="vi-VN" sz="1600" dirty="0">
                <a:solidFill>
                  <a:prstClr val="black"/>
                </a:solidFill>
                <a:latin typeface="Calibri" panose="020F0502020204030204" pitchFamily="34" charset="0"/>
              </a:rPr>
              <a:t>Ukoliko je prijavitelj udruga ista mora biti ažurna i djelotvorna u odnosu na odgovarajuće zakonske obveze (npr. važeći mandat osobe ovlaštene za zastupanje, usklađenost Statuta sa Zakonom o udrugama), što će Nacionalna zaklada za razvoj civilnoga društva provjeriti uvidom u Registar udruga RH. Ukoliko se utvrdi da udruga nije ažurna u ispunjavanju zakonskih obveza, smatrat će se da nije zadovoljila osnovne uvjete Poziva</a:t>
            </a:r>
            <a:r>
              <a:rPr lang="vi-VN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r>
              <a:rPr lang="hr-HR" sz="16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hr-HR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0363" lvl="0" indent="0" algn="just">
              <a:buNone/>
            </a:pPr>
            <a:r>
              <a:rPr lang="vi-VN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vi-VN" sz="1600" dirty="0">
                <a:solidFill>
                  <a:prstClr val="black"/>
                </a:solidFill>
                <a:latin typeface="Calibri" panose="020F0502020204030204" pitchFamily="34" charset="0"/>
              </a:rPr>
              <a:t>u iznimnim slučajevima, kada usklađivanje sa zakonskim propisima nije izvršeno zbog sporosti administracije, a u Registru je vidljiva predaja zahtjeva za usklađivanje/upis promjena, Nacionalna zaklada za razvoj civilnoga društva će to uvažiti)</a:t>
            </a:r>
          </a:p>
          <a:p>
            <a:pPr marL="0" lvl="0" indent="0" algn="just">
              <a:buNone/>
            </a:pPr>
            <a:endParaRPr lang="hr-HR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hr-HR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 obje skupine prijavitelja i ako je primjenjivo, partnera:</a:t>
            </a:r>
          </a:p>
          <a:p>
            <a:pPr algn="just"/>
            <a:r>
              <a:rPr lang="hr-HR" sz="1600" dirty="0">
                <a:solidFill>
                  <a:prstClr val="black"/>
                </a:solidFill>
                <a:latin typeface="Calibri" panose="020F0502020204030204" pitchFamily="34" charset="0"/>
              </a:rPr>
              <a:t>Kriterij br. 6. SRDP-a: ‘’Republika Hrvatska, jedinica lokalne i područne 8regionalne) samouprave ili tijelo javne vlasti ne može biti isključivi osnivač društvenog poduzetnika.’’</a:t>
            </a:r>
          </a:p>
          <a:p>
            <a:pPr algn="just"/>
            <a:r>
              <a:rPr lang="hr-HR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Iako nije naveden kao uvjet prihvatljivosti prijavitelja za Prijavu na predmetni Poziv, kriterij br. 6. SRDP-a relevantan je kao smjernica za predmetni Poziv te će ga se uzeti u obzir prilikom postupka procjene te će biti dio uvjeta za buduće Pozive u okviru Specifičnog cilja 9.v.1 Povećanje broja i održivosti društvenih poduzeća i njihovih zaposlenika, OPULJP-a.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46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3807</TotalTime>
  <Words>1659</Words>
  <Application>Microsoft Office PowerPoint</Application>
  <PresentationFormat>Prikaz na zaslonu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Office Theme</vt:lpstr>
      <vt:lpstr>Operativni program  ‘’Učinkoviti ljudski potencijali’’ 2014.-2020.  Predstavljanje Poziva  ‘’Poticanje društvenog poduzetništva’’</vt:lpstr>
      <vt:lpstr>OPĆI CILJ POZIVA</vt:lpstr>
      <vt:lpstr>SPECIFIČNI CILJEVI POZIVA</vt:lpstr>
      <vt:lpstr>OSNOVNI PODACI O POZIVU</vt:lpstr>
      <vt:lpstr>CILJANE SKUPINE/KORISNICI</vt:lpstr>
      <vt:lpstr>PRIHVATLJIVI PRIJAVITELJI (1)</vt:lpstr>
      <vt:lpstr>PRIHVATLJIVI PRIJAVITELJI (2)</vt:lpstr>
      <vt:lpstr>PRIHVATLJIVI PRIJAVITELJI (2)</vt:lpstr>
      <vt:lpstr>PRIHVATLJIVI PRIJAVITELJI (2)</vt:lpstr>
      <vt:lpstr>PRIHVATLJIVI PARTNERI</vt:lpstr>
      <vt:lpstr>PRIHVATLJIVE AKTIVNOSTI</vt:lpstr>
      <vt:lpstr>ZAJEDNIČKI POKAZATELJI OSTVARENJA I POKAZATELJI REZULTATA</vt:lpstr>
      <vt:lpstr>ZAJEDNIČKI POKAZATELJI OSTVARENJA I POKAZATELJI REZULTATA</vt:lpstr>
      <vt:lpstr>PROGRAM DODJELE DRŽAVNIH POTPORA MALE VRIJEDNOSTI ZA POTICANJE DRUŠTVENOG PODUZETNIŠTVA</vt:lpstr>
      <vt:lpstr>PowerPointova prezentacija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MRMS</cp:lastModifiedBy>
  <cp:revision>588</cp:revision>
  <cp:lastPrinted>2016-07-19T09:03:42Z</cp:lastPrinted>
  <dcterms:created xsi:type="dcterms:W3CDTF">2012-10-02T09:41:23Z</dcterms:created>
  <dcterms:modified xsi:type="dcterms:W3CDTF">2016-08-04T17:30:54Z</dcterms:modified>
</cp:coreProperties>
</file>