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0" r:id="rId2"/>
    <p:sldId id="262" r:id="rId3"/>
    <p:sldId id="263" r:id="rId4"/>
    <p:sldId id="264" r:id="rId5"/>
    <p:sldId id="265" r:id="rId6"/>
    <p:sldId id="267" r:id="rId7"/>
    <p:sldId id="268" r:id="rId8"/>
    <p:sldId id="269" r:id="rId9"/>
    <p:sldId id="273" r:id="rId10"/>
    <p:sldId id="274" r:id="rId11"/>
    <p:sldId id="272" r:id="rId1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2395"/>
    <a:srgbClr val="000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il teme 1 - Isticanj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Srednji stil 4 - Isticanj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6645" autoAdjust="0"/>
  </p:normalViewPr>
  <p:slideViewPr>
    <p:cSldViewPr>
      <p:cViewPr>
        <p:scale>
          <a:sx n="70" d="100"/>
          <a:sy n="70" d="100"/>
        </p:scale>
        <p:origin x="-1554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4" d="100"/>
          <a:sy n="94" d="100"/>
        </p:scale>
        <p:origin x="3642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30BC34-E4C6-4213-AA90-B1C6AE0C249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3AD3CEB1-4EB2-4D53-9CD5-6F8D36E17461}" type="pres">
      <dgm:prSet presAssocID="{D830BC34-E4C6-4213-AA90-B1C6AE0C249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hr-HR"/>
        </a:p>
      </dgm:t>
    </dgm:pt>
    <dgm:pt modelId="{F67BB301-CF6C-444B-A465-6A17400CB9FF}" type="pres">
      <dgm:prSet presAssocID="{D830BC34-E4C6-4213-AA90-B1C6AE0C2490}" presName="Name1" presStyleCnt="0"/>
      <dgm:spPr/>
    </dgm:pt>
    <dgm:pt modelId="{1649D8ED-BB6E-4802-BCE7-8C1F0FF5DE00}" type="pres">
      <dgm:prSet presAssocID="{D830BC34-E4C6-4213-AA90-B1C6AE0C2490}" presName="cycle" presStyleCnt="0"/>
      <dgm:spPr/>
    </dgm:pt>
    <dgm:pt modelId="{BB2A1D6A-CAD7-436E-987A-EED46870B8CA}" type="pres">
      <dgm:prSet presAssocID="{D830BC34-E4C6-4213-AA90-B1C6AE0C2490}" presName="srcNode" presStyleLbl="node1" presStyleIdx="0" presStyleCnt="0"/>
      <dgm:spPr/>
    </dgm:pt>
    <dgm:pt modelId="{6E25DDBC-95AB-4BD4-B85A-6203D3CFF9CB}" type="pres">
      <dgm:prSet presAssocID="{D830BC34-E4C6-4213-AA90-B1C6AE0C2490}" presName="conn" presStyleLbl="parChTrans1D2" presStyleIdx="0" presStyleCnt="1"/>
      <dgm:spPr/>
      <dgm:t>
        <a:bodyPr/>
        <a:lstStyle/>
        <a:p>
          <a:endParaRPr lang="hr-HR"/>
        </a:p>
      </dgm:t>
    </dgm:pt>
    <dgm:pt modelId="{B1C77B32-9E1F-4358-B4E5-4B971BD4B273}" type="pres">
      <dgm:prSet presAssocID="{D830BC34-E4C6-4213-AA90-B1C6AE0C2490}" presName="extraNode" presStyleLbl="node1" presStyleIdx="0" presStyleCnt="0"/>
      <dgm:spPr/>
    </dgm:pt>
    <dgm:pt modelId="{D6E6256C-CB81-4561-8059-7D65C07E382D}" type="pres">
      <dgm:prSet presAssocID="{D830BC34-E4C6-4213-AA90-B1C6AE0C2490}" presName="dstNode" presStyleLbl="node1" presStyleIdx="0" presStyleCnt="0"/>
      <dgm:spPr/>
    </dgm:pt>
  </dgm:ptLst>
  <dgm:cxnLst>
    <dgm:cxn modelId="{C0ABA24D-AAA0-4731-9BFB-F0BBB14483F5}" type="presOf" srcId="{D830BC34-E4C6-4213-AA90-B1C6AE0C2490}" destId="{3AD3CEB1-4EB2-4D53-9CD5-6F8D36E17461}" srcOrd="0" destOrd="0" presId="urn:microsoft.com/office/officeart/2008/layout/VerticalCurvedList"/>
    <dgm:cxn modelId="{DBD602DB-0C0E-4794-B422-E441330AD425}" type="presParOf" srcId="{3AD3CEB1-4EB2-4D53-9CD5-6F8D36E17461}" destId="{F67BB301-CF6C-444B-A465-6A17400CB9FF}" srcOrd="0" destOrd="0" presId="urn:microsoft.com/office/officeart/2008/layout/VerticalCurvedList"/>
    <dgm:cxn modelId="{A0F17EB0-325B-491B-81BF-7125DF26FF0D}" type="presParOf" srcId="{F67BB301-CF6C-444B-A465-6A17400CB9FF}" destId="{1649D8ED-BB6E-4802-BCE7-8C1F0FF5DE00}" srcOrd="0" destOrd="0" presId="urn:microsoft.com/office/officeart/2008/layout/VerticalCurvedList"/>
    <dgm:cxn modelId="{008CE396-9898-4D29-8A1A-1B032CFEFA28}" type="presParOf" srcId="{1649D8ED-BB6E-4802-BCE7-8C1F0FF5DE00}" destId="{BB2A1D6A-CAD7-436E-987A-EED46870B8CA}" srcOrd="0" destOrd="0" presId="urn:microsoft.com/office/officeart/2008/layout/VerticalCurvedList"/>
    <dgm:cxn modelId="{0F816964-F9C5-43BD-AE9D-D95DB6C96CDA}" type="presParOf" srcId="{1649D8ED-BB6E-4802-BCE7-8C1F0FF5DE00}" destId="{6E25DDBC-95AB-4BD4-B85A-6203D3CFF9CB}" srcOrd="1" destOrd="0" presId="urn:microsoft.com/office/officeart/2008/layout/VerticalCurvedList"/>
    <dgm:cxn modelId="{8089F5B7-8816-4EDA-B0AB-94C2F95780F7}" type="presParOf" srcId="{1649D8ED-BB6E-4802-BCE7-8C1F0FF5DE00}" destId="{B1C77B32-9E1F-4358-B4E5-4B971BD4B273}" srcOrd="2" destOrd="0" presId="urn:microsoft.com/office/officeart/2008/layout/VerticalCurvedList"/>
    <dgm:cxn modelId="{9564D02C-6D4E-45AE-8D1A-14C1F816318E}" type="presParOf" srcId="{1649D8ED-BB6E-4802-BCE7-8C1F0FF5DE00}" destId="{D6E6256C-CB81-4561-8059-7D65C07E382D}" srcOrd="3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35F418-2946-4969-832C-8E301C278897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67B3900F-D8C8-4565-B944-46E2D96CD04E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hr-HR" sz="1800" dirty="0" smtClean="0">
              <a:solidFill>
                <a:schemeClr val="tx1"/>
              </a:solidFill>
            </a:rPr>
            <a:t>Uspostava i unapređenje zakonodavnog i institucionalnog okvira za razvoj društvenog poduzetništva</a:t>
          </a:r>
          <a:endParaRPr lang="hr-HR" sz="1800" dirty="0">
            <a:solidFill>
              <a:schemeClr val="tx1"/>
            </a:solidFill>
          </a:endParaRPr>
        </a:p>
      </dgm:t>
    </dgm:pt>
    <dgm:pt modelId="{FBE4B6D3-1A1E-4687-99AB-8D6A37551DDA}" type="parTrans" cxnId="{400499FE-9B01-4B19-992B-48A67125DF97}">
      <dgm:prSet/>
      <dgm:spPr/>
      <dgm:t>
        <a:bodyPr/>
        <a:lstStyle/>
        <a:p>
          <a:endParaRPr lang="hr-HR"/>
        </a:p>
      </dgm:t>
    </dgm:pt>
    <dgm:pt modelId="{96689A10-A83F-4C39-8965-2F07146C6734}" type="sibTrans" cxnId="{400499FE-9B01-4B19-992B-48A67125DF97}">
      <dgm:prSet/>
      <dgm:spPr/>
      <dgm:t>
        <a:bodyPr/>
        <a:lstStyle/>
        <a:p>
          <a:endParaRPr lang="hr-HR"/>
        </a:p>
      </dgm:t>
    </dgm:pt>
    <dgm:pt modelId="{E4567670-511B-4811-9902-4CFFD6CBC9D4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hr-HR" sz="1800" dirty="0" smtClean="0">
              <a:solidFill>
                <a:schemeClr val="tx1"/>
              </a:solidFill>
            </a:rPr>
            <a:t>Uspostava financijskog okvira za učinkovit rad društvenih poduzetnika</a:t>
          </a:r>
          <a:endParaRPr lang="hr-HR" sz="1800" dirty="0">
            <a:solidFill>
              <a:schemeClr val="tx1"/>
            </a:solidFill>
          </a:endParaRPr>
        </a:p>
      </dgm:t>
    </dgm:pt>
    <dgm:pt modelId="{77FB39FC-FF06-442D-8EEB-C5F6C08E22A9}" type="parTrans" cxnId="{A29D9396-6E35-4B83-A28E-2FFE7D9DAD1F}">
      <dgm:prSet/>
      <dgm:spPr/>
      <dgm:t>
        <a:bodyPr/>
        <a:lstStyle/>
        <a:p>
          <a:endParaRPr lang="hr-HR"/>
        </a:p>
      </dgm:t>
    </dgm:pt>
    <dgm:pt modelId="{2C17DFDD-CF7B-48BF-88F4-F23EEE6FBA8D}" type="sibTrans" cxnId="{A29D9396-6E35-4B83-A28E-2FFE7D9DAD1F}">
      <dgm:prSet/>
      <dgm:spPr/>
      <dgm:t>
        <a:bodyPr/>
        <a:lstStyle/>
        <a:p>
          <a:endParaRPr lang="hr-HR"/>
        </a:p>
      </dgm:t>
    </dgm:pt>
    <dgm:pt modelId="{BE48C803-9EE2-464D-8305-9ABDAEB0C2DE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hr-HR" sz="1800" dirty="0" smtClean="0">
              <a:solidFill>
                <a:schemeClr val="tx1"/>
              </a:solidFill>
            </a:rPr>
            <a:t>Osiguranje vidljivosti uloge i mogućnosti društvenog poduzetništva u Republici Hrvatskoj i informiranje opće javnosti o temama u vezi s društvenim poduzetništvom</a:t>
          </a:r>
          <a:endParaRPr lang="hr-HR" sz="1800" dirty="0">
            <a:solidFill>
              <a:schemeClr val="tx1"/>
            </a:solidFill>
          </a:endParaRPr>
        </a:p>
      </dgm:t>
    </dgm:pt>
    <dgm:pt modelId="{9F563829-290A-4C99-B72C-A267B724371B}" type="parTrans" cxnId="{69634F5A-F0FB-41A8-9C4A-7237C22CEFD8}">
      <dgm:prSet/>
      <dgm:spPr/>
      <dgm:t>
        <a:bodyPr/>
        <a:lstStyle/>
        <a:p>
          <a:endParaRPr lang="hr-HR"/>
        </a:p>
      </dgm:t>
    </dgm:pt>
    <dgm:pt modelId="{FB76A105-424C-4806-A6FC-F5FC8F82179C}" type="sibTrans" cxnId="{69634F5A-F0FB-41A8-9C4A-7237C22CEFD8}">
      <dgm:prSet/>
      <dgm:spPr/>
      <dgm:t>
        <a:bodyPr/>
        <a:lstStyle/>
        <a:p>
          <a:endParaRPr lang="hr-HR"/>
        </a:p>
      </dgm:t>
    </dgm:pt>
    <dgm:pt modelId="{D63B180E-137B-44EE-A6A1-82471B141A74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hr-HR" sz="1800" dirty="0" smtClean="0">
              <a:solidFill>
                <a:schemeClr val="tx1"/>
              </a:solidFill>
            </a:rPr>
            <a:t>Promicanje važnosti i uloge društvenog poduzetništva kroz sve oblike obrazovanja</a:t>
          </a:r>
          <a:endParaRPr lang="hr-HR" sz="1800" dirty="0">
            <a:solidFill>
              <a:schemeClr val="tx1"/>
            </a:solidFill>
          </a:endParaRPr>
        </a:p>
      </dgm:t>
    </dgm:pt>
    <dgm:pt modelId="{A7B5B462-B634-40E9-B916-A33BABE4250F}" type="parTrans" cxnId="{25164243-7AFC-4696-A3CA-C0AC180C758A}">
      <dgm:prSet/>
      <dgm:spPr/>
      <dgm:t>
        <a:bodyPr/>
        <a:lstStyle/>
        <a:p>
          <a:endParaRPr lang="hr-HR"/>
        </a:p>
      </dgm:t>
    </dgm:pt>
    <dgm:pt modelId="{72143092-0933-444F-B679-DB693A139D49}" type="sibTrans" cxnId="{25164243-7AFC-4696-A3CA-C0AC180C758A}">
      <dgm:prSet/>
      <dgm:spPr/>
      <dgm:t>
        <a:bodyPr/>
        <a:lstStyle/>
        <a:p>
          <a:endParaRPr lang="hr-HR"/>
        </a:p>
      </dgm:t>
    </dgm:pt>
    <dgm:pt modelId="{3B4541D1-26C3-4687-9ABF-0CF4AE333D6E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hr-HR" sz="1800" dirty="0" smtClean="0">
              <a:solidFill>
                <a:schemeClr val="tx1"/>
              </a:solidFill>
            </a:rPr>
            <a:t>Praćenje provedbe Strategije</a:t>
          </a:r>
          <a:endParaRPr lang="hr-HR" sz="1800" dirty="0">
            <a:solidFill>
              <a:schemeClr val="tx1"/>
            </a:solidFill>
          </a:endParaRPr>
        </a:p>
      </dgm:t>
    </dgm:pt>
    <dgm:pt modelId="{1C517D4C-0BE7-4E37-8113-59D72B78C666}" type="parTrans" cxnId="{0742A6C7-037C-494F-B083-B71065525E90}">
      <dgm:prSet/>
      <dgm:spPr/>
      <dgm:t>
        <a:bodyPr/>
        <a:lstStyle/>
        <a:p>
          <a:endParaRPr lang="hr-HR"/>
        </a:p>
      </dgm:t>
    </dgm:pt>
    <dgm:pt modelId="{619CD6A1-B582-447C-B125-1612DCB323FE}" type="sibTrans" cxnId="{0742A6C7-037C-494F-B083-B71065525E90}">
      <dgm:prSet/>
      <dgm:spPr/>
      <dgm:t>
        <a:bodyPr/>
        <a:lstStyle/>
        <a:p>
          <a:endParaRPr lang="hr-HR"/>
        </a:p>
      </dgm:t>
    </dgm:pt>
    <dgm:pt modelId="{4E492B3A-02B7-46B0-BE0F-C75AD52650A4}" type="pres">
      <dgm:prSet presAssocID="{4735F418-2946-4969-832C-8E301C27889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C793A6FB-24D6-423B-A2D7-C33D26C6F8DE}" type="pres">
      <dgm:prSet presAssocID="{67B3900F-D8C8-4565-B944-46E2D96CD04E}" presName="node" presStyleLbl="node1" presStyleIdx="0" presStyleCnt="5" custScaleY="135965" custLinFactNeighborY="-175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3F9DE17-25CD-4D71-97E1-F96BC4B8D688}" type="pres">
      <dgm:prSet presAssocID="{96689A10-A83F-4C39-8965-2F07146C6734}" presName="sibTrans" presStyleCnt="0"/>
      <dgm:spPr/>
    </dgm:pt>
    <dgm:pt modelId="{9D03F18B-E592-4601-8E11-3E1445A0A1CC}" type="pres">
      <dgm:prSet presAssocID="{E4567670-511B-4811-9902-4CFFD6CBC9D4}" presName="node" presStyleLbl="node1" presStyleIdx="1" presStyleCnt="5" custScaleY="135965" custLinFactNeighborY="-204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A536419-E612-4A19-A9BC-5DDF32340717}" type="pres">
      <dgm:prSet presAssocID="{2C17DFDD-CF7B-48BF-88F4-F23EEE6FBA8D}" presName="sibTrans" presStyleCnt="0"/>
      <dgm:spPr/>
    </dgm:pt>
    <dgm:pt modelId="{D517FE41-5386-41BF-8A86-0A01C46264E2}" type="pres">
      <dgm:prSet presAssocID="{D63B180E-137B-44EE-A6A1-82471B141A74}" presName="node" presStyleLbl="node1" presStyleIdx="2" presStyleCnt="5" custScaleY="135965" custLinFactNeighborY="-204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577BB88-9F77-4E64-B9EC-193E9F48D14D}" type="pres">
      <dgm:prSet presAssocID="{72143092-0933-444F-B679-DB693A139D49}" presName="sibTrans" presStyleCnt="0"/>
      <dgm:spPr/>
    </dgm:pt>
    <dgm:pt modelId="{85B324A1-3DDE-4C5E-BDBF-D7CFA49C63B7}" type="pres">
      <dgm:prSet presAssocID="{BE48C803-9EE2-464D-8305-9ABDAEB0C2DE}" presName="node" presStyleLbl="node1" presStyleIdx="3" presStyleCnt="5" custScaleX="114561" custScaleY="115205" custLinFactNeighborX="0" custLinFactNeighborY="-1403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4DB8780-9BA2-46BA-A0C8-C23C467A9E97}" type="pres">
      <dgm:prSet presAssocID="{FB76A105-424C-4806-A6FC-F5FC8F82179C}" presName="sibTrans" presStyleCnt="0"/>
      <dgm:spPr/>
    </dgm:pt>
    <dgm:pt modelId="{5578F3AA-8F50-4A34-AFAB-0880776B20BF}" type="pres">
      <dgm:prSet presAssocID="{3B4541D1-26C3-4687-9ABF-0CF4AE333D6E}" presName="node" presStyleLbl="node1" presStyleIdx="4" presStyleCnt="5" custScaleY="115205" custLinFactNeighborY="-1403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69634F5A-F0FB-41A8-9C4A-7237C22CEFD8}" srcId="{4735F418-2946-4969-832C-8E301C278897}" destId="{BE48C803-9EE2-464D-8305-9ABDAEB0C2DE}" srcOrd="3" destOrd="0" parTransId="{9F563829-290A-4C99-B72C-A267B724371B}" sibTransId="{FB76A105-424C-4806-A6FC-F5FC8F82179C}"/>
    <dgm:cxn modelId="{A29D9396-6E35-4B83-A28E-2FFE7D9DAD1F}" srcId="{4735F418-2946-4969-832C-8E301C278897}" destId="{E4567670-511B-4811-9902-4CFFD6CBC9D4}" srcOrd="1" destOrd="0" parTransId="{77FB39FC-FF06-442D-8EEB-C5F6C08E22A9}" sibTransId="{2C17DFDD-CF7B-48BF-88F4-F23EEE6FBA8D}"/>
    <dgm:cxn modelId="{400499FE-9B01-4B19-992B-48A67125DF97}" srcId="{4735F418-2946-4969-832C-8E301C278897}" destId="{67B3900F-D8C8-4565-B944-46E2D96CD04E}" srcOrd="0" destOrd="0" parTransId="{FBE4B6D3-1A1E-4687-99AB-8D6A37551DDA}" sibTransId="{96689A10-A83F-4C39-8965-2F07146C6734}"/>
    <dgm:cxn modelId="{5AA95892-35B0-48E3-9BDA-4F95FA21BF85}" type="presOf" srcId="{D63B180E-137B-44EE-A6A1-82471B141A74}" destId="{D517FE41-5386-41BF-8A86-0A01C46264E2}" srcOrd="0" destOrd="0" presId="urn:microsoft.com/office/officeart/2005/8/layout/default#1"/>
    <dgm:cxn modelId="{674BEDA0-82EC-4A34-BBBF-D3AE3D0DAFC2}" type="presOf" srcId="{BE48C803-9EE2-464D-8305-9ABDAEB0C2DE}" destId="{85B324A1-3DDE-4C5E-BDBF-D7CFA49C63B7}" srcOrd="0" destOrd="0" presId="urn:microsoft.com/office/officeart/2005/8/layout/default#1"/>
    <dgm:cxn modelId="{25164243-7AFC-4696-A3CA-C0AC180C758A}" srcId="{4735F418-2946-4969-832C-8E301C278897}" destId="{D63B180E-137B-44EE-A6A1-82471B141A74}" srcOrd="2" destOrd="0" parTransId="{A7B5B462-B634-40E9-B916-A33BABE4250F}" sibTransId="{72143092-0933-444F-B679-DB693A139D49}"/>
    <dgm:cxn modelId="{FBBEBF46-4ED9-4AC0-B424-F0A49A3DA6DF}" type="presOf" srcId="{E4567670-511B-4811-9902-4CFFD6CBC9D4}" destId="{9D03F18B-E592-4601-8E11-3E1445A0A1CC}" srcOrd="0" destOrd="0" presId="urn:microsoft.com/office/officeart/2005/8/layout/default#1"/>
    <dgm:cxn modelId="{AF6DA2F5-EEBF-41F1-932F-D47FCD020FE8}" type="presOf" srcId="{3B4541D1-26C3-4687-9ABF-0CF4AE333D6E}" destId="{5578F3AA-8F50-4A34-AFAB-0880776B20BF}" srcOrd="0" destOrd="0" presId="urn:microsoft.com/office/officeart/2005/8/layout/default#1"/>
    <dgm:cxn modelId="{0742A6C7-037C-494F-B083-B71065525E90}" srcId="{4735F418-2946-4969-832C-8E301C278897}" destId="{3B4541D1-26C3-4687-9ABF-0CF4AE333D6E}" srcOrd="4" destOrd="0" parTransId="{1C517D4C-0BE7-4E37-8113-59D72B78C666}" sibTransId="{619CD6A1-B582-447C-B125-1612DCB323FE}"/>
    <dgm:cxn modelId="{9F8449EC-04E7-4F17-8310-C3F598FA5279}" type="presOf" srcId="{4735F418-2946-4969-832C-8E301C278897}" destId="{4E492B3A-02B7-46B0-BE0F-C75AD52650A4}" srcOrd="0" destOrd="0" presId="urn:microsoft.com/office/officeart/2005/8/layout/default#1"/>
    <dgm:cxn modelId="{176916BE-37E6-49D9-9A2B-A8FB933D9B93}" type="presOf" srcId="{67B3900F-D8C8-4565-B944-46E2D96CD04E}" destId="{C793A6FB-24D6-423B-A2D7-C33D26C6F8DE}" srcOrd="0" destOrd="0" presId="urn:microsoft.com/office/officeart/2005/8/layout/default#1"/>
    <dgm:cxn modelId="{F5219F25-8377-47BA-9D47-6DD5CBC46C2E}" type="presParOf" srcId="{4E492B3A-02B7-46B0-BE0F-C75AD52650A4}" destId="{C793A6FB-24D6-423B-A2D7-C33D26C6F8DE}" srcOrd="0" destOrd="0" presId="urn:microsoft.com/office/officeart/2005/8/layout/default#1"/>
    <dgm:cxn modelId="{2A1EF23B-3A4D-4FDA-BEFA-DEC1DA3DDC1E}" type="presParOf" srcId="{4E492B3A-02B7-46B0-BE0F-C75AD52650A4}" destId="{B3F9DE17-25CD-4D71-97E1-F96BC4B8D688}" srcOrd="1" destOrd="0" presId="urn:microsoft.com/office/officeart/2005/8/layout/default#1"/>
    <dgm:cxn modelId="{E5F43292-070C-4F1C-9592-004BB6D256C7}" type="presParOf" srcId="{4E492B3A-02B7-46B0-BE0F-C75AD52650A4}" destId="{9D03F18B-E592-4601-8E11-3E1445A0A1CC}" srcOrd="2" destOrd="0" presId="urn:microsoft.com/office/officeart/2005/8/layout/default#1"/>
    <dgm:cxn modelId="{19369633-5D06-4480-B2DC-326A98C68F82}" type="presParOf" srcId="{4E492B3A-02B7-46B0-BE0F-C75AD52650A4}" destId="{6A536419-E612-4A19-A9BC-5DDF32340717}" srcOrd="3" destOrd="0" presId="urn:microsoft.com/office/officeart/2005/8/layout/default#1"/>
    <dgm:cxn modelId="{0392E0F0-734B-453C-A7B3-C293B152F4BD}" type="presParOf" srcId="{4E492B3A-02B7-46B0-BE0F-C75AD52650A4}" destId="{D517FE41-5386-41BF-8A86-0A01C46264E2}" srcOrd="4" destOrd="0" presId="urn:microsoft.com/office/officeart/2005/8/layout/default#1"/>
    <dgm:cxn modelId="{F4E7731F-BCCB-4F85-AC1F-9B55754AC642}" type="presParOf" srcId="{4E492B3A-02B7-46B0-BE0F-C75AD52650A4}" destId="{4577BB88-9F77-4E64-B9EC-193E9F48D14D}" srcOrd="5" destOrd="0" presId="urn:microsoft.com/office/officeart/2005/8/layout/default#1"/>
    <dgm:cxn modelId="{48E6AC8D-37B5-4B3D-A487-7A24210F4827}" type="presParOf" srcId="{4E492B3A-02B7-46B0-BE0F-C75AD52650A4}" destId="{85B324A1-3DDE-4C5E-BDBF-D7CFA49C63B7}" srcOrd="6" destOrd="0" presId="urn:microsoft.com/office/officeart/2005/8/layout/default#1"/>
    <dgm:cxn modelId="{1A81C5B3-ED3D-45A8-B84B-630307D2FADA}" type="presParOf" srcId="{4E492B3A-02B7-46B0-BE0F-C75AD52650A4}" destId="{94DB8780-9BA2-46BA-A0C8-C23C467A9E97}" srcOrd="7" destOrd="0" presId="urn:microsoft.com/office/officeart/2005/8/layout/default#1"/>
    <dgm:cxn modelId="{07C2D584-28DA-477F-BDBF-516894A31ED2}" type="presParOf" srcId="{4E492B3A-02B7-46B0-BE0F-C75AD52650A4}" destId="{5578F3AA-8F50-4A34-AFAB-0880776B20BF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93A6FB-24D6-423B-A2D7-C33D26C6F8DE}">
      <dsp:nvSpPr>
        <dsp:cNvPr id="0" name=""/>
        <dsp:cNvSpPr/>
      </dsp:nvSpPr>
      <dsp:spPr>
        <a:xfrm>
          <a:off x="0" y="428630"/>
          <a:ext cx="2544978" cy="2076168"/>
        </a:xfrm>
        <a:prstGeom prst="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solidFill>
                <a:schemeClr val="tx1"/>
              </a:solidFill>
            </a:rPr>
            <a:t>Uspostava i unapređenje zakonodavnog i institucionalnog okvira za razvoj društvenog poduzetništva</a:t>
          </a:r>
          <a:endParaRPr lang="hr-HR" sz="1800" kern="1200" dirty="0">
            <a:solidFill>
              <a:schemeClr val="tx1"/>
            </a:solidFill>
          </a:endParaRPr>
        </a:p>
      </dsp:txBody>
      <dsp:txXfrm>
        <a:off x="0" y="428630"/>
        <a:ext cx="2544978" cy="2076168"/>
      </dsp:txXfrm>
    </dsp:sp>
    <dsp:sp modelId="{9D03F18B-E592-4601-8E11-3E1445A0A1CC}">
      <dsp:nvSpPr>
        <dsp:cNvPr id="0" name=""/>
        <dsp:cNvSpPr/>
      </dsp:nvSpPr>
      <dsp:spPr>
        <a:xfrm>
          <a:off x="2799476" y="424156"/>
          <a:ext cx="2544978" cy="2076168"/>
        </a:xfrm>
        <a:prstGeom prst="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solidFill>
                <a:schemeClr val="tx1"/>
              </a:solidFill>
            </a:rPr>
            <a:t>Uspostava financijskog okvira za učinkovit rad društvenih poduzetnika</a:t>
          </a:r>
          <a:endParaRPr lang="hr-HR" sz="1800" kern="1200" dirty="0">
            <a:solidFill>
              <a:schemeClr val="tx1"/>
            </a:solidFill>
          </a:endParaRPr>
        </a:p>
      </dsp:txBody>
      <dsp:txXfrm>
        <a:off x="2799476" y="424156"/>
        <a:ext cx="2544978" cy="2076168"/>
      </dsp:txXfrm>
    </dsp:sp>
    <dsp:sp modelId="{D517FE41-5386-41BF-8A86-0A01C46264E2}">
      <dsp:nvSpPr>
        <dsp:cNvPr id="0" name=""/>
        <dsp:cNvSpPr/>
      </dsp:nvSpPr>
      <dsp:spPr>
        <a:xfrm>
          <a:off x="5598953" y="424156"/>
          <a:ext cx="2544978" cy="2076168"/>
        </a:xfrm>
        <a:prstGeom prst="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solidFill>
                <a:schemeClr val="tx1"/>
              </a:solidFill>
            </a:rPr>
            <a:t>Promicanje važnosti i uloge društvenog poduzetništva kroz sve oblike obrazovanja</a:t>
          </a:r>
          <a:endParaRPr lang="hr-HR" sz="1800" kern="1200" dirty="0">
            <a:solidFill>
              <a:schemeClr val="tx1"/>
            </a:solidFill>
          </a:endParaRPr>
        </a:p>
      </dsp:txBody>
      <dsp:txXfrm>
        <a:off x="5598953" y="424156"/>
        <a:ext cx="2544978" cy="2076168"/>
      </dsp:txXfrm>
    </dsp:sp>
    <dsp:sp modelId="{85B324A1-3DDE-4C5E-BDBF-D7CFA49C63B7}">
      <dsp:nvSpPr>
        <dsp:cNvPr id="0" name=""/>
        <dsp:cNvSpPr/>
      </dsp:nvSpPr>
      <dsp:spPr>
        <a:xfrm>
          <a:off x="1214451" y="2571767"/>
          <a:ext cx="2915553" cy="1759165"/>
        </a:xfrm>
        <a:prstGeom prst="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solidFill>
                <a:schemeClr val="tx1"/>
              </a:solidFill>
            </a:rPr>
            <a:t>Osiguranje vidljivosti uloge i mogućnosti društvenog poduzetništva u Republici Hrvatskoj i informiranje opće javnosti o temama u vezi s društvenim poduzetništvom</a:t>
          </a:r>
          <a:endParaRPr lang="hr-HR" sz="1800" kern="1200" dirty="0">
            <a:solidFill>
              <a:schemeClr val="tx1"/>
            </a:solidFill>
          </a:endParaRPr>
        </a:p>
      </dsp:txBody>
      <dsp:txXfrm>
        <a:off x="1214451" y="2571767"/>
        <a:ext cx="2915553" cy="1759165"/>
      </dsp:txXfrm>
    </dsp:sp>
    <dsp:sp modelId="{5578F3AA-8F50-4A34-AFAB-0880776B20BF}">
      <dsp:nvSpPr>
        <dsp:cNvPr id="0" name=""/>
        <dsp:cNvSpPr/>
      </dsp:nvSpPr>
      <dsp:spPr>
        <a:xfrm>
          <a:off x="4384502" y="2571767"/>
          <a:ext cx="2544978" cy="1759165"/>
        </a:xfrm>
        <a:prstGeom prst="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solidFill>
                <a:schemeClr val="tx1"/>
              </a:solidFill>
            </a:rPr>
            <a:t>Praćenje provedbe Strategije</a:t>
          </a:r>
          <a:endParaRPr lang="hr-HR" sz="1800" kern="1200" dirty="0">
            <a:solidFill>
              <a:schemeClr val="tx1"/>
            </a:solidFill>
          </a:endParaRPr>
        </a:p>
      </dsp:txBody>
      <dsp:txXfrm>
        <a:off x="4384502" y="2571767"/>
        <a:ext cx="2544978" cy="17591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5853B-2843-41C8-81F2-12DE856BF038}" type="datetimeFigureOut">
              <a:rPr lang="hr-HR" smtClean="0"/>
              <a:pPr/>
              <a:t>4.8.2016.</a:t>
            </a:fld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9B798-15B9-4BB6-BCC4-A964688F19D7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44198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66421-239C-47BF-9D0C-5DDC3B7F8405}" type="datetimeFigureOut">
              <a:rPr lang="hr-HR" smtClean="0"/>
              <a:pPr/>
              <a:t>4.8.2016.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74FF4-5FD1-43A8-8F15-5E286357225C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24624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30623"/>
          </a:xfrm>
        </p:spPr>
        <p:txBody>
          <a:bodyPr/>
          <a:lstStyle>
            <a:lvl1pPr>
              <a:defRPr b="1">
                <a:solidFill>
                  <a:srgbClr val="00239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55315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3148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16832"/>
            <a:ext cx="2057400" cy="4209331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16832"/>
            <a:ext cx="6019800" cy="42093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545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24735" cy="128215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024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955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4038600" cy="42093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832"/>
            <a:ext cx="4038600" cy="42093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3637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9168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5"/>
            <a:ext cx="4040188" cy="3561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9168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5"/>
            <a:ext cx="4041775" cy="3561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4073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294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7862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140968"/>
            <a:ext cx="3008313" cy="298519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9634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16831"/>
            <a:ext cx="5486400" cy="28107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9055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1663799"/>
            <a:ext cx="9144000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25" b="24276"/>
          <a:stretch/>
        </p:blipFill>
        <p:spPr>
          <a:xfrm>
            <a:off x="-2" y="1"/>
            <a:ext cx="9148427" cy="1196752"/>
          </a:xfrm>
          <a:prstGeom prst="rect">
            <a:avLst/>
          </a:prstGeom>
        </p:spPr>
      </p:pic>
      <p:sp>
        <p:nvSpPr>
          <p:cNvPr id="5" name="Pravokutnik 4"/>
          <p:cNvSpPr/>
          <p:nvPr userDrawn="1"/>
        </p:nvSpPr>
        <p:spPr>
          <a:xfrm>
            <a:off x="1043608" y="1412775"/>
            <a:ext cx="198165" cy="4528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24735" cy="1282154"/>
          </a:xfrm>
          <a:prstGeom prst="rect">
            <a:avLst/>
          </a:prstGeom>
        </p:spPr>
        <p:txBody>
          <a:bodyPr vert="horz" lIns="91440" tIns="45720" rIns="91440" bIns="45720" rtlCol="0" anchor="b" anchorCtr="1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pic>
        <p:nvPicPr>
          <p:cNvPr id="15" name="Slika 14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932" y="6276989"/>
            <a:ext cx="1152128" cy="378844"/>
          </a:xfrm>
          <a:prstGeom prst="rect">
            <a:avLst/>
          </a:prstGeom>
        </p:spPr>
      </p:pic>
      <p:pic>
        <p:nvPicPr>
          <p:cNvPr id="16" name="Slika 15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0317" y="6299527"/>
            <a:ext cx="426831" cy="285265"/>
          </a:xfrm>
          <a:prstGeom prst="rect">
            <a:avLst/>
          </a:prstGeom>
        </p:spPr>
      </p:pic>
      <p:sp>
        <p:nvSpPr>
          <p:cNvPr id="17" name="TekstniOkvir 16"/>
          <p:cNvSpPr txBox="1"/>
          <p:nvPr userDrawn="1"/>
        </p:nvSpPr>
        <p:spPr>
          <a:xfrm>
            <a:off x="5981084" y="6558125"/>
            <a:ext cx="101360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00" dirty="0" smtClean="0">
                <a:solidFill>
                  <a:srgbClr val="00148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EUROPSKA UNIJA</a:t>
            </a:r>
            <a:endParaRPr lang="hr-HR" sz="500" dirty="0">
              <a:solidFill>
                <a:srgbClr val="00148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kstniOkvir 18"/>
          <p:cNvSpPr txBox="1"/>
          <p:nvPr userDrawn="1"/>
        </p:nvSpPr>
        <p:spPr>
          <a:xfrm>
            <a:off x="5909076" y="6644099"/>
            <a:ext cx="108012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500" dirty="0" smtClean="0">
                <a:solidFill>
                  <a:srgbClr val="00148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„Zajedno do fondova EU“</a:t>
            </a:r>
          </a:p>
        </p:txBody>
      </p:sp>
      <p:pic>
        <p:nvPicPr>
          <p:cNvPr id="20" name="Slika 1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6192482"/>
            <a:ext cx="522311" cy="547859"/>
          </a:xfrm>
          <a:prstGeom prst="rect">
            <a:avLst/>
          </a:prstGeom>
        </p:spPr>
      </p:pic>
      <p:sp>
        <p:nvSpPr>
          <p:cNvPr id="22" name="Pravokutnik 21"/>
          <p:cNvSpPr/>
          <p:nvPr userDrawn="1"/>
        </p:nvSpPr>
        <p:spPr>
          <a:xfrm>
            <a:off x="323528" y="188640"/>
            <a:ext cx="1323218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21" name="Slika 2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13273"/>
            <a:ext cx="1296144" cy="1359543"/>
          </a:xfrm>
          <a:prstGeom prst="rect">
            <a:avLst/>
          </a:prstGeom>
        </p:spPr>
      </p:pic>
      <p:pic>
        <p:nvPicPr>
          <p:cNvPr id="23" name="Slika 22" descr="cid:image002.png@01D19A53.C6EA6C30"/>
          <p:cNvPicPr/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632" y="6311716"/>
            <a:ext cx="1943100" cy="428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2664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239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239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239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239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239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.hr/" TargetMode="External"/><Relationship Id="rId2" Type="http://schemas.openxmlformats.org/officeDocument/2006/relationships/hyperlink" Target="http://www.strukturnifondovi.h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704856" cy="2232248"/>
          </a:xfrm>
        </p:spPr>
        <p:txBody>
          <a:bodyPr>
            <a:normAutofit fontScale="90000"/>
          </a:bodyPr>
          <a:lstStyle/>
          <a:p>
            <a:r>
              <a:rPr lang="hr-HR" sz="3600" b="1" dirty="0" smtClean="0">
                <a:solidFill>
                  <a:schemeClr val="tx1"/>
                </a:solidFill>
              </a:rPr>
              <a:t>DRUŠTVENO PODUZETNIŠTVO U REPUBLICI HRVATSKOJ</a:t>
            </a:r>
            <a:r>
              <a:rPr lang="hr-HR" sz="2800" b="1" dirty="0" smtClean="0">
                <a:solidFill>
                  <a:schemeClr val="tx1"/>
                </a:solidFill>
              </a:rPr>
              <a:t/>
            </a:r>
            <a:br>
              <a:rPr lang="hr-HR" sz="2800" b="1" dirty="0" smtClean="0">
                <a:solidFill>
                  <a:schemeClr val="tx1"/>
                </a:solidFill>
              </a:rPr>
            </a:br>
            <a:r>
              <a:rPr lang="hr-HR" sz="2800" b="1" dirty="0" smtClean="0">
                <a:solidFill>
                  <a:schemeClr val="tx1"/>
                </a:solidFill>
              </a:rPr>
              <a:t/>
            </a:r>
            <a:br>
              <a:rPr lang="hr-HR" sz="2800" b="1" dirty="0" smtClean="0">
                <a:solidFill>
                  <a:schemeClr val="tx1"/>
                </a:solidFill>
              </a:rPr>
            </a:br>
            <a:r>
              <a:rPr lang="hr-HR" sz="2800" b="1" dirty="0" smtClean="0">
                <a:solidFill>
                  <a:schemeClr val="tx1"/>
                </a:solidFill>
              </a:rPr>
              <a:t>Predstavljanje Strategije razvoja društvenog poduzetništva u RH za razdoblje od 2015. do 2020. godine i primjera dobre prakse</a:t>
            </a:r>
            <a:endParaRPr lang="hr-H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388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24735" cy="706090"/>
          </a:xfrm>
        </p:spPr>
        <p:txBody>
          <a:bodyPr>
            <a:normAutofit/>
          </a:bodyPr>
          <a:lstStyle/>
          <a:p>
            <a:r>
              <a:rPr lang="hr-HR" sz="2400" b="1" dirty="0" smtClean="0">
                <a:solidFill>
                  <a:schemeClr val="tx1"/>
                </a:solidFill>
              </a:rPr>
              <a:t>HUMANA NOVA</a:t>
            </a:r>
            <a:endParaRPr lang="hr-HR" sz="2400" b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>
                <a:solidFill>
                  <a:schemeClr val="tx1"/>
                </a:solidFill>
              </a:rPr>
              <a:t>socijalna zadruga osnovana 2011. godine</a:t>
            </a:r>
          </a:p>
          <a:p>
            <a:r>
              <a:rPr lang="hr-HR" sz="2400" dirty="0">
                <a:solidFill>
                  <a:schemeClr val="tx1"/>
                </a:solidFill>
              </a:rPr>
              <a:t>z</a:t>
            </a:r>
            <a:r>
              <a:rPr lang="hr-HR" sz="2400" dirty="0" smtClean="0">
                <a:solidFill>
                  <a:schemeClr val="tx1"/>
                </a:solidFill>
              </a:rPr>
              <a:t>aposlenici: osobe s invaliditetom</a:t>
            </a:r>
          </a:p>
          <a:p>
            <a:r>
              <a:rPr lang="hr-HR" sz="2400" dirty="0">
                <a:solidFill>
                  <a:schemeClr val="tx1"/>
                </a:solidFill>
              </a:rPr>
              <a:t>b</a:t>
            </a:r>
            <a:r>
              <a:rPr lang="hr-HR" sz="2400" dirty="0" smtClean="0">
                <a:solidFill>
                  <a:schemeClr val="tx1"/>
                </a:solidFill>
              </a:rPr>
              <a:t>ave </a:t>
            </a:r>
            <a:r>
              <a:rPr lang="hr-HR" sz="2400" smtClean="0">
                <a:solidFill>
                  <a:schemeClr val="tx1"/>
                </a:solidFill>
              </a:rPr>
              <a:t>se recikliranjem </a:t>
            </a:r>
            <a:r>
              <a:rPr lang="hr-HR" sz="2400" dirty="0" smtClean="0">
                <a:solidFill>
                  <a:schemeClr val="tx1"/>
                </a:solidFill>
              </a:rPr>
              <a:t>tekstila</a:t>
            </a:r>
          </a:p>
          <a:p>
            <a:endParaRPr lang="hr-HR" sz="2400" dirty="0">
              <a:solidFill>
                <a:schemeClr val="tx1"/>
              </a:solidFill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501009"/>
            <a:ext cx="5040560" cy="258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168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51720" y="-171400"/>
            <a:ext cx="6624735" cy="1282154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hr-HR" sz="4400" b="1" i="1" dirty="0">
                <a:solidFill>
                  <a:prstClr val="black"/>
                </a:solidFill>
              </a:rPr>
              <a:t>HVALA </a:t>
            </a:r>
          </a:p>
          <a:p>
            <a:pPr marL="0" lvl="0" indent="0">
              <a:buNone/>
            </a:pPr>
            <a:r>
              <a:rPr lang="hr-HR" sz="4400" b="1" i="1" dirty="0">
                <a:solidFill>
                  <a:prstClr val="black"/>
                </a:solidFill>
              </a:rPr>
              <a:t>			NA </a:t>
            </a:r>
          </a:p>
          <a:p>
            <a:pPr marL="0" lvl="0" indent="0">
              <a:buNone/>
            </a:pPr>
            <a:r>
              <a:rPr lang="hr-HR" sz="4400" b="1" i="1" dirty="0">
                <a:solidFill>
                  <a:prstClr val="black"/>
                </a:solidFill>
              </a:rPr>
              <a:t>				POZORNOSTI!</a:t>
            </a:r>
          </a:p>
          <a:p>
            <a:pPr marL="0" lvl="0" indent="0">
              <a:buNone/>
            </a:pPr>
            <a:endParaRPr lang="hr-HR" sz="1800" b="1" i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hr-HR" sz="1800" b="1" i="1" dirty="0">
                <a:solidFill>
                  <a:prstClr val="black"/>
                </a:solidFill>
              </a:rPr>
              <a:t>PRATITE NAS NA:</a:t>
            </a:r>
          </a:p>
          <a:p>
            <a:pPr marL="0" lvl="0" indent="0">
              <a:buNone/>
            </a:pPr>
            <a:r>
              <a:rPr lang="hr-HR" sz="1800" b="1" i="1" dirty="0">
                <a:solidFill>
                  <a:prstClr val="black"/>
                </a:solidFill>
                <a:hlinkClick r:id="rId2"/>
              </a:rPr>
              <a:t>www.strukturnifondovi.hr</a:t>
            </a:r>
            <a:endParaRPr lang="hr-HR" sz="1800" b="1" i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hr-HR" sz="1800" b="1" i="1" dirty="0">
                <a:solidFill>
                  <a:prstClr val="black"/>
                </a:solidFill>
                <a:hlinkClick r:id="rId3"/>
              </a:rPr>
              <a:t>www.esf.hr</a:t>
            </a:r>
            <a:endParaRPr lang="hr-HR" sz="1800" b="1" i="1" dirty="0">
              <a:solidFill>
                <a:prstClr val="black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9354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2065" y="620688"/>
            <a:ext cx="6624735" cy="432048"/>
          </a:xfrm>
        </p:spPr>
        <p:txBody>
          <a:bodyPr>
            <a:noAutofit/>
          </a:bodyPr>
          <a:lstStyle/>
          <a:p>
            <a:r>
              <a:rPr lang="hr-H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DEFINICIJA</a:t>
            </a:r>
            <a:endParaRPr lang="hr-HR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sz="2400" u="sng" dirty="0" smtClean="0">
              <a:solidFill>
                <a:schemeClr val="tx1"/>
              </a:solidFill>
            </a:endParaRPr>
          </a:p>
          <a:p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963" y="2054225"/>
            <a:ext cx="542607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530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24735" cy="706090"/>
          </a:xfrm>
        </p:spPr>
        <p:txBody>
          <a:bodyPr>
            <a:normAutofit/>
          </a:bodyPr>
          <a:lstStyle/>
          <a:p>
            <a:r>
              <a:rPr lang="hr-HR" sz="1800" b="1" dirty="0" smtClean="0">
                <a:solidFill>
                  <a:schemeClr val="tx1"/>
                </a:solidFill>
              </a:rPr>
              <a:t>STRATEGIJA RAZVOJA DRUŠTVENOG PODUZETNIŠTVA U REPUBLICI HRVATSKOJ ZA RAZDOBLJE OD 2015. DO 2020. GODINE</a:t>
            </a:r>
            <a:endParaRPr lang="hr-HR" sz="18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052736"/>
            <a:ext cx="6056198" cy="5483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323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24735" cy="850106"/>
          </a:xfrm>
        </p:spPr>
        <p:txBody>
          <a:bodyPr>
            <a:normAutofit/>
          </a:bodyPr>
          <a:lstStyle/>
          <a:p>
            <a:r>
              <a:rPr lang="hr-HR" sz="2400" b="1" dirty="0" smtClean="0">
                <a:solidFill>
                  <a:schemeClr val="tx1"/>
                </a:solidFill>
              </a:rPr>
              <a:t>MJERE DEFINIRANE U STRATEGIJI</a:t>
            </a:r>
            <a:endParaRPr lang="hr-HR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Rezervirano mjesto sadržaja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3276566"/>
              </p:ext>
            </p:extLst>
          </p:nvPr>
        </p:nvGraphicFramePr>
        <p:xfrm>
          <a:off x="457200" y="1989138"/>
          <a:ext cx="8229600" cy="413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jagram 4"/>
          <p:cNvGraphicFramePr/>
          <p:nvPr>
            <p:extLst>
              <p:ext uri="{D42A27DB-BD31-4B8C-83A1-F6EECF244321}">
                <p14:modId xmlns:p14="http://schemas.microsoft.com/office/powerpoint/2010/main" val="914210487"/>
              </p:ext>
            </p:extLst>
          </p:nvPr>
        </p:nvGraphicFramePr>
        <p:xfrm>
          <a:off x="571472" y="1571612"/>
          <a:ext cx="8143932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0726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84775" cy="850106"/>
          </a:xfrm>
        </p:spPr>
        <p:txBody>
          <a:bodyPr>
            <a:normAutofit/>
          </a:bodyPr>
          <a:lstStyle/>
          <a:p>
            <a:r>
              <a:rPr lang="hr-HR" sz="2400" b="1" dirty="0" smtClean="0">
                <a:solidFill>
                  <a:schemeClr val="tx1"/>
                </a:solidFill>
              </a:rPr>
              <a:t>KRITERIJI PREPOZNAVANJA DRUŠTVENIH PODUZETNIKA</a:t>
            </a:r>
            <a:endParaRPr lang="hr-HR" sz="2400" b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hr-HR" sz="1400" dirty="0" smtClean="0">
                <a:solidFill>
                  <a:schemeClr val="tx1"/>
                </a:solidFill>
              </a:rPr>
              <a:t>1. Društveni </a:t>
            </a:r>
            <a:r>
              <a:rPr lang="hr-HR" sz="1400" dirty="0">
                <a:solidFill>
                  <a:schemeClr val="tx1"/>
                </a:solidFill>
              </a:rPr>
              <a:t>poduzetnik ostvaruje ravnotežu društvenih, okolišnih i ekonomskih ciljeva poslovanja.</a:t>
            </a:r>
          </a:p>
          <a:p>
            <a:pPr marL="0" lvl="0" indent="0">
              <a:buNone/>
            </a:pPr>
            <a:r>
              <a:rPr lang="hr-HR" sz="1400" dirty="0" smtClean="0">
                <a:solidFill>
                  <a:schemeClr val="tx1"/>
                </a:solidFill>
              </a:rPr>
              <a:t>2. Društveni </a:t>
            </a:r>
            <a:r>
              <a:rPr lang="hr-HR" sz="1400" dirty="0">
                <a:solidFill>
                  <a:schemeClr val="tx1"/>
                </a:solidFill>
              </a:rPr>
              <a:t>poduzetnik obavlja djelatnost proizvodnje i prometa roba, pružanja usluga ili obavlja umjetničku djelatnost kojom se ostvaruje prihod na tržištu, te koja ima povoljan utjecaj na okoliš, doprinosi unapređenju razvoja lokalne zajednice i društva u cjelini.</a:t>
            </a:r>
          </a:p>
          <a:p>
            <a:pPr marL="0" lvl="0" indent="0">
              <a:buNone/>
            </a:pPr>
            <a:r>
              <a:rPr lang="hr-HR" sz="1400" dirty="0" smtClean="0">
                <a:solidFill>
                  <a:schemeClr val="tx1"/>
                </a:solidFill>
              </a:rPr>
              <a:t>3. Društveni </a:t>
            </a:r>
            <a:r>
              <a:rPr lang="hr-HR" sz="1400" dirty="0">
                <a:solidFill>
                  <a:schemeClr val="tx1"/>
                </a:solidFill>
              </a:rPr>
              <a:t>poduzetnik stvara novu vrijednost i osigurava financijsku održivost na način da u trogodišnjem razdoblju poslovanja najmanje 25% godišnjeg prihoda planira ostvariti ili ostvaruje obavljanjem svoje poduzetničke djelatnosti.</a:t>
            </a:r>
          </a:p>
          <a:p>
            <a:pPr marL="0" lvl="0" indent="0">
              <a:buNone/>
            </a:pPr>
            <a:r>
              <a:rPr lang="hr-HR" sz="1400" dirty="0" smtClean="0">
                <a:solidFill>
                  <a:schemeClr val="tx1"/>
                </a:solidFill>
              </a:rPr>
              <a:t>4. Društveni </a:t>
            </a:r>
            <a:r>
              <a:rPr lang="hr-HR" sz="1400" dirty="0">
                <a:solidFill>
                  <a:schemeClr val="tx1"/>
                </a:solidFill>
              </a:rPr>
              <a:t>poduzetnik najmanje 75% godišnje dobiti, odnosno višak prihoda ostvaren obavljanjem svoje djelatnosti ulaže u ostvarivanje i razvoj ciljeva poslovanja, odnosno djelovanja.</a:t>
            </a:r>
          </a:p>
          <a:p>
            <a:pPr marL="0" lvl="0" indent="0">
              <a:buNone/>
            </a:pPr>
            <a:r>
              <a:rPr lang="hr-HR" sz="1400" dirty="0" smtClean="0">
                <a:solidFill>
                  <a:schemeClr val="tx1"/>
                </a:solidFill>
              </a:rPr>
              <a:t>5. Društvenog </a:t>
            </a:r>
            <a:r>
              <a:rPr lang="hr-HR" sz="1400" dirty="0">
                <a:solidFill>
                  <a:schemeClr val="tx1"/>
                </a:solidFill>
              </a:rPr>
              <a:t>poduzetnika odlikuje dobrovoljno i otvoreno članstvo te autonomija poslovanja, odnosno djelovanja.</a:t>
            </a:r>
          </a:p>
          <a:p>
            <a:pPr marL="0" lvl="0" indent="0">
              <a:buNone/>
            </a:pPr>
            <a:r>
              <a:rPr lang="hr-HR" sz="1400" dirty="0" smtClean="0">
                <a:solidFill>
                  <a:schemeClr val="tx1"/>
                </a:solidFill>
              </a:rPr>
              <a:t>6. Republika </a:t>
            </a:r>
            <a:r>
              <a:rPr lang="hr-HR" sz="1400" dirty="0">
                <a:solidFill>
                  <a:schemeClr val="tx1"/>
                </a:solidFill>
              </a:rPr>
              <a:t>Hrvatska, jedinica lokalne i područne (regionalne) samouprave ili tijelo javne vlasti ne može biti isključivi osnivač društvenog poduzetnika.</a:t>
            </a:r>
          </a:p>
          <a:p>
            <a:pPr marL="0" lvl="0" indent="0">
              <a:buNone/>
            </a:pPr>
            <a:r>
              <a:rPr lang="hr-HR" sz="1400" dirty="0" smtClean="0">
                <a:solidFill>
                  <a:schemeClr val="tx1"/>
                </a:solidFill>
              </a:rPr>
              <a:t>7. Društvenog </a:t>
            </a:r>
            <a:r>
              <a:rPr lang="hr-HR" sz="1400" dirty="0">
                <a:solidFill>
                  <a:schemeClr val="tx1"/>
                </a:solidFill>
              </a:rPr>
              <a:t>poduzetnika odlikuju demokratski način odlučivanja (uključenost dionika u transparentno i odgovorno upravljanje), odnosno odlučivanje nije isključivo vezano uz vlasničke udjele ili članske uloge već obuhvaća ključne dionike: radnike, članove, korisnike ili potrošače te suradničke organizacije.</a:t>
            </a:r>
          </a:p>
          <a:p>
            <a:pPr marL="0" lvl="0" indent="0">
              <a:buNone/>
            </a:pPr>
            <a:r>
              <a:rPr lang="hr-HR" sz="1400" dirty="0" smtClean="0">
                <a:solidFill>
                  <a:schemeClr val="tx1"/>
                </a:solidFill>
              </a:rPr>
              <a:t>8. Društveni </a:t>
            </a:r>
            <a:r>
              <a:rPr lang="hr-HR" sz="1400" dirty="0">
                <a:solidFill>
                  <a:schemeClr val="tx1"/>
                </a:solidFill>
              </a:rPr>
              <a:t>poduzetnik prati i vrednuje svoje društvene, ekonomske i okolišne učinke i utjecaj te rezultate vrednovanja koristi u planiranju svog daljnjeg poslovanja i vodi računa o njihovu poboljšanju.</a:t>
            </a:r>
          </a:p>
          <a:p>
            <a:pPr marL="0" lvl="0" indent="0">
              <a:buNone/>
            </a:pPr>
            <a:r>
              <a:rPr lang="hr-HR" sz="1400" dirty="0" smtClean="0">
                <a:solidFill>
                  <a:schemeClr val="tx1"/>
                </a:solidFill>
              </a:rPr>
              <a:t>9. Društveni </a:t>
            </a:r>
            <a:r>
              <a:rPr lang="hr-HR" sz="1400" dirty="0">
                <a:solidFill>
                  <a:schemeClr val="tx1"/>
                </a:solidFill>
              </a:rPr>
              <a:t>poduzetnik u slučaju kada prestaje obavljati djelatnost, svojim općim aktima ima definiranu obvezu svoju preostalu imovinu, nakon pokrića obveza prema vjerovnicima i pokrića gubitka iz prethodnog razdoblja, prenijeti u vlasništvo drugog društvenog poduzetnika s istim ili sličnim ciljevima poslovanja, ili u vlasništvo jedinice lokalne i područne (regionalne) samouprave koja će je upotrijebiti za razvoj društvenog poduzetništva.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2450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24735" cy="778098"/>
          </a:xfrm>
        </p:spPr>
        <p:txBody>
          <a:bodyPr>
            <a:normAutofit/>
          </a:bodyPr>
          <a:lstStyle/>
          <a:p>
            <a:r>
              <a:rPr lang="hr-HR" sz="2400" b="1" dirty="0" smtClean="0">
                <a:solidFill>
                  <a:schemeClr val="tx1"/>
                </a:solidFill>
              </a:rPr>
              <a:t>SPECIFIČNI CILJ 9.V.1</a:t>
            </a:r>
            <a:endParaRPr lang="hr-HR" sz="2400" b="1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225" y="1357298"/>
            <a:ext cx="7184935" cy="4857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9459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24735" cy="850106"/>
          </a:xfrm>
        </p:spPr>
        <p:txBody>
          <a:bodyPr>
            <a:normAutofit/>
          </a:bodyPr>
          <a:lstStyle/>
          <a:p>
            <a:r>
              <a:rPr lang="hr-HR" sz="2400" b="1" dirty="0" smtClean="0">
                <a:solidFill>
                  <a:schemeClr val="tx1"/>
                </a:solidFill>
              </a:rPr>
              <a:t>PLANIRANI NATJEČAJI</a:t>
            </a:r>
            <a:endParaRPr lang="hr-HR" sz="2400" b="1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460" y="1285860"/>
            <a:ext cx="6868067" cy="4840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7872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6624735" cy="994122"/>
          </a:xfrm>
        </p:spPr>
        <p:txBody>
          <a:bodyPr>
            <a:normAutofit/>
          </a:bodyPr>
          <a:lstStyle/>
          <a:p>
            <a:r>
              <a:rPr lang="hr-HR" sz="2400" b="1" dirty="0" smtClean="0">
                <a:solidFill>
                  <a:schemeClr val="tx1"/>
                </a:solidFill>
              </a:rPr>
              <a:t>Križevačka </a:t>
            </a:r>
            <a:r>
              <a:rPr lang="hr-HR" sz="2400" b="1" dirty="0" err="1" smtClean="0">
                <a:solidFill>
                  <a:schemeClr val="tx1"/>
                </a:solidFill>
              </a:rPr>
              <a:t>čokolaterija</a:t>
            </a:r>
            <a:r>
              <a:rPr lang="hr-HR" sz="2400" b="1" dirty="0" smtClean="0">
                <a:solidFill>
                  <a:schemeClr val="tx1"/>
                </a:solidFill>
              </a:rPr>
              <a:t>  HEDONA</a:t>
            </a:r>
            <a:endParaRPr lang="hr-HR" sz="2400" b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d.o.o. </a:t>
            </a:r>
            <a:r>
              <a:rPr lang="hr-HR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osnovan 2013. godine</a:t>
            </a:r>
          </a:p>
          <a:p>
            <a:r>
              <a:rPr lang="hr-H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</a:t>
            </a:r>
            <a:r>
              <a:rPr lang="hr-HR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aposlenici: osobe s invaliditetom</a:t>
            </a:r>
          </a:p>
          <a:p>
            <a:r>
              <a:rPr lang="hr-H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  <a:r>
              <a:rPr lang="hr-HR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roizvode osam vrsta čokolada i deset različitih vrsta </a:t>
            </a:r>
            <a:r>
              <a:rPr lang="hr-HR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pralina</a:t>
            </a:r>
            <a:endParaRPr lang="vi-VN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vi-VN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429000"/>
            <a:ext cx="4031063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70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24735" cy="922114"/>
          </a:xfrm>
        </p:spPr>
        <p:txBody>
          <a:bodyPr>
            <a:normAutofit/>
          </a:bodyPr>
          <a:lstStyle/>
          <a:p>
            <a:r>
              <a:rPr lang="hr-HR" sz="2400" b="1" dirty="0" smtClean="0">
                <a:solidFill>
                  <a:schemeClr val="tx1"/>
                </a:solidFill>
              </a:rPr>
              <a:t>RODIN LET</a:t>
            </a:r>
            <a:endParaRPr lang="hr-HR" sz="2400" b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dirty="0" smtClean="0">
                <a:solidFill>
                  <a:schemeClr val="tx1"/>
                </a:solidFill>
              </a:rPr>
              <a:t>d.o.o. osnovan 2012. godine</a:t>
            </a:r>
          </a:p>
          <a:p>
            <a:r>
              <a:rPr lang="hr-HR" sz="2000" dirty="0">
                <a:solidFill>
                  <a:schemeClr val="tx1"/>
                </a:solidFill>
              </a:rPr>
              <a:t>z</a:t>
            </a:r>
            <a:r>
              <a:rPr lang="hr-HR" sz="2000" dirty="0" smtClean="0">
                <a:solidFill>
                  <a:schemeClr val="tx1"/>
                </a:solidFill>
              </a:rPr>
              <a:t>aposlenici: nezaposlene majke i osobe s invaliditetom</a:t>
            </a:r>
          </a:p>
          <a:p>
            <a:r>
              <a:rPr lang="hr-HR" sz="2000" dirty="0" smtClean="0">
                <a:solidFill>
                  <a:schemeClr val="tx1"/>
                </a:solidFill>
              </a:rPr>
              <a:t>bave se proizvodnjom platnenih pelena</a:t>
            </a:r>
          </a:p>
          <a:p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327337"/>
            <a:ext cx="6381750" cy="2798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31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3189</TotalTime>
  <Words>449</Words>
  <Application>Microsoft Office PowerPoint</Application>
  <PresentationFormat>Prikaz na zaslonu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2" baseType="lpstr">
      <vt:lpstr>Office Theme</vt:lpstr>
      <vt:lpstr>DRUŠTVENO PODUZETNIŠTVO U REPUBLICI HRVATSKOJ  Predstavljanje Strategije razvoja društvenog poduzetništva u RH za razdoblje od 2015. do 2020. godine i primjera dobre prakse</vt:lpstr>
      <vt:lpstr>DEFINICIJA</vt:lpstr>
      <vt:lpstr>STRATEGIJA RAZVOJA DRUŠTVENOG PODUZETNIŠTVA U REPUBLICI HRVATSKOJ ZA RAZDOBLJE OD 2015. DO 2020. GODINE</vt:lpstr>
      <vt:lpstr>MJERE DEFINIRANE U STRATEGIJI</vt:lpstr>
      <vt:lpstr>KRITERIJI PREPOZNAVANJA DRUŠTVENIH PODUZETNIKA</vt:lpstr>
      <vt:lpstr>SPECIFIČNI CILJ 9.V.1</vt:lpstr>
      <vt:lpstr>PLANIRANI NATJEČAJI</vt:lpstr>
      <vt:lpstr>Križevačka čokolaterija  HEDONA</vt:lpstr>
      <vt:lpstr>RODIN LET</vt:lpstr>
      <vt:lpstr>HUMANA NOVA</vt:lpstr>
      <vt:lpstr>PowerPointova prezentacija</vt:lpstr>
    </vt:vector>
  </TitlesOfParts>
  <Company>mrms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kdomjancic</dc:creator>
  <cp:lastModifiedBy>MRMS</cp:lastModifiedBy>
  <cp:revision>519</cp:revision>
  <dcterms:created xsi:type="dcterms:W3CDTF">2012-10-02T09:41:23Z</dcterms:created>
  <dcterms:modified xsi:type="dcterms:W3CDTF">2016-08-04T17:31:36Z</dcterms:modified>
</cp:coreProperties>
</file>