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  <p:sldId id="275" r:id="rId21"/>
  </p:sldIdLst>
  <p:sldSz cx="9144000" cy="6858000" type="screen4x3"/>
  <p:notesSz cx="9144000" cy="6858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63801"/>
            <a:ext cx="9143998" cy="519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95"/>
            <a:ext cx="9143999" cy="119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63801"/>
            <a:ext cx="9143998" cy="519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95"/>
            <a:ext cx="9143999" cy="119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63801"/>
            <a:ext cx="9143998" cy="5194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95"/>
            <a:ext cx="9143999" cy="1194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920" y="639571"/>
            <a:ext cx="7106158" cy="648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010409"/>
            <a:ext cx="8071510" cy="194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s://esif-wf.mrrfeu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esf.info@mrms.h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2446" y="3237864"/>
            <a:ext cx="6979284" cy="2265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3005" indent="-1170940">
              <a:lnSpc>
                <a:spcPct val="100000"/>
              </a:lnSpc>
            </a:pPr>
            <a:r>
              <a:rPr sz="3600" b="1" spc="-10" dirty="0">
                <a:solidFill>
                  <a:srgbClr val="585858"/>
                </a:solidFill>
                <a:latin typeface="Calibri"/>
                <a:cs typeface="Calibri"/>
              </a:rPr>
              <a:t>Informativna radionica </a:t>
            </a:r>
            <a:r>
              <a:rPr sz="3600" b="1" spc="-25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sz="3600" b="1" spc="-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585858"/>
                </a:solidFill>
                <a:latin typeface="Calibri"/>
                <a:cs typeface="Calibri"/>
              </a:rPr>
              <a:t>prijavitelje</a:t>
            </a:r>
            <a:endParaRPr sz="3600" dirty="0">
              <a:latin typeface="Calibri"/>
              <a:cs typeface="Calibri"/>
            </a:endParaRPr>
          </a:p>
          <a:p>
            <a:pPr marL="2311400" marR="1173480" indent="-1128395">
              <a:lnSpc>
                <a:spcPct val="110100"/>
              </a:lnSpc>
              <a:spcBef>
                <a:spcPts val="570"/>
              </a:spcBef>
            </a:pPr>
            <a:r>
              <a:rPr sz="3200" b="1" i="1" spc="-20" dirty="0">
                <a:solidFill>
                  <a:srgbClr val="888888"/>
                </a:solidFill>
                <a:latin typeface="Calibri"/>
                <a:cs typeface="Calibri"/>
              </a:rPr>
              <a:t>Poziv: </a:t>
            </a:r>
            <a:r>
              <a:rPr sz="3200" b="1" i="1" spc="-15" dirty="0">
                <a:solidFill>
                  <a:srgbClr val="888888"/>
                </a:solidFill>
                <a:latin typeface="Calibri"/>
                <a:cs typeface="Calibri"/>
              </a:rPr>
              <a:t>Poticanje društvenog  poduzetništva  </a:t>
            </a:r>
            <a:r>
              <a:rPr sz="3200" b="1" spc="-40" dirty="0">
                <a:solidFill>
                  <a:srgbClr val="888888"/>
                </a:solidFill>
                <a:latin typeface="Calibri"/>
                <a:cs typeface="Calibri"/>
              </a:rPr>
              <a:t>UP.02.3.1.01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6790">
              <a:lnSpc>
                <a:spcPct val="100000"/>
              </a:lnSpc>
            </a:pPr>
            <a:r>
              <a:rPr spc="-5" dirty="0"/>
              <a:t>PROPISANI</a:t>
            </a:r>
            <a:r>
              <a:rPr spc="-145" dirty="0"/>
              <a:t> </a:t>
            </a:r>
            <a:r>
              <a:rPr spc="5" dirty="0"/>
              <a:t>OBRASCI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7622540" cy="3935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A –</a:t>
            </a:r>
            <a:r>
              <a:rPr sz="3200" spc="4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Proračun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2 –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Obrazac</a:t>
            </a:r>
            <a:r>
              <a:rPr sz="3200" spc="7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3 –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Izjava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prijavitelja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200" spc="10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istinitosti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podataka...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4 –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Izjava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o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poslovanju</a:t>
            </a:r>
            <a:r>
              <a:rPr sz="3200" spc="18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prijavitelja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5 –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Izjava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– </a:t>
            </a:r>
            <a:r>
              <a:rPr sz="3200" i="1" spc="-10" dirty="0">
                <a:solidFill>
                  <a:srgbClr val="002294"/>
                </a:solidFill>
                <a:latin typeface="Calibri"/>
                <a:cs typeface="Calibri"/>
              </a:rPr>
              <a:t>de </a:t>
            </a:r>
            <a:r>
              <a:rPr sz="3200" i="1" spc="-5" dirty="0">
                <a:solidFill>
                  <a:srgbClr val="002294"/>
                </a:solidFill>
                <a:latin typeface="Calibri"/>
                <a:cs typeface="Calibri"/>
              </a:rPr>
              <a:t>minimis</a:t>
            </a:r>
            <a:r>
              <a:rPr sz="3200" i="1" spc="19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pravilo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6 –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Životopis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voditelja/ce</a:t>
            </a:r>
            <a:r>
              <a:rPr sz="3200" spc="15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projekta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3698" y="95377"/>
            <a:ext cx="3862704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</a:pPr>
            <a:r>
              <a:rPr sz="3600" spc="-55" dirty="0"/>
              <a:t>OSTALA</a:t>
            </a:r>
            <a:r>
              <a:rPr sz="3600" spc="-85" dirty="0"/>
              <a:t> </a:t>
            </a:r>
            <a:r>
              <a:rPr sz="3600" spc="-40" dirty="0"/>
              <a:t>NATJEČAJNA  </a:t>
            </a:r>
            <a:r>
              <a:rPr sz="3600" spc="-35" dirty="0"/>
              <a:t>DOKUMENTACIJA</a:t>
            </a:r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928748"/>
            <a:ext cx="1872614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edl</a:t>
            </a:r>
            <a:r>
              <a:rPr sz="3000" spc="-40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60" dirty="0">
                <a:solidFill>
                  <a:srgbClr val="002294"/>
                </a:solidFill>
                <a:latin typeface="Calibri"/>
                <a:cs typeface="Calibri"/>
              </a:rPr>
              <a:t>ž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0532" y="1928748"/>
            <a:ext cx="223901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ć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h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uvj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002294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0885" y="1928748"/>
            <a:ext cx="132397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U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002294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9379" y="1928748"/>
            <a:ext cx="164274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o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j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eli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668" y="2294890"/>
            <a:ext cx="359791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bespovratnih</a:t>
            </a:r>
            <a:r>
              <a:rPr sz="3000" spc="-6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sredstava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2752344"/>
            <a:ext cx="1872614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edl</a:t>
            </a:r>
            <a:r>
              <a:rPr sz="3000" spc="-40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60" dirty="0">
                <a:solidFill>
                  <a:srgbClr val="002294"/>
                </a:solidFill>
                <a:latin typeface="Calibri"/>
                <a:cs typeface="Calibri"/>
              </a:rPr>
              <a:t>ž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9948" y="2752344"/>
            <a:ext cx="597154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3385" algn="l"/>
                <a:tab pos="2893695" algn="l"/>
                <a:tab pos="4445635" algn="l"/>
                <a:tab pos="4902835" algn="l"/>
              </a:tabLst>
            </a:pPr>
            <a:r>
              <a:rPr sz="3000" spc="-65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oseb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n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h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uvj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002294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	U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002294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	o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j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li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668" y="3118103"/>
            <a:ext cx="359791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bespovratnih</a:t>
            </a:r>
            <a:r>
              <a:rPr sz="3000" spc="-6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sredstava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244" y="3575557"/>
            <a:ext cx="8076565" cy="222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3240"/>
              </a:lnSpc>
              <a:buFont typeface="Arial"/>
              <a:buChar char="•"/>
              <a:tabLst>
                <a:tab pos="356870" algn="l"/>
                <a:tab pos="357505" algn="l"/>
                <a:tab pos="1893570" algn="l"/>
                <a:tab pos="3225800" algn="l"/>
                <a:tab pos="3762375" algn="l"/>
                <a:tab pos="4918075" algn="l"/>
                <a:tab pos="5774690" algn="l"/>
                <a:tab pos="6622415" algn="l"/>
              </a:tabLst>
            </a:pP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p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i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n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a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b</a:t>
            </a:r>
            <a:r>
              <a:rPr sz="3000" spc="-40" dirty="0">
                <a:solidFill>
                  <a:srgbClr val="002294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	</a:t>
            </a:r>
            <a:r>
              <a:rPr sz="3000" spc="-85" dirty="0">
                <a:solidFill>
                  <a:srgbClr val="002294"/>
                </a:solidFill>
                <a:latin typeface="Calibri"/>
                <a:cs typeface="Calibri"/>
              </a:rPr>
              <a:t>z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oso</a:t>
            </a:r>
            <a:r>
              <a:rPr sz="3000" spc="5" dirty="0">
                <a:solidFill>
                  <a:srgbClr val="002294"/>
                </a:solidFill>
                <a:latin typeface="Calibri"/>
                <a:cs typeface="Calibri"/>
              </a:rPr>
              <a:t>b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	</a:t>
            </a:r>
            <a:r>
              <a:rPr sz="3000" spc="-95" dirty="0">
                <a:solidFill>
                  <a:srgbClr val="002294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oj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e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n</a:t>
            </a:r>
            <a:r>
              <a:rPr sz="3000" spc="10" dirty="0">
                <a:solidFill>
                  <a:srgbClr val="002294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u	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b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v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z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n</a:t>
            </a:r>
            <a:r>
              <a:rPr sz="3000" spc="10" dirty="0">
                <a:solidFill>
                  <a:srgbClr val="002294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ci</a:t>
            </a:r>
            <a:endParaRPr sz="3000">
              <a:latin typeface="Calibri"/>
              <a:cs typeface="Calibri"/>
            </a:endParaRPr>
          </a:p>
          <a:p>
            <a:pPr marL="356870">
              <a:lnSpc>
                <a:spcPts val="3240"/>
              </a:lnSpc>
            </a:pP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Zakona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o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javnoj</a:t>
            </a:r>
            <a:r>
              <a:rPr sz="3000" spc="-9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nabavi</a:t>
            </a:r>
            <a:endParaRPr sz="3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obrazac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plana</a:t>
            </a:r>
            <a:r>
              <a:rPr sz="3000" spc="-7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nabave</a:t>
            </a:r>
            <a:endParaRPr sz="3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sporazum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partnerstvu</a:t>
            </a:r>
            <a:endParaRPr sz="3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primjer 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adresiranja</a:t>
            </a:r>
            <a:r>
              <a:rPr sz="3000" spc="-15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paketa/omotnice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360045"/>
          </a:xfrm>
          <a:custGeom>
            <a:avLst/>
            <a:gdLst/>
            <a:ahLst/>
            <a:cxnLst/>
            <a:rect l="l" t="t" r="r" b="b"/>
            <a:pathLst>
              <a:path w="198755" h="360044">
                <a:moveTo>
                  <a:pt x="0" y="360057"/>
                </a:moveTo>
                <a:lnTo>
                  <a:pt x="198170" y="360057"/>
                </a:lnTo>
                <a:lnTo>
                  <a:pt x="198170" y="0"/>
                </a:lnTo>
                <a:lnTo>
                  <a:pt x="0" y="0"/>
                </a:lnTo>
                <a:lnTo>
                  <a:pt x="0" y="360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537" y="6466738"/>
            <a:ext cx="577151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</a:t>
            </a:r>
            <a:r>
              <a:rPr sz="500" spc="5" dirty="0">
                <a:solidFill>
                  <a:srgbClr val="001388"/>
                </a:solidFill>
                <a:latin typeface="Tahoma"/>
                <a:cs typeface="Tahoma"/>
              </a:rPr>
              <a:t>U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RO</a:t>
            </a:r>
            <a:endParaRPr sz="500">
              <a:latin typeface="Tahoma"/>
              <a:cs typeface="Tahoma"/>
            </a:endParaRPr>
          </a:p>
          <a:p>
            <a:pPr marR="46355" algn="r">
              <a:lnSpc>
                <a:spcPct val="100000"/>
              </a:lnSpc>
              <a:spcBef>
                <a:spcPts val="75"/>
              </a:spcBef>
            </a:pPr>
            <a:r>
              <a:rPr sz="500" spc="-10" dirty="0">
                <a:solidFill>
                  <a:srgbClr val="001388"/>
                </a:solidFill>
                <a:latin typeface="Tahoma"/>
                <a:cs typeface="Tahoma"/>
              </a:rPr>
              <a:t>„</a:t>
            </a:r>
            <a:r>
              <a:rPr sz="500" spc="5" dirty="0">
                <a:solidFill>
                  <a:srgbClr val="001388"/>
                </a:solidFill>
                <a:latin typeface="Tahoma"/>
                <a:cs typeface="Tahoma"/>
              </a:rPr>
              <a:t>Z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ajed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6484" y="6466738"/>
            <a:ext cx="12966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500" spc="5" dirty="0">
                <a:solidFill>
                  <a:srgbClr val="001388"/>
                </a:solidFill>
                <a:latin typeface="Tahoma"/>
                <a:cs typeface="Tahoma"/>
              </a:rPr>
              <a:t>PS</a:t>
            </a:r>
            <a:r>
              <a:rPr sz="500" spc="-10" dirty="0">
                <a:solidFill>
                  <a:srgbClr val="001388"/>
                </a:solidFill>
                <a:latin typeface="Tahoma"/>
                <a:cs typeface="Tahoma"/>
              </a:rPr>
              <a:t>K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A</a:t>
            </a:r>
            <a:r>
              <a:rPr sz="500" spc="-5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spc="5" dirty="0">
                <a:solidFill>
                  <a:srgbClr val="001388"/>
                </a:solidFill>
                <a:latin typeface="Tahoma"/>
                <a:cs typeface="Tahoma"/>
              </a:rPr>
              <a:t>U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N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I</a:t>
            </a:r>
            <a:r>
              <a:rPr sz="500" spc="5" dirty="0">
                <a:solidFill>
                  <a:srgbClr val="001388"/>
                </a:solidFill>
                <a:latin typeface="Tahoma"/>
                <a:cs typeface="Tahoma"/>
              </a:rPr>
              <a:t>J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A</a:t>
            </a:r>
            <a:endParaRPr sz="500">
              <a:latin typeface="Tahoma"/>
              <a:cs typeface="Tahoma"/>
            </a:endParaRPr>
          </a:p>
          <a:p>
            <a:pPr marL="18415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110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59251" y="594740"/>
            <a:ext cx="3409315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PRIJAVA</a:t>
            </a:r>
            <a:r>
              <a:rPr spc="-114" dirty="0"/>
              <a:t> </a:t>
            </a:r>
            <a:r>
              <a:rPr dirty="0"/>
              <a:t>SADRŽI: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1187" y="1766442"/>
          <a:ext cx="8229548" cy="5085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8947"/>
                <a:gridCol w="1296162"/>
                <a:gridCol w="1234439"/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OPIS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DOKUMENTA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PRIJAVITELJ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PARTNER/I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(do 3</a:t>
                      </a: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pravna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subjekta)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hr-HR" sz="1600" dirty="0" smtClean="0">
                          <a:latin typeface="Calibri"/>
                          <a:cs typeface="Calibri"/>
                        </a:rPr>
                        <a:t> (uključuje</a:t>
                      </a:r>
                      <a:r>
                        <a:rPr lang="hr-HR" sz="1600" baseline="0" dirty="0" smtClean="0">
                          <a:latin typeface="Calibri"/>
                          <a:cs typeface="Calibri"/>
                        </a:rPr>
                        <a:t> opisni dio i proračun - MIS)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B/2</a:t>
                      </a:r>
                      <a:r>
                        <a:rPr lang="hr-HR" sz="1600" spc="-5" dirty="0" smtClean="0">
                          <a:latin typeface="Calibri"/>
                          <a:cs typeface="Calibri"/>
                        </a:rPr>
                        <a:t> – dodatni opisni obrazac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hr-HR" sz="1600" spc="5" dirty="0" smtClean="0">
                          <a:latin typeface="Calibri"/>
                          <a:cs typeface="Calibri"/>
                        </a:rPr>
                        <a:t> – Izjava prijavitelja</a:t>
                      </a:r>
                      <a:r>
                        <a:rPr lang="hr-HR" sz="1600" spc="5" baseline="0" dirty="0" smtClean="0">
                          <a:latin typeface="Calibri"/>
                          <a:cs typeface="Calibri"/>
                        </a:rPr>
                        <a:t> o istinitosti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hr-HR" sz="1600" b="1" dirty="0" smtClean="0">
                          <a:latin typeface="+mn-lt"/>
                          <a:cs typeface="Wingdings"/>
                        </a:rPr>
                        <a:t>supotpisuju</a:t>
                      </a:r>
                      <a:r>
                        <a:rPr lang="hr-HR" sz="1600" b="1" dirty="0" smtClean="0">
                          <a:latin typeface="Wingdings"/>
                          <a:cs typeface="Wingdings"/>
                        </a:rPr>
                        <a:t> 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lang="hr-HR" sz="1600" dirty="0" smtClean="0">
                          <a:latin typeface="Calibri"/>
                          <a:cs typeface="Calibri"/>
                        </a:rPr>
                        <a:t> – Izjava o</a:t>
                      </a:r>
                      <a:r>
                        <a:rPr lang="hr-HR" sz="1600" baseline="0" dirty="0" smtClean="0">
                          <a:latin typeface="Calibri"/>
                          <a:cs typeface="Calibri"/>
                        </a:rPr>
                        <a:t> poslovanju društvenog poduzetnika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lang="hr-HR" sz="1600" dirty="0" smtClean="0">
                          <a:latin typeface="Calibri"/>
                          <a:cs typeface="Calibri"/>
                        </a:rPr>
                        <a:t> – Izjava – </a:t>
                      </a:r>
                      <a:r>
                        <a:rPr lang="hr-HR" sz="1600" i="1" dirty="0" smtClean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hr-HR" sz="1600" i="1" baseline="0" dirty="0" smtClean="0">
                          <a:latin typeface="Calibri"/>
                          <a:cs typeface="Calibri"/>
                        </a:rPr>
                        <a:t> minimis </a:t>
                      </a:r>
                      <a:r>
                        <a:rPr lang="hr-HR" sz="1600" i="0" baseline="0" dirty="0" smtClean="0">
                          <a:latin typeface="Calibri"/>
                          <a:cs typeface="Calibri"/>
                        </a:rPr>
                        <a:t>pravilo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Obrazac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hr-HR" sz="1600" dirty="0" smtClean="0">
                          <a:latin typeface="Calibri"/>
                          <a:cs typeface="Calibri"/>
                        </a:rPr>
                        <a:t> – Životopis voditelja/ce projekta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7620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883919" algn="l"/>
                          <a:tab pos="1624330" algn="l"/>
                          <a:tab pos="1898650" algn="l"/>
                          <a:tab pos="2914650" algn="l"/>
                          <a:tab pos="3484245" algn="l"/>
                          <a:tab pos="3758565" algn="l"/>
                          <a:tab pos="4981575" algn="l"/>
                        </a:tabLst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	o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	u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aj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	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najkasnije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mjesec 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dana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do</a:t>
                      </a:r>
                      <a:r>
                        <a:rPr lang="hr-HR" sz="1600" dirty="0" smtClean="0">
                          <a:latin typeface="Calibri"/>
                          <a:cs typeface="Calibri"/>
                        </a:rPr>
                        <a:t> isteka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roka za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podnošenje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prijava)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91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Preslika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akta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osnivanju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ili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drugog odgovarajućeg temeljnog    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akta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iz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kojega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je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razvidno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djelovanje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pravne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osobe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7747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859155" algn="l"/>
                          <a:tab pos="2002789" algn="l"/>
                          <a:tab pos="3575685" algn="l"/>
                          <a:tab pos="4277360" algn="l"/>
                          <a:tab pos="4518025" algn="l"/>
                        </a:tabLst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ja/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	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	o	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ju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javnog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duga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osnovi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javnih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davanja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125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Financijsko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izvješće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hr-HR" sz="1600" spc="-1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-20" dirty="0" smtClean="0">
                          <a:latin typeface="Calibri"/>
                          <a:cs typeface="Calibri"/>
                        </a:rPr>
                        <a:t>a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prethodnu</a:t>
                      </a:r>
                      <a:r>
                        <a:rPr sz="16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godinu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800" b="1" dirty="0"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748" y="1484769"/>
            <a:ext cx="5040630" cy="537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R="1012825" algn="r">
              <a:lnSpc>
                <a:spcPct val="100000"/>
              </a:lnSpc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marR="878205" algn="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114">
              <a:lnSpc>
                <a:spcPct val="100000"/>
              </a:lnSpc>
            </a:pPr>
            <a:r>
              <a:rPr spc="-5" dirty="0"/>
              <a:t>OBRAZAC </a:t>
            </a:r>
            <a:r>
              <a:rPr spc="5" dirty="0"/>
              <a:t>2 – </a:t>
            </a:r>
            <a:r>
              <a:rPr spc="-20" dirty="0"/>
              <a:t>obrazac</a:t>
            </a:r>
            <a:r>
              <a:rPr spc="-220" dirty="0"/>
              <a:t> </a:t>
            </a:r>
            <a:r>
              <a:rPr spc="5" dirty="0"/>
              <a:t>B</a:t>
            </a:r>
          </a:p>
        </p:txBody>
      </p:sp>
      <p:sp>
        <p:nvSpPr>
          <p:cNvPr id="7" name="object 7"/>
          <p:cNvSpPr/>
          <p:nvPr/>
        </p:nvSpPr>
        <p:spPr>
          <a:xfrm>
            <a:off x="2555748" y="1484769"/>
            <a:ext cx="5040503" cy="5373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6675" y="1349451"/>
            <a:ext cx="4558030" cy="550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R="581025" algn="r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marR="446405" algn="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4485">
              <a:lnSpc>
                <a:spcPct val="100000"/>
              </a:lnSpc>
            </a:pPr>
            <a:r>
              <a:rPr spc="-5" dirty="0"/>
              <a:t>OBRAZAC </a:t>
            </a:r>
            <a:r>
              <a:rPr spc="5" dirty="0"/>
              <a:t>2 – </a:t>
            </a:r>
            <a:r>
              <a:rPr spc="-20" dirty="0"/>
              <a:t>obrazac </a:t>
            </a:r>
            <a:r>
              <a:rPr spc="5" dirty="0"/>
              <a:t>B</a:t>
            </a:r>
            <a:r>
              <a:rPr spc="-210" dirty="0"/>
              <a:t> </a:t>
            </a:r>
            <a:r>
              <a:rPr spc="5" dirty="0"/>
              <a:t>(2)</a:t>
            </a:r>
          </a:p>
        </p:txBody>
      </p:sp>
      <p:sp>
        <p:nvSpPr>
          <p:cNvPr id="7" name="object 7"/>
          <p:cNvSpPr/>
          <p:nvPr/>
        </p:nvSpPr>
        <p:spPr>
          <a:xfrm>
            <a:off x="2606675" y="1349451"/>
            <a:ext cx="4557522" cy="5508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9766" y="1484820"/>
            <a:ext cx="4320540" cy="537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R="436880" algn="r">
              <a:lnSpc>
                <a:spcPct val="100000"/>
              </a:lnSpc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marR="302260" algn="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pc="-5" dirty="0"/>
              <a:t>OBRAZAC</a:t>
            </a:r>
            <a:r>
              <a:rPr spc="-165" dirty="0"/>
              <a:t> </a:t>
            </a:r>
            <a:r>
              <a:rPr spc="5" dirty="0"/>
              <a:t>3</a:t>
            </a:r>
          </a:p>
        </p:txBody>
      </p:sp>
      <p:sp>
        <p:nvSpPr>
          <p:cNvPr id="7" name="object 7"/>
          <p:cNvSpPr/>
          <p:nvPr/>
        </p:nvSpPr>
        <p:spPr>
          <a:xfrm>
            <a:off x="2699766" y="1484820"/>
            <a:ext cx="4320539" cy="5373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pc="-5" dirty="0"/>
              <a:t>OBRAZAC</a:t>
            </a:r>
            <a:r>
              <a:rPr spc="-165" dirty="0"/>
              <a:t> </a:t>
            </a:r>
            <a:r>
              <a:rPr spc="5" dirty="0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7682865" cy="371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izjava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o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poslovanju</a:t>
            </a:r>
            <a:r>
              <a:rPr sz="3200" spc="6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prijavitelja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kriteriji </a:t>
            </a:r>
            <a:r>
              <a:rPr sz="2800" spc="-10" dirty="0">
                <a:solidFill>
                  <a:srgbClr val="002294"/>
                </a:solidFill>
                <a:latin typeface="Calibri"/>
                <a:cs typeface="Calibri"/>
              </a:rPr>
              <a:t>društvenog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poduzetništva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(9) </a:t>
            </a: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-</a:t>
            </a:r>
            <a:r>
              <a:rPr sz="2800" spc="-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upoznati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kriterij </a:t>
            </a:r>
            <a:r>
              <a:rPr sz="2800" spc="-100" dirty="0">
                <a:solidFill>
                  <a:srgbClr val="002294"/>
                </a:solidFill>
                <a:latin typeface="Calibri"/>
                <a:cs typeface="Calibri"/>
              </a:rPr>
              <a:t>br. </a:t>
            </a:r>
            <a:r>
              <a:rPr sz="2800" spc="5" dirty="0">
                <a:solidFill>
                  <a:srgbClr val="002294"/>
                </a:solidFill>
                <a:latin typeface="Calibri"/>
                <a:cs typeface="Calibri"/>
              </a:rPr>
              <a:t>2 </a:t>
            </a:r>
            <a:r>
              <a:rPr sz="2800" spc="-10" dirty="0">
                <a:solidFill>
                  <a:srgbClr val="002294"/>
                </a:solidFill>
                <a:latin typeface="Calibri"/>
                <a:cs typeface="Calibri"/>
              </a:rPr>
              <a:t>Strategije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razvoja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društvenog 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poduzetništva </a:t>
            </a: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u </a:t>
            </a:r>
            <a:r>
              <a:rPr sz="2800" spc="-10" dirty="0">
                <a:solidFill>
                  <a:srgbClr val="002294"/>
                </a:solidFill>
                <a:latin typeface="Calibri"/>
                <a:cs typeface="Calibri"/>
              </a:rPr>
              <a:t>Republici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Hrvatskoj </a:t>
            </a:r>
            <a:r>
              <a:rPr sz="2800" spc="-25" dirty="0">
                <a:solidFill>
                  <a:srgbClr val="002294"/>
                </a:solidFill>
                <a:latin typeface="Calibri"/>
                <a:cs typeface="Calibri"/>
              </a:rPr>
              <a:t>za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razdoblje  </a:t>
            </a: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od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2015. do 2020. godine (!)</a:t>
            </a:r>
            <a:r>
              <a:rPr sz="2800" spc="1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2294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djelujete </a:t>
            </a:r>
            <a:r>
              <a:rPr sz="2400" spc="-20" dirty="0">
                <a:solidFill>
                  <a:srgbClr val="002294"/>
                </a:solidFill>
                <a:latin typeface="Calibri"/>
                <a:cs typeface="Calibri"/>
              </a:rPr>
              <a:t>kao </a:t>
            </a: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društveni</a:t>
            </a:r>
            <a:r>
              <a:rPr sz="2400" spc="-10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poduzetnik</a:t>
            </a:r>
            <a:endParaRPr sz="2400">
              <a:latin typeface="Calibri"/>
              <a:cs typeface="Calibri"/>
            </a:endParaRPr>
          </a:p>
          <a:p>
            <a:pPr marR="1879600" algn="ctr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2294"/>
                </a:solidFill>
                <a:latin typeface="Calibri"/>
                <a:cs typeface="Calibri"/>
              </a:rPr>
              <a:t>ILI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002294"/>
                </a:solidFill>
                <a:latin typeface="Calibri"/>
                <a:cs typeface="Calibri"/>
              </a:rPr>
              <a:t>želite postati </a:t>
            </a: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društveni</a:t>
            </a:r>
            <a:r>
              <a:rPr sz="2400" spc="-21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poduzetnik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pc="-5" dirty="0"/>
              <a:t>OBRAZAC</a:t>
            </a:r>
            <a:r>
              <a:rPr spc="-165" dirty="0"/>
              <a:t> </a:t>
            </a:r>
            <a:r>
              <a:rPr spc="5" dirty="0"/>
              <a:t>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7544434" cy="194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Izjava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o primljenim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sredstvima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prema</a:t>
            </a:r>
            <a:r>
              <a:rPr sz="3200" spc="1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»de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minimis«</a:t>
            </a:r>
            <a:r>
              <a:rPr sz="3200" spc="-6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pravilu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5" dirty="0">
                <a:solidFill>
                  <a:srgbClr val="002294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navesti </a:t>
            </a:r>
            <a:r>
              <a:rPr sz="2800" spc="-20" dirty="0">
                <a:solidFill>
                  <a:srgbClr val="002294"/>
                </a:solidFill>
                <a:latin typeface="Calibri"/>
                <a:cs typeface="Calibri"/>
              </a:rPr>
              <a:t>podatke </a:t>
            </a:r>
            <a:r>
              <a:rPr sz="2800" spc="5" dirty="0">
                <a:solidFill>
                  <a:srgbClr val="002294"/>
                </a:solidFill>
                <a:latin typeface="Calibri"/>
                <a:cs typeface="Calibri"/>
              </a:rPr>
              <a:t>o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primljenim </a:t>
            </a:r>
            <a:r>
              <a:rPr sz="2800" spc="-10" dirty="0">
                <a:solidFill>
                  <a:srgbClr val="002294"/>
                </a:solidFill>
                <a:latin typeface="Calibri"/>
                <a:cs typeface="Calibri"/>
              </a:rPr>
              <a:t>potporama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po</a:t>
            </a:r>
            <a:r>
              <a:rPr sz="2800" spc="-1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2294"/>
                </a:solidFill>
                <a:latin typeface="Calibri"/>
                <a:cs typeface="Calibri"/>
              </a:rPr>
              <a:t>de  </a:t>
            </a:r>
            <a:r>
              <a:rPr sz="2800" i="1" spc="5" dirty="0">
                <a:solidFill>
                  <a:srgbClr val="002294"/>
                </a:solidFill>
                <a:latin typeface="Calibri"/>
                <a:cs typeface="Calibri"/>
              </a:rPr>
              <a:t>minimis</a:t>
            </a:r>
            <a:r>
              <a:rPr sz="2800" i="1" spc="-8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2294"/>
                </a:solidFill>
                <a:latin typeface="Calibri"/>
                <a:cs typeface="Calibri"/>
              </a:rPr>
              <a:t>pravilu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pc="-5" dirty="0"/>
              <a:t>OBRAZAC</a:t>
            </a:r>
            <a:r>
              <a:rPr spc="-165" dirty="0"/>
              <a:t> </a:t>
            </a:r>
            <a:r>
              <a:rPr spc="5" dirty="0"/>
              <a:t>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7210425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životopis voditelja/ce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projekta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u</a:t>
            </a:r>
            <a:r>
              <a:rPr sz="3200" spc="10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i="1" spc="-15" dirty="0">
                <a:solidFill>
                  <a:srgbClr val="002294"/>
                </a:solidFill>
                <a:latin typeface="Calibri"/>
                <a:cs typeface="Calibri"/>
              </a:rPr>
              <a:t>Europass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20" dirty="0">
                <a:solidFill>
                  <a:srgbClr val="002294"/>
                </a:solidFill>
                <a:latin typeface="Calibri"/>
                <a:cs typeface="Calibri"/>
              </a:rPr>
              <a:t>formatu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9701" y="6607352"/>
            <a:ext cx="73342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610" algn="ctr">
              <a:lnSpc>
                <a:spcPct val="100000"/>
              </a:lnSpc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6244" y="2020188"/>
            <a:ext cx="7988934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52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solidFill>
                  <a:srgbClr val="002294"/>
                </a:solidFill>
              </a:rPr>
              <a:t>prijava </a:t>
            </a:r>
            <a:r>
              <a:rPr sz="3000" spc="-5" dirty="0">
                <a:solidFill>
                  <a:srgbClr val="002294"/>
                </a:solidFill>
              </a:rPr>
              <a:t>se </a:t>
            </a:r>
            <a:r>
              <a:rPr sz="3000" spc="-15" dirty="0">
                <a:solidFill>
                  <a:srgbClr val="002294"/>
                </a:solidFill>
              </a:rPr>
              <a:t>dostavlja </a:t>
            </a:r>
            <a:r>
              <a:rPr sz="3000" dirty="0">
                <a:solidFill>
                  <a:srgbClr val="002294"/>
                </a:solidFill>
              </a:rPr>
              <a:t>u </a:t>
            </a:r>
            <a:r>
              <a:rPr sz="3000" spc="-5" dirty="0">
                <a:solidFill>
                  <a:srgbClr val="002294"/>
                </a:solidFill>
              </a:rPr>
              <a:t>papirnatom </a:t>
            </a:r>
            <a:r>
              <a:rPr sz="3000" spc="-10" dirty="0">
                <a:solidFill>
                  <a:srgbClr val="002294"/>
                </a:solidFill>
              </a:rPr>
              <a:t>obliku </a:t>
            </a:r>
            <a:r>
              <a:rPr sz="3000" dirty="0">
                <a:solidFill>
                  <a:srgbClr val="002294"/>
                </a:solidFill>
              </a:rPr>
              <a:t>i </a:t>
            </a:r>
            <a:r>
              <a:rPr sz="3000" spc="-5" dirty="0">
                <a:solidFill>
                  <a:srgbClr val="002294"/>
                </a:solidFill>
              </a:rPr>
              <a:t>na</a:t>
            </a:r>
            <a:r>
              <a:rPr sz="3000" spc="-160" dirty="0">
                <a:solidFill>
                  <a:srgbClr val="002294"/>
                </a:solidFill>
              </a:rPr>
              <a:t> </a:t>
            </a:r>
            <a:r>
              <a:rPr sz="3000" spc="10" dirty="0">
                <a:solidFill>
                  <a:srgbClr val="002294"/>
                </a:solidFill>
              </a:rPr>
              <a:t>CD-u</a:t>
            </a:r>
            <a:endParaRPr sz="3000" dirty="0"/>
          </a:p>
          <a:p>
            <a:pPr marL="356870">
              <a:lnSpc>
                <a:spcPts val="2880"/>
              </a:lnSpc>
            </a:pPr>
            <a:r>
              <a:rPr sz="3000" spc="-25" dirty="0">
                <a:solidFill>
                  <a:srgbClr val="002294"/>
                </a:solidFill>
              </a:rPr>
              <a:t>koji </a:t>
            </a:r>
            <a:r>
              <a:rPr sz="3000" dirty="0">
                <a:solidFill>
                  <a:srgbClr val="002294"/>
                </a:solidFill>
              </a:rPr>
              <a:t>sadrži ispunjene </a:t>
            </a:r>
            <a:r>
              <a:rPr sz="3000" spc="-5" dirty="0">
                <a:solidFill>
                  <a:srgbClr val="002294"/>
                </a:solidFill>
              </a:rPr>
              <a:t>prijavne </a:t>
            </a:r>
            <a:r>
              <a:rPr sz="3000" spc="-10" dirty="0">
                <a:solidFill>
                  <a:srgbClr val="002294"/>
                </a:solidFill>
              </a:rPr>
              <a:t>obrasce </a:t>
            </a:r>
            <a:r>
              <a:rPr sz="3000" dirty="0">
                <a:solidFill>
                  <a:srgbClr val="002294"/>
                </a:solidFill>
              </a:rPr>
              <a:t>i</a:t>
            </a:r>
            <a:r>
              <a:rPr sz="3000" spc="-185" dirty="0">
                <a:solidFill>
                  <a:srgbClr val="002294"/>
                </a:solidFill>
              </a:rPr>
              <a:t> </a:t>
            </a:r>
            <a:r>
              <a:rPr sz="3000" spc="-20" dirty="0">
                <a:solidFill>
                  <a:srgbClr val="002294"/>
                </a:solidFill>
              </a:rPr>
              <a:t>skenirane</a:t>
            </a:r>
            <a:endParaRPr sz="3000" dirty="0"/>
          </a:p>
          <a:p>
            <a:pPr marL="356870">
              <a:lnSpc>
                <a:spcPts val="3240"/>
              </a:lnSpc>
            </a:pPr>
            <a:r>
              <a:rPr sz="3000" spc="-15" dirty="0">
                <a:solidFill>
                  <a:srgbClr val="002294"/>
                </a:solidFill>
              </a:rPr>
              <a:t>zahtijevane obvezne</a:t>
            </a:r>
            <a:r>
              <a:rPr sz="3000" spc="-110" dirty="0">
                <a:solidFill>
                  <a:srgbClr val="002294"/>
                </a:solidFill>
              </a:rPr>
              <a:t> </a:t>
            </a:r>
            <a:r>
              <a:rPr sz="3000" spc="-5" dirty="0">
                <a:solidFill>
                  <a:srgbClr val="002294"/>
                </a:solidFill>
              </a:rPr>
              <a:t>priloge</a:t>
            </a:r>
            <a:endParaRPr sz="3000" dirty="0"/>
          </a:p>
        </p:txBody>
      </p:sp>
      <p:sp>
        <p:nvSpPr>
          <p:cNvPr id="11" name="object 11"/>
          <p:cNvSpPr txBox="1"/>
          <p:nvPr/>
        </p:nvSpPr>
        <p:spPr>
          <a:xfrm>
            <a:off x="536244" y="3209543"/>
            <a:ext cx="7847330" cy="2341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52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papirnata/tiskana verzija 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izvezenog </a:t>
            </a:r>
            <a:r>
              <a:rPr sz="3000" spc="-50" dirty="0">
                <a:solidFill>
                  <a:srgbClr val="002294"/>
                </a:solidFill>
                <a:latin typeface="Calibri"/>
                <a:cs typeface="Calibri"/>
              </a:rPr>
              <a:t>pdf.</a:t>
            </a:r>
            <a:r>
              <a:rPr sz="3000" spc="-24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formata</a:t>
            </a:r>
            <a:endParaRPr sz="3000" dirty="0">
              <a:latin typeface="Calibri"/>
              <a:cs typeface="Calibri"/>
            </a:endParaRPr>
          </a:p>
          <a:p>
            <a:pPr marL="356870" marR="5080">
              <a:lnSpc>
                <a:spcPct val="80000"/>
              </a:lnSpc>
              <a:spcBef>
                <a:spcPts val="360"/>
              </a:spcBef>
              <a:tabLst>
                <a:tab pos="2218055" algn="l"/>
              </a:tabLst>
            </a:pP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prijavnog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obrasca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A </a:t>
            </a:r>
            <a:r>
              <a:rPr sz="3000" spc="-20" dirty="0">
                <a:solidFill>
                  <a:srgbClr val="002294"/>
                </a:solidFill>
                <a:latin typeface="Calibri"/>
                <a:cs typeface="Calibri"/>
              </a:rPr>
              <a:t>mora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biti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istovjetna  elektroničkoj 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verziji (datum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i vrijeme obje</a:t>
            </a:r>
            <a:r>
              <a:rPr sz="3000" spc="-19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2294"/>
                </a:solidFill>
                <a:latin typeface="Calibri"/>
                <a:cs typeface="Calibri"/>
              </a:rPr>
              <a:t>verzije  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moraju</a:t>
            </a:r>
            <a:r>
              <a:rPr sz="3000" spc="-2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biti	</a:t>
            </a:r>
            <a:r>
              <a:rPr sz="3000" spc="-10" dirty="0">
                <a:solidFill>
                  <a:srgbClr val="002294"/>
                </a:solidFill>
                <a:latin typeface="Calibri"/>
                <a:cs typeface="Calibri"/>
              </a:rPr>
              <a:t>istovjetni)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rok </a:t>
            </a:r>
            <a:r>
              <a:rPr sz="3000" spc="-30" dirty="0">
                <a:solidFill>
                  <a:srgbClr val="002294"/>
                </a:solidFill>
                <a:latin typeface="Calibri"/>
                <a:cs typeface="Calibri"/>
              </a:rPr>
              <a:t>za </a:t>
            </a:r>
            <a:r>
              <a:rPr sz="3000" dirty="0">
                <a:solidFill>
                  <a:srgbClr val="002294"/>
                </a:solidFill>
                <a:latin typeface="Calibri"/>
                <a:cs typeface="Calibri"/>
              </a:rPr>
              <a:t>podnošenje</a:t>
            </a:r>
            <a:r>
              <a:rPr sz="3000" spc="-7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2294"/>
                </a:solidFill>
                <a:latin typeface="Calibri"/>
                <a:cs typeface="Calibri"/>
              </a:rPr>
              <a:t>prijava:</a:t>
            </a:r>
            <a:endParaRPr sz="3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solidFill>
                  <a:srgbClr val="002294"/>
                </a:solidFill>
                <a:latin typeface="Calibri"/>
                <a:cs typeface="Calibri"/>
              </a:rPr>
              <a:t>POŠTOM </a:t>
            </a:r>
            <a:r>
              <a:rPr sz="2600" spc="-10" dirty="0">
                <a:solidFill>
                  <a:srgbClr val="002294"/>
                </a:solidFill>
                <a:latin typeface="Calibri"/>
                <a:cs typeface="Calibri"/>
              </a:rPr>
              <a:t>(NZRCD): </a:t>
            </a:r>
            <a:r>
              <a:rPr sz="2600" spc="-5" dirty="0">
                <a:solidFill>
                  <a:srgbClr val="002294"/>
                </a:solidFill>
                <a:latin typeface="Calibri"/>
                <a:cs typeface="Calibri"/>
              </a:rPr>
              <a:t>2. </a:t>
            </a:r>
            <a:r>
              <a:rPr sz="2600" dirty="0">
                <a:solidFill>
                  <a:srgbClr val="002294"/>
                </a:solidFill>
                <a:latin typeface="Calibri"/>
                <a:cs typeface="Calibri"/>
              </a:rPr>
              <a:t>rujna </a:t>
            </a:r>
            <a:r>
              <a:rPr sz="2600" spc="-5" dirty="0">
                <a:solidFill>
                  <a:srgbClr val="002294"/>
                </a:solidFill>
                <a:latin typeface="Calibri"/>
                <a:cs typeface="Calibri"/>
              </a:rPr>
              <a:t>do</a:t>
            </a:r>
            <a:r>
              <a:rPr sz="2600" spc="-2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600" spc="-5" dirty="0" smtClean="0">
                <a:solidFill>
                  <a:srgbClr val="002294"/>
                </a:solidFill>
                <a:latin typeface="Calibri"/>
                <a:cs typeface="Calibri"/>
              </a:rPr>
              <a:t>24:00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7555">
              <a:lnSpc>
                <a:spcPct val="100000"/>
              </a:lnSpc>
            </a:pPr>
            <a:r>
              <a:rPr dirty="0"/>
              <a:t>OBRAZAC </a:t>
            </a:r>
            <a:r>
              <a:rPr spc="5" dirty="0"/>
              <a:t>A </a:t>
            </a:r>
            <a:r>
              <a:rPr dirty="0"/>
              <a:t>-</a:t>
            </a:r>
            <a:r>
              <a:rPr spc="-190" dirty="0"/>
              <a:t> </a:t>
            </a:r>
            <a:r>
              <a:rPr spc="-15" dirty="0"/>
              <a:t>proračun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7150100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preuzeti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i popuniti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na adresi:</a:t>
            </a:r>
            <a:r>
              <a:rPr sz="3200" spc="1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https</a:t>
            </a: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://esif-</a:t>
            </a:r>
            <a:endParaRPr sz="3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u="heavy" spc="-3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wf.mrrfeu.hr/</a:t>
            </a:r>
            <a:endParaRPr sz="3200" dirty="0" smtClean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 err="1" smtClean="0">
                <a:solidFill>
                  <a:srgbClr val="002294"/>
                </a:solidFill>
                <a:latin typeface="Calibri"/>
                <a:cs typeface="Calibri"/>
              </a:rPr>
              <a:t>Korisnički</a:t>
            </a:r>
            <a:r>
              <a:rPr sz="3200" spc="-80" dirty="0" smtClean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priručnik</a:t>
            </a:r>
            <a:endParaRPr sz="3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35"/>
              </a:spcBef>
            </a:pP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(detaljne </a:t>
            </a:r>
            <a:r>
              <a:rPr sz="2400" dirty="0">
                <a:solidFill>
                  <a:srgbClr val="002294"/>
                </a:solidFill>
                <a:latin typeface="Calibri"/>
                <a:cs typeface="Calibri"/>
              </a:rPr>
              <a:t>upute o načinu</a:t>
            </a:r>
            <a:r>
              <a:rPr sz="2400" spc="-185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294"/>
                </a:solidFill>
                <a:latin typeface="Calibri"/>
                <a:cs typeface="Calibri"/>
              </a:rPr>
              <a:t>popunjavanja)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2179" y="2924949"/>
            <a:ext cx="2219325" cy="3140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9383" y="2465832"/>
            <a:ext cx="5718048" cy="213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2848" y="2407920"/>
            <a:ext cx="5227320" cy="2118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2492882"/>
            <a:ext cx="5616575" cy="2031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9676" y="2492882"/>
            <a:ext cx="5616575" cy="2031364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ZAHVALJULJEMO 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PAŽNJI!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PITANJA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MOŽETE 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POSTAVITI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NA: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esf.info@mrms.hr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(do 14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kalendarskih dana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prije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isteka roka za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podnošenje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prijava)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7555">
              <a:lnSpc>
                <a:spcPct val="100000"/>
              </a:lnSpc>
            </a:pPr>
            <a:r>
              <a:rPr dirty="0"/>
              <a:t>OBRAZAC </a:t>
            </a:r>
            <a:r>
              <a:rPr spc="5" dirty="0"/>
              <a:t>A </a:t>
            </a:r>
            <a:r>
              <a:rPr dirty="0"/>
              <a:t>-</a:t>
            </a:r>
            <a:r>
              <a:rPr spc="-190" dirty="0"/>
              <a:t> </a:t>
            </a:r>
            <a:r>
              <a:rPr spc="-15" dirty="0"/>
              <a:t>proračun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960245"/>
            <a:ext cx="8078470" cy="37807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marR="5715" indent="-344170" algn="just">
              <a:lnSpc>
                <a:spcPct val="79600"/>
              </a:lnSpc>
              <a:spcBef>
                <a:spcPts val="535"/>
              </a:spcBef>
              <a:buChar char="•"/>
              <a:tabLst>
                <a:tab pos="357505" algn="l"/>
              </a:tabLst>
            </a:pPr>
            <a:r>
              <a:rPr sz="2200" spc="-5" dirty="0">
                <a:solidFill>
                  <a:srgbClr val="002294"/>
                </a:solidFill>
                <a:latin typeface="+mj-lt"/>
                <a:cs typeface="Arial"/>
              </a:rPr>
              <a:t>Projekt </a:t>
            </a:r>
            <a:r>
              <a:rPr sz="2200" spc="5" dirty="0">
                <a:solidFill>
                  <a:srgbClr val="002294"/>
                </a:solidFill>
                <a:latin typeface="+mj-lt"/>
                <a:cs typeface="Arial"/>
              </a:rPr>
              <a:t>mora </a:t>
            </a:r>
            <a:r>
              <a:rPr sz="2200" spc="-5" dirty="0">
                <a:solidFill>
                  <a:srgbClr val="002294"/>
                </a:solidFill>
                <a:latin typeface="+mj-lt"/>
                <a:cs typeface="Arial"/>
              </a:rPr>
              <a:t>biti razrađen </a:t>
            </a:r>
            <a:r>
              <a:rPr sz="2200" dirty="0">
                <a:solidFill>
                  <a:srgbClr val="002294"/>
                </a:solidFill>
                <a:latin typeface="+mj-lt"/>
                <a:cs typeface="Arial"/>
              </a:rPr>
              <a:t>s podjelom koja </a:t>
            </a:r>
            <a:r>
              <a:rPr sz="2200" spc="-10" dirty="0">
                <a:solidFill>
                  <a:srgbClr val="002294"/>
                </a:solidFill>
                <a:latin typeface="+mj-lt"/>
                <a:cs typeface="Arial"/>
              </a:rPr>
              <a:t>sadrži </a:t>
            </a:r>
            <a:r>
              <a:rPr sz="2200" dirty="0">
                <a:solidFill>
                  <a:srgbClr val="002294"/>
                </a:solidFill>
                <a:latin typeface="+mj-lt"/>
                <a:cs typeface="Arial"/>
              </a:rPr>
              <a:t>projektne  elemente. </a:t>
            </a:r>
            <a:r>
              <a:rPr sz="2200" spc="-5" dirty="0">
                <a:solidFill>
                  <a:srgbClr val="002294"/>
                </a:solidFill>
                <a:latin typeface="+mj-lt"/>
                <a:cs typeface="Arial"/>
              </a:rPr>
              <a:t>Projektni element predstavlja veće </a:t>
            </a:r>
            <a:r>
              <a:rPr sz="2200" dirty="0">
                <a:solidFill>
                  <a:srgbClr val="002294"/>
                </a:solidFill>
                <a:latin typeface="+mj-lt"/>
                <a:cs typeface="Arial"/>
              </a:rPr>
              <a:t>logičko  grupiranje aktivnosti </a:t>
            </a:r>
            <a:r>
              <a:rPr sz="2200" spc="5" dirty="0">
                <a:solidFill>
                  <a:srgbClr val="002294"/>
                </a:solidFill>
                <a:latin typeface="+mj-lt"/>
                <a:cs typeface="Arial"/>
              </a:rPr>
              <a:t>tj. </a:t>
            </a:r>
            <a:r>
              <a:rPr sz="2200" dirty="0">
                <a:solidFill>
                  <a:srgbClr val="002294"/>
                </a:solidFill>
                <a:latin typeface="+mj-lt"/>
                <a:cs typeface="Arial"/>
              </a:rPr>
              <a:t>rada na </a:t>
            </a:r>
            <a:r>
              <a:rPr sz="2200" spc="5" dirty="0">
                <a:solidFill>
                  <a:srgbClr val="002294"/>
                </a:solidFill>
                <a:latin typeface="+mj-lt"/>
                <a:cs typeface="Arial"/>
              </a:rPr>
              <a:t>projektu </a:t>
            </a:r>
            <a:r>
              <a:rPr sz="2200" dirty="0">
                <a:solidFill>
                  <a:srgbClr val="002294"/>
                </a:solidFill>
                <a:latin typeface="+mj-lt"/>
                <a:cs typeface="Calibri"/>
              </a:rPr>
              <a:t>– vidi </a:t>
            </a:r>
            <a:r>
              <a:rPr sz="2200" spc="-5" dirty="0">
                <a:solidFill>
                  <a:srgbClr val="002294"/>
                </a:solidFill>
                <a:latin typeface="+mj-lt"/>
                <a:cs typeface="Calibri"/>
              </a:rPr>
              <a:t>Upute</a:t>
            </a:r>
            <a:r>
              <a:rPr sz="2200" spc="-335" dirty="0">
                <a:solidFill>
                  <a:srgbClr val="002294"/>
                </a:solidFill>
                <a:latin typeface="+mj-lt"/>
                <a:cs typeface="Calibri"/>
              </a:rPr>
              <a:t> </a:t>
            </a:r>
            <a:r>
              <a:rPr sz="2200" dirty="0">
                <a:solidFill>
                  <a:srgbClr val="002294"/>
                </a:solidFill>
                <a:latin typeface="+mj-lt"/>
                <a:cs typeface="Calibri"/>
              </a:rPr>
              <a:t>3.3.</a:t>
            </a:r>
            <a:endParaRPr sz="2200" dirty="0">
              <a:latin typeface="+mj-lt"/>
              <a:cs typeface="Calibri"/>
            </a:endParaRPr>
          </a:p>
          <a:p>
            <a:pPr marL="356870" marR="5080" indent="-344170" algn="just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Za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projekt je potrebno utvrditi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najmanje jedan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dodatni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element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(uz  već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unaprijed zadane projektne elemente: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“Upravljanje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projektom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i 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administracija”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te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“Promidžba i</a:t>
            </a:r>
            <a:r>
              <a:rPr sz="2200" spc="-204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2294"/>
                </a:solidFill>
                <a:latin typeface="Calibri"/>
                <a:cs typeface="Calibri"/>
              </a:rPr>
              <a:t>vidljivost”)</a:t>
            </a:r>
            <a:endParaRPr sz="2200" dirty="0">
              <a:latin typeface="Calibri"/>
              <a:cs typeface="Calibri"/>
            </a:endParaRPr>
          </a:p>
          <a:p>
            <a:pPr marL="356870" marR="5080" indent="-344170" algn="just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Projektni element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mora biti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izražen kroz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mjerljive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ciljeve: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ključni  neposredni </a:t>
            </a:r>
            <a:r>
              <a:rPr sz="2200" spc="-20" dirty="0">
                <a:solidFill>
                  <a:srgbClr val="002294"/>
                </a:solidFill>
                <a:latin typeface="Calibri"/>
                <a:cs typeface="Calibri"/>
              </a:rPr>
              <a:t>rezultat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ili niz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povezanih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neposrednih </a:t>
            </a:r>
            <a:r>
              <a:rPr sz="2200" spc="-20" dirty="0">
                <a:solidFill>
                  <a:srgbClr val="002294"/>
                </a:solidFill>
                <a:latin typeface="Calibri"/>
                <a:cs typeface="Calibri"/>
              </a:rPr>
              <a:t>rezultata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(bilo </a:t>
            </a:r>
            <a:r>
              <a:rPr sz="2200" spc="-25" dirty="0">
                <a:solidFill>
                  <a:srgbClr val="002294"/>
                </a:solidFill>
                <a:latin typeface="Calibri"/>
                <a:cs typeface="Calibri"/>
              </a:rPr>
              <a:t>koji 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mjerljivi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proizvod nužan </a:t>
            </a:r>
            <a:r>
              <a:rPr sz="2200" spc="-30" dirty="0">
                <a:solidFill>
                  <a:srgbClr val="002294"/>
                </a:solidFill>
                <a:latin typeface="Calibri"/>
                <a:cs typeface="Calibri"/>
              </a:rPr>
              <a:t>za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postignuće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rezultata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projekta, </a:t>
            </a:r>
            <a:r>
              <a:rPr sz="2200" spc="-60" dirty="0">
                <a:solidFill>
                  <a:srgbClr val="002294"/>
                </a:solidFill>
                <a:latin typeface="Calibri"/>
                <a:cs typeface="Calibri"/>
              </a:rPr>
              <a:t>npr. 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održane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dvije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izobrazbe,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osposobljene 2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zaposlene</a:t>
            </a:r>
            <a:r>
              <a:rPr sz="2200" spc="-8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2294"/>
                </a:solidFill>
                <a:latin typeface="Calibri"/>
                <a:cs typeface="Calibri"/>
              </a:rPr>
              <a:t>osobe).</a:t>
            </a:r>
            <a:endParaRPr sz="2200" dirty="0">
              <a:latin typeface="Calibri"/>
              <a:cs typeface="Calibri"/>
            </a:endParaRPr>
          </a:p>
          <a:p>
            <a:pPr marL="356870" marR="5715" indent="-344170" algn="just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Projektni element </a:t>
            </a:r>
            <a:r>
              <a:rPr sz="2200" spc="5" dirty="0">
                <a:solidFill>
                  <a:srgbClr val="002294"/>
                </a:solidFill>
                <a:latin typeface="Calibri"/>
                <a:cs typeface="Calibri"/>
              </a:rPr>
              <a:t>ima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jasno određen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proračun </a:t>
            </a:r>
            <a:r>
              <a:rPr sz="2200" dirty="0">
                <a:solidFill>
                  <a:srgbClr val="002294"/>
                </a:solidFill>
                <a:latin typeface="Calibri"/>
                <a:cs typeface="Calibri"/>
              </a:rPr>
              <a:t>i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ograničeno  </a:t>
            </a:r>
            <a:r>
              <a:rPr sz="2200" spc="-15" dirty="0">
                <a:solidFill>
                  <a:srgbClr val="002294"/>
                </a:solidFill>
                <a:latin typeface="Calibri"/>
                <a:cs typeface="Calibri"/>
              </a:rPr>
              <a:t>vremensko razdoblje </a:t>
            </a:r>
            <a:r>
              <a:rPr sz="2200" spc="-30" dirty="0">
                <a:solidFill>
                  <a:srgbClr val="002294"/>
                </a:solidFill>
                <a:latin typeface="Calibri"/>
                <a:cs typeface="Calibri"/>
              </a:rPr>
              <a:t>za </a:t>
            </a:r>
            <a:r>
              <a:rPr sz="2200" spc="-10" dirty="0">
                <a:solidFill>
                  <a:srgbClr val="002294"/>
                </a:solidFill>
                <a:latin typeface="Calibri"/>
                <a:cs typeface="Calibri"/>
              </a:rPr>
              <a:t>postizanje planiranih neposrednih </a:t>
            </a:r>
            <a:r>
              <a:rPr sz="2200" spc="-20" dirty="0">
                <a:solidFill>
                  <a:srgbClr val="002294"/>
                </a:solidFill>
                <a:latin typeface="Calibri"/>
                <a:cs typeface="Calibri"/>
              </a:rPr>
              <a:t>rezultata  </a:t>
            </a:r>
            <a:r>
              <a:rPr sz="2200" spc="-5" dirty="0">
                <a:solidFill>
                  <a:srgbClr val="002294"/>
                </a:solidFill>
                <a:latin typeface="Calibri"/>
                <a:cs typeface="Calibri"/>
              </a:rPr>
              <a:t>(outputa).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15157" y="594740"/>
            <a:ext cx="4900295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PRIHVATLJIVI</a:t>
            </a:r>
            <a:r>
              <a:rPr spc="-105" dirty="0"/>
              <a:t> </a:t>
            </a:r>
            <a:r>
              <a:rPr spc="-30" dirty="0"/>
              <a:t>TROŠKOVI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1828800"/>
            <a:ext cx="8839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75" dirty="0">
                <a:solidFill>
                  <a:srgbClr val="002294"/>
                </a:solidFill>
                <a:latin typeface="Calibri"/>
                <a:cs typeface="Calibri"/>
              </a:rPr>
              <a:t>Točka </a:t>
            </a:r>
            <a:r>
              <a:rPr sz="2800" spc="-5" dirty="0">
                <a:solidFill>
                  <a:srgbClr val="002294"/>
                </a:solidFill>
                <a:latin typeface="Calibri"/>
                <a:cs typeface="Calibri"/>
              </a:rPr>
              <a:t>4.1.1. </a:t>
            </a:r>
            <a:r>
              <a:rPr sz="2800" spc="-15" dirty="0">
                <a:solidFill>
                  <a:srgbClr val="002294"/>
                </a:solidFill>
                <a:latin typeface="Calibri"/>
                <a:cs typeface="Calibri"/>
              </a:rPr>
              <a:t>Uputa </a:t>
            </a:r>
            <a:r>
              <a:rPr sz="2800" spc="-25" dirty="0" err="1">
                <a:solidFill>
                  <a:srgbClr val="002294"/>
                </a:solidFill>
                <a:latin typeface="Calibri"/>
                <a:cs typeface="Calibri"/>
              </a:rPr>
              <a:t>za</a:t>
            </a:r>
            <a:r>
              <a:rPr sz="2800" spc="1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2800" spc="-10" dirty="0" err="1" smtClean="0">
                <a:solidFill>
                  <a:srgbClr val="002294"/>
                </a:solidFill>
                <a:latin typeface="Calibri"/>
                <a:cs typeface="Calibri"/>
              </a:rPr>
              <a:t>prijavitelje</a:t>
            </a:r>
            <a:r>
              <a:rPr lang="hr-HR" sz="2800" spc="-10" dirty="0" smtClean="0">
                <a:solidFill>
                  <a:srgbClr val="002294"/>
                </a:solidFill>
                <a:latin typeface="Calibri"/>
                <a:cs typeface="Calibri"/>
              </a:rPr>
              <a:t>  + Pravilnik o prihvatljivosti izdataka u okviru ESF-a </a:t>
            </a:r>
            <a:r>
              <a:rPr lang="hr-HR" spc="-10" dirty="0" smtClean="0">
                <a:solidFill>
                  <a:srgbClr val="002294"/>
                </a:solidFill>
                <a:latin typeface="Calibri"/>
                <a:cs typeface="Calibri"/>
              </a:rPr>
              <a:t>(NN 107/14, 23/15; 129/15)</a:t>
            </a:r>
            <a:r>
              <a:rPr lang="hr-HR" sz="2800" spc="-10" dirty="0" smtClean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66800" y="2747939"/>
          <a:ext cx="7344867" cy="3500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8"/>
                <a:gridCol w="3672459"/>
              </a:tblGrid>
              <a:tr h="39154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IZRAVNI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NEIZRAVNI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08921"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-"/>
                        <a:tabLst>
                          <a:tab pos="20447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troškovi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rada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zaposlenih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projektu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7010" indent="-121920" algn="just">
                        <a:lnSpc>
                          <a:spcPct val="100000"/>
                        </a:lnSpc>
                        <a:buChar char="-"/>
                        <a:tabLst>
                          <a:tab pos="20764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troškovi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sudjelovanja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ciljnih 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skupina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090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 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projektnim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aktivnostima</a:t>
                      </a:r>
                      <a:r>
                        <a:rPr lang="hr-HR" sz="1800" spc="-5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3835" indent="-118745" algn="just">
                        <a:lnSpc>
                          <a:spcPct val="100000"/>
                        </a:lnSpc>
                        <a:buChar char="-"/>
                        <a:tabLst>
                          <a:tab pos="20447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troškovi 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vanjskih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usluga</a:t>
                      </a:r>
                      <a:r>
                        <a:rPr lang="hr-HR" sz="1800" spc="-15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090" marR="72390" algn="just">
                        <a:lnSpc>
                          <a:spcPct val="100000"/>
                        </a:lnSpc>
                        <a:buChar char="-"/>
                        <a:tabLst>
                          <a:tab pos="20764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troškovi nabave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nove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opreme (za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prijavitelje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Skupine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 –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30%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prihvatljivih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troškova,</a:t>
                      </a:r>
                      <a:r>
                        <a:rPr sz="1800" spc="3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potrebna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za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postizanje ciljeva projekta;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za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prijavitelje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Skupine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–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izravno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povezano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provedbom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aktivnosti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3835" indent="-118745" algn="just">
                        <a:lnSpc>
                          <a:spcPct val="100000"/>
                        </a:lnSpc>
                        <a:buChar char="-"/>
                        <a:tabLst>
                          <a:tab pos="20447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troškovi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promidžbe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vidljivosti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62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najviše do 15%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prihvatljivih izravnih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troškova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osoblja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(npr.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knjigovodstvo,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administrativno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osoblje,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režije)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412735"/>
            <a:ext cx="198755" cy="453390"/>
          </a:xfrm>
          <a:custGeom>
            <a:avLst/>
            <a:gdLst/>
            <a:ahLst/>
            <a:cxnLst/>
            <a:rect l="l" t="t" r="r" b="b"/>
            <a:pathLst>
              <a:path w="198755" h="453389">
                <a:moveTo>
                  <a:pt x="0" y="452894"/>
                </a:moveTo>
                <a:lnTo>
                  <a:pt x="198170" y="452894"/>
                </a:lnTo>
                <a:lnTo>
                  <a:pt x="198170" y="0"/>
                </a:lnTo>
                <a:lnTo>
                  <a:pt x="0" y="0"/>
                </a:lnTo>
                <a:lnTo>
                  <a:pt x="0" y="452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2894" y="6276987"/>
            <a:ext cx="1152131" cy="37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290" y="6299517"/>
            <a:ext cx="426834" cy="285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6863" y="6374282"/>
            <a:ext cx="1193063" cy="2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28645" y="594740"/>
            <a:ext cx="547116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NEPRIHVATLJIVI</a:t>
            </a:r>
            <a:r>
              <a:rPr spc="-155" dirty="0"/>
              <a:t> </a:t>
            </a:r>
            <a:r>
              <a:rPr spc="-30" dirty="0"/>
              <a:t>TROŠKOVI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010409"/>
            <a:ext cx="568896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75" dirty="0">
                <a:solidFill>
                  <a:srgbClr val="002294"/>
                </a:solidFill>
                <a:latin typeface="Calibri"/>
                <a:cs typeface="Calibri"/>
              </a:rPr>
              <a:t>Točka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4.1.2. </a:t>
            </a: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Uputa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za</a:t>
            </a:r>
            <a:r>
              <a:rPr sz="3200" spc="13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prijavitelje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837433" y="2630551"/>
          <a:ext cx="3672459" cy="340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59"/>
              </a:tblGrid>
              <a:tr h="391540"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PRIMJER: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992843">
                <a:tc>
                  <a:txBody>
                    <a:bodyPr/>
                    <a:lstStyle/>
                    <a:p>
                      <a:pPr marL="85725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-"/>
                        <a:tabLst>
                          <a:tab pos="205104" algn="l"/>
                        </a:tabLst>
                      </a:pPr>
                      <a:r>
                        <a:rPr lang="hr-HR" sz="1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kupnja</a:t>
                      </a:r>
                      <a:r>
                        <a:rPr sz="18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 err="1">
                          <a:latin typeface="Calibri"/>
                          <a:cs typeface="Calibri"/>
                        </a:rPr>
                        <a:t>korištene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opreme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4470" indent="-118745" algn="just">
                        <a:lnSpc>
                          <a:spcPct val="100000"/>
                        </a:lnSpc>
                        <a:buChar char="-"/>
                        <a:tabLst>
                          <a:tab pos="205104" algn="l"/>
                        </a:tabLst>
                      </a:pPr>
                      <a:r>
                        <a:rPr sz="1800" spc="-10" dirty="0" err="1">
                          <a:latin typeface="Calibri"/>
                          <a:cs typeface="Calibri"/>
                        </a:rPr>
                        <a:t>povrativi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PDV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7645" indent="-121920" algn="just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bankovni 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troškovi 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za   otvaranje  </a:t>
                      </a:r>
                      <a:r>
                        <a:rPr sz="1800" spc="3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</a:p>
                    <a:p>
                      <a:pPr marL="85725" algn="just">
                        <a:lnSpc>
                          <a:spcPct val="100000"/>
                        </a:lnSpc>
                      </a:pPr>
                      <a:r>
                        <a:rPr sz="1800" spc="-10" dirty="0" err="1">
                          <a:latin typeface="Calibri"/>
                          <a:cs typeface="Calibri"/>
                        </a:rPr>
                        <a:t>vođenje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 err="1" smtClean="0">
                          <a:latin typeface="Calibri"/>
                          <a:cs typeface="Calibri"/>
                        </a:rPr>
                        <a:t>računa</a:t>
                      </a:r>
                      <a:r>
                        <a:rPr lang="hr-HR" sz="1800" spc="-15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7645" indent="-121920" algn="just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plaćanje       neoporezivih     </a:t>
                      </a:r>
                      <a:r>
                        <a:rPr sz="1800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bonusa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 algn="just">
                        <a:lnSpc>
                          <a:spcPct val="100000"/>
                        </a:lnSpc>
                      </a:pP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aposlenima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 marR="76200" algn="just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drugi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troškovi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koji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nisu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neposrednoj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povezanosti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sadržajem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ciljevima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projekta</a:t>
                      </a:r>
                      <a:r>
                        <a:rPr lang="hr-HR" sz="1800" spc="-10" dirty="0" smtClean="0">
                          <a:latin typeface="Calibri"/>
                          <a:cs typeface="Calibri"/>
                        </a:rPr>
                        <a:t>;</a:t>
                      </a:r>
                    </a:p>
                    <a:p>
                      <a:pPr marL="85725" marR="76200" algn="just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lang="hr-HR" sz="1800" spc="-10" baseline="0" dirty="0" smtClean="0">
                          <a:latin typeface="Calibri"/>
                          <a:cs typeface="Calibri"/>
                        </a:rPr>
                        <a:t> ...</a:t>
                      </a:r>
                    </a:p>
                    <a:p>
                      <a:pPr marL="85725" marR="76200" algn="just">
                        <a:lnSpc>
                          <a:spcPct val="100000"/>
                        </a:lnSpc>
                        <a:buChar char="-"/>
                        <a:tabLst>
                          <a:tab pos="208279" algn="l"/>
                        </a:tabLst>
                      </a:pPr>
                      <a:r>
                        <a:rPr lang="hr-HR" sz="1800" spc="-10" baseline="0" dirty="0" smtClean="0">
                          <a:latin typeface="Calibri"/>
                          <a:cs typeface="Calibri"/>
                        </a:rPr>
                        <a:t> ...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3694" y="188595"/>
            <a:ext cx="6553200" cy="666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 marL="1849755" algn="ctr">
              <a:lnSpc>
                <a:spcPct val="100000"/>
              </a:lnSpc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marL="1911985"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3694" y="112398"/>
            <a:ext cx="6552692" cy="6669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701" y="6607352"/>
            <a:ext cx="73342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610" algn="ctr">
              <a:lnSpc>
                <a:spcPct val="100000"/>
              </a:lnSpc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1" y="2132838"/>
            <a:ext cx="9141587" cy="300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1" y="2029919"/>
            <a:ext cx="9142095" cy="478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503295" algn="ctr">
              <a:lnSpc>
                <a:spcPct val="100000"/>
              </a:lnSpc>
              <a:spcBef>
                <a:spcPts val="39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marL="3565525"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1" y="1905000"/>
            <a:ext cx="9141587" cy="478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3919" y="6192488"/>
            <a:ext cx="522312" cy="54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188607"/>
            <a:ext cx="1323340" cy="1008380"/>
          </a:xfrm>
          <a:custGeom>
            <a:avLst/>
            <a:gdLst/>
            <a:ahLst/>
            <a:cxnLst/>
            <a:rect l="l" t="t" r="r" b="b"/>
            <a:pathLst>
              <a:path w="1323339" h="1008380">
                <a:moveTo>
                  <a:pt x="0" y="1008113"/>
                </a:moveTo>
                <a:lnTo>
                  <a:pt x="1323213" y="1008113"/>
                </a:lnTo>
                <a:lnTo>
                  <a:pt x="132321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46" y="413258"/>
            <a:ext cx="1296162" cy="13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244" y="2010409"/>
            <a:ext cx="6957059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7. </a:t>
            </a:r>
            <a:r>
              <a:rPr sz="3200" spc="-50" dirty="0">
                <a:solidFill>
                  <a:srgbClr val="002294"/>
                </a:solidFill>
                <a:latin typeface="Calibri"/>
                <a:cs typeface="Calibri"/>
              </a:rPr>
              <a:t>korak </a:t>
            </a:r>
            <a:r>
              <a:rPr sz="3200" spc="-25" dirty="0">
                <a:solidFill>
                  <a:srgbClr val="002294"/>
                </a:solidFill>
                <a:latin typeface="Calibri"/>
                <a:cs typeface="Calibri"/>
              </a:rPr>
              <a:t>obrasca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A - </a:t>
            </a:r>
            <a:r>
              <a:rPr sz="3200" spc="-10" dirty="0">
                <a:solidFill>
                  <a:srgbClr val="002294"/>
                </a:solidFill>
                <a:latin typeface="Calibri"/>
                <a:cs typeface="Calibri"/>
              </a:rPr>
              <a:t>podaci </a:t>
            </a:r>
            <a:r>
              <a:rPr sz="3200" spc="-5" dirty="0">
                <a:solidFill>
                  <a:srgbClr val="002294"/>
                </a:solidFill>
                <a:latin typeface="Calibri"/>
                <a:cs typeface="Calibri"/>
              </a:rPr>
              <a:t>o </a:t>
            </a:r>
            <a:r>
              <a:rPr sz="3200" i="1" spc="-10" dirty="0">
                <a:solidFill>
                  <a:srgbClr val="002294"/>
                </a:solidFill>
                <a:latin typeface="Calibri"/>
                <a:cs typeface="Calibri"/>
              </a:rPr>
              <a:t>de</a:t>
            </a:r>
            <a:r>
              <a:rPr sz="3200" i="1" spc="240" dirty="0">
                <a:solidFill>
                  <a:srgbClr val="002294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002294"/>
                </a:solidFill>
                <a:latin typeface="Calibri"/>
                <a:cs typeface="Calibri"/>
              </a:rPr>
              <a:t>minimis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15" dirty="0">
                <a:solidFill>
                  <a:srgbClr val="002294"/>
                </a:solidFill>
                <a:latin typeface="Calibri"/>
                <a:cs typeface="Calibri"/>
              </a:rPr>
              <a:t>potporama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82" y="3141002"/>
            <a:ext cx="6984746" cy="2901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9701" y="6605097"/>
            <a:ext cx="733425" cy="175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EUROPSKA</a:t>
            </a:r>
            <a:r>
              <a:rPr sz="500" spc="-114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UNIJA</a:t>
            </a:r>
            <a:endParaRPr sz="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„Zajedno do </a:t>
            </a:r>
            <a:r>
              <a:rPr sz="500" spc="-5" dirty="0">
                <a:solidFill>
                  <a:srgbClr val="001388"/>
                </a:solidFill>
                <a:latin typeface="Tahoma"/>
                <a:cs typeface="Tahoma"/>
              </a:rPr>
              <a:t>fondova</a:t>
            </a:r>
            <a:r>
              <a:rPr sz="500" spc="-95" dirty="0">
                <a:solidFill>
                  <a:srgbClr val="001388"/>
                </a:solidFill>
                <a:latin typeface="Tahoma"/>
                <a:cs typeface="Tahoma"/>
              </a:rPr>
              <a:t> </a:t>
            </a:r>
            <a:r>
              <a:rPr sz="500" dirty="0">
                <a:solidFill>
                  <a:srgbClr val="001388"/>
                </a:solidFill>
                <a:latin typeface="Tahoma"/>
                <a:cs typeface="Tahoma"/>
              </a:rPr>
              <a:t>EU“</a:t>
            </a:r>
            <a:endParaRPr sz="5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784</Words>
  <Application>Microsoft Office PowerPoint</Application>
  <PresentationFormat>Prikaz na zaslonu (4:3)</PresentationFormat>
  <Paragraphs>530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Theme</vt:lpstr>
      <vt:lpstr>PowerPointova prezentacija</vt:lpstr>
      <vt:lpstr>OBRAZAC A - proračun</vt:lpstr>
      <vt:lpstr>OBRAZAC A - proračun</vt:lpstr>
      <vt:lpstr>PRIHVATLJIVI TROŠKOVI</vt:lpstr>
      <vt:lpstr>NEPRIHVATLJIVI TROŠKOVI</vt:lpstr>
      <vt:lpstr>PowerPointova prezentacija</vt:lpstr>
      <vt:lpstr>PowerPointova prezentacija</vt:lpstr>
      <vt:lpstr>PowerPointova prezentacija</vt:lpstr>
      <vt:lpstr>PowerPointova prezentacija</vt:lpstr>
      <vt:lpstr>PROPISANI OBRASCI</vt:lpstr>
      <vt:lpstr>OSTALA NATJEČAJNA  DOKUMENTACIJA</vt:lpstr>
      <vt:lpstr>PRIJAVA SADRŽI:</vt:lpstr>
      <vt:lpstr>OBRAZAC 2 – obrazac B</vt:lpstr>
      <vt:lpstr>OBRAZAC 2 – obrazac B (2)</vt:lpstr>
      <vt:lpstr>OBRAZAC 3</vt:lpstr>
      <vt:lpstr>OBRAZAC 4</vt:lpstr>
      <vt:lpstr>OBRAZAC 5</vt:lpstr>
      <vt:lpstr>OBRAZAC 6</vt:lpstr>
      <vt:lpstr>prijava se dostavlja u papirnatom obliku i na CD-u koji sadrži ispunjene prijavne obrasce i skenirane zahtijevane obvezne priloge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kdomjancic</dc:creator>
  <cp:lastModifiedBy>MRMS</cp:lastModifiedBy>
  <cp:revision>7</cp:revision>
  <dcterms:created xsi:type="dcterms:W3CDTF">2016-07-13T10:53:19Z</dcterms:created>
  <dcterms:modified xsi:type="dcterms:W3CDTF">2016-08-04T17:32:23Z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2016-07-13T00:00:00Z</vt:filetime>
  </property>
</Properties>
</file>